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1" r:id="rId7"/>
    <p:sldId id="266" r:id="rId8"/>
    <p:sldId id="267" r:id="rId9"/>
    <p:sldId id="263" r:id="rId10"/>
    <p:sldId id="268" r:id="rId11"/>
    <p:sldId id="269" r:id="rId12"/>
    <p:sldId id="283"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704141" y="557212"/>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300" y="1249050"/>
            <a:ext cx="11515725" cy="867930"/>
          </a:xfrm>
          <a:prstGeom prst="rect">
            <a:avLst/>
          </a:prstGeom>
        </p:spPr>
        <p:txBody>
          <a:bodyPr wrap="square">
            <a:spAutoFit/>
          </a:bodyPr>
          <a:lstStyle/>
          <a:p>
            <a:pPr marL="228600" lvl="0" indent="-228600" algn="just">
              <a:lnSpc>
                <a:spcPct val="90000"/>
              </a:lnSpc>
              <a:spcBef>
                <a:spcPts val="10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Bilgisayar kullanımı çocukların okumaya yazmaya hazır olma becerisini de artırmaktadır.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389" y="2657475"/>
            <a:ext cx="9558336" cy="31718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07299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4326" y="1214438"/>
            <a:ext cx="11515725" cy="1384995"/>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Gelecekte de, çocukların bilgisayar kullanma olasılıklarının yüksek olduğu düşünüldüğünde, şimdiden verilen eğitimin, gelecekteki bilgisayar kullanımı için kolaylık sağlayacağı  unutulmamalıdır.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3067049"/>
            <a:ext cx="9458325" cy="29813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14076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65697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57188" y="685800"/>
            <a:ext cx="11501437" cy="437197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3" name="Dikdörtgen 2"/>
          <p:cNvSpPr/>
          <p:nvPr/>
        </p:nvSpPr>
        <p:spPr>
          <a:xfrm>
            <a:off x="1712380" y="1309986"/>
            <a:ext cx="8760357" cy="3416320"/>
          </a:xfrm>
          <a:prstGeom prst="rect">
            <a:avLst/>
          </a:prstGeom>
          <a:noFill/>
        </p:spPr>
        <p:txBody>
          <a:bodyPr wrap="square" lIns="91440" tIns="45720" rIns="91440" bIns="45720">
            <a:spAutoFit/>
          </a:bodyPr>
          <a:lstStyle/>
          <a:p>
            <a:pPr algn="ctr"/>
            <a:r>
              <a:rPr lang="tr-TR" sz="7200" dirty="0">
                <a:ln w="0"/>
                <a:effectLst>
                  <a:outerShdw blurRad="38100" dist="19050" dir="2700000" algn="tl" rotWithShape="0">
                    <a:schemeClr val="dk1">
                      <a:alpha val="40000"/>
                    </a:schemeClr>
                  </a:outerShdw>
                </a:effectLst>
                <a:latin typeface="Calibri Light" panose="020F0302020204030204"/>
                <a:ea typeface="+mj-ea"/>
                <a:cs typeface="+mj-cs"/>
              </a:rPr>
              <a:t>Bilgisayarın Çocuklar Üzerindeki Olumlu Etkileri</a:t>
            </a:r>
            <a:endParaRPr lang="tr-TR" sz="66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1198901"/>
            <a:ext cx="11601449" cy="1255728"/>
          </a:xfrm>
          <a:prstGeom prst="rect">
            <a:avLst/>
          </a:prstGeom>
        </p:spPr>
        <p:txBody>
          <a:bodyPr wrap="square">
            <a:spAutoFit/>
          </a:bodyPr>
          <a:lstStyle/>
          <a:p>
            <a:pPr marR="0" lvl="0" algn="just" defTabSz="914400" eaLnBrk="1" fontAlgn="auto" latinLnBrk="0" hangingPunct="1">
              <a:lnSpc>
                <a:spcPct val="90000"/>
              </a:lnSpc>
              <a:spcBef>
                <a:spcPts val="1000"/>
              </a:spcBef>
              <a:spcAft>
                <a:spcPts val="0"/>
              </a:spcAft>
              <a:buClrTx/>
              <a:buSzTx/>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rPr>
              <a:t>Erken çocukluk eğitim kurumlarında bilgisayar doğru ve amaca uygun olarak kullanıldığında çocuklar açısından çeşitli yararlar sağlamaktadır. Bu yararlar şu şekilde sıralanabilir:</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4081" y="2814636"/>
            <a:ext cx="7729538" cy="32861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88986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024" y="1102737"/>
            <a:ext cx="12001500" cy="1707647"/>
          </a:xfrm>
          <a:prstGeom prst="rect">
            <a:avLst/>
          </a:prstGeom>
        </p:spPr>
        <p:txBody>
          <a:bodyPr wrap="square">
            <a:spAutoFit/>
          </a:bodyPr>
          <a:lstStyle/>
          <a:p>
            <a:pPr marL="685800" marR="0" lvl="1" indent="-228600" algn="just"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rPr>
              <a:t>Bilgisayar özellikle el göz koordinasyonuna büyük katkı sağlamaktadır.</a:t>
            </a:r>
          </a:p>
          <a:p>
            <a:pPr marL="685800" marR="0" lvl="1" indent="-228600" algn="just"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rPr>
              <a:t>Bilgisayar kullanımı çocuğun dikkatini yoğunlaştırmasında etkili olmaktadır. Bu özelliğinden olayı da dikkat eksikliği olan çocukların eğitimlerinde kullanılması önerilmektedir.</a:t>
            </a:r>
          </a:p>
        </p:txBody>
      </p:sp>
      <p:pic>
        <p:nvPicPr>
          <p:cNvPr id="3" name="Resim 2"/>
          <p:cNvPicPr>
            <a:picLocks noChangeAspect="1"/>
          </p:cNvPicPr>
          <p:nvPr/>
        </p:nvPicPr>
        <p:blipFill>
          <a:blip r:embed="rId2"/>
          <a:stretch>
            <a:fillRect/>
          </a:stretch>
        </p:blipFill>
        <p:spPr>
          <a:xfrm>
            <a:off x="1561666" y="3587666"/>
            <a:ext cx="9153959" cy="2927434"/>
          </a:xfrm>
          <a:prstGeom prst="rect">
            <a:avLst/>
          </a:prstGeom>
        </p:spPr>
      </p:pic>
    </p:spTree>
    <p:extLst>
      <p:ext uri="{BB962C8B-B14F-4D97-AF65-F5344CB8AC3E}">
        <p14:creationId xmlns:p14="http://schemas.microsoft.com/office/powerpoint/2010/main" val="91537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899" y="937097"/>
            <a:ext cx="11744325" cy="1707647"/>
          </a:xfrm>
          <a:prstGeom prst="rect">
            <a:avLst/>
          </a:prstGeom>
        </p:spPr>
        <p:txBody>
          <a:bodyPr wrap="square">
            <a:spAutoFit/>
          </a:bodyPr>
          <a:lstStyle/>
          <a:p>
            <a:pPr marL="685800" lvl="1" indent="-228600" algn="just">
              <a:lnSpc>
                <a:spcPct val="90000"/>
              </a:lnSpc>
              <a:spcBef>
                <a:spcPts val="500"/>
              </a:spcBef>
              <a:buFont typeface="Arial" panose="020B0604020202020204" pitchFamily="34" charset="0"/>
              <a:buChar char="•"/>
              <a:defRPr/>
            </a:pPr>
            <a:r>
              <a:rPr lang="tr-TR" sz="2800" kern="0" dirty="0">
                <a:ln w="0"/>
                <a:solidFill>
                  <a:prstClr val="black"/>
                </a:solidFill>
                <a:effectLst>
                  <a:outerShdw blurRad="38100" dist="19050" dir="2700000" algn="tl" rotWithShape="0">
                    <a:prstClr val="black">
                      <a:alpha val="40000"/>
                    </a:prstClr>
                  </a:outerShdw>
                </a:effectLst>
              </a:rPr>
              <a:t>Çocuğun günlük yaşamında ve eğitimi sırasında öğrendiği pek çok kavram bilgisayar oyunları ile pekiştirilmelidir.</a:t>
            </a:r>
          </a:p>
          <a:p>
            <a:pPr marL="685800" lvl="1" indent="-228600" algn="just">
              <a:lnSpc>
                <a:spcPct val="90000"/>
              </a:lnSpc>
              <a:spcBef>
                <a:spcPts val="500"/>
              </a:spcBef>
              <a:buFont typeface="Arial" panose="020B0604020202020204" pitchFamily="34" charset="0"/>
              <a:buChar char="•"/>
              <a:defRPr/>
            </a:pPr>
            <a:r>
              <a:rPr lang="tr-TR" sz="2800" kern="0" dirty="0">
                <a:ln w="0"/>
                <a:solidFill>
                  <a:prstClr val="black"/>
                </a:solidFill>
                <a:effectLst>
                  <a:outerShdw blurRad="38100" dist="19050" dir="2700000" algn="tl" rotWithShape="0">
                    <a:prstClr val="black">
                      <a:alpha val="40000"/>
                    </a:prstClr>
                  </a:outerShdw>
                </a:effectLst>
              </a:rPr>
              <a:t>Bilgisayar oyunlarında yer alan hızlı bir şekilde karar verme becerisi, çocukta problem çözme yeteneğinin gelişimine katkı sağlamaktadır</a:t>
            </a:r>
            <a:endParaRPr lang="tr-TR" sz="2000" kern="0" dirty="0">
              <a:ln w="0"/>
              <a:solidFill>
                <a:prstClr val="black"/>
              </a:solidFill>
              <a:effectLst>
                <a:outerShdw blurRad="38100" dist="19050" dir="2700000" algn="tl" rotWithShape="0">
                  <a:prstClr val="black">
                    <a:alpha val="40000"/>
                  </a:prstClr>
                </a:outerShdw>
              </a:effectLst>
            </a:endParaRPr>
          </a:p>
        </p:txBody>
      </p:sp>
      <p:pic>
        <p:nvPicPr>
          <p:cNvPr id="3" name="Resim 2"/>
          <p:cNvPicPr>
            <a:picLocks noChangeAspect="1"/>
          </p:cNvPicPr>
          <p:nvPr/>
        </p:nvPicPr>
        <p:blipFill>
          <a:blip r:embed="rId2"/>
          <a:stretch>
            <a:fillRect/>
          </a:stretch>
        </p:blipFill>
        <p:spPr>
          <a:xfrm>
            <a:off x="1314451" y="3771901"/>
            <a:ext cx="9451796" cy="2826488"/>
          </a:xfrm>
          <a:prstGeom prst="rect">
            <a:avLst/>
          </a:prstGeom>
        </p:spPr>
      </p:pic>
    </p:spTree>
    <p:extLst>
      <p:ext uri="{BB962C8B-B14F-4D97-AF65-F5344CB8AC3E}">
        <p14:creationId xmlns:p14="http://schemas.microsoft.com/office/powerpoint/2010/main" val="216139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28626" y="639762"/>
            <a:ext cx="1194435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bireysel özelliklerinden kaynaklanan farklılıklara göre uygun eğitim olanakları sunmakta ve öğrenme için tekrarlama fırsatı vermektedir.</a:t>
            </a:r>
          </a:p>
          <a:p>
            <a:pPr marL="457200" marR="0" lvl="1" indent="0" algn="just" defTabSz="914400" rtl="0" eaLnBrk="1" fontAlgn="auto" latinLnBrk="0" hangingPunct="1">
              <a:lnSpc>
                <a:spcPct val="90000"/>
              </a:lnSpc>
              <a:spcBef>
                <a:spcPts val="500"/>
              </a:spcBef>
              <a:spcAft>
                <a:spcPts val="0"/>
              </a:spcAft>
              <a:buClrTx/>
              <a:buSzTx/>
              <a:buNone/>
              <a:tabLst/>
              <a:defRPr/>
            </a:pPr>
            <a:endPar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Kendi kendine öğrenme ve keşfetme özelliği nedeniyle çocukların öğrenme süreçleri hızlanmaktadır.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 y="2743200"/>
            <a:ext cx="9244013" cy="31003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16904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3" y="838261"/>
            <a:ext cx="11772900" cy="1707647"/>
          </a:xfrm>
          <a:prstGeom prst="rect">
            <a:avLst/>
          </a:prstGeom>
        </p:spPr>
        <p:txBody>
          <a:bodyPr wrap="square">
            <a:spAutoFit/>
          </a:bodyPr>
          <a:lstStyle/>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Yaratıcılığı destekleyen programlar sayesinde çocuğun yaratıcılığı gelişebilmektedir.</a:t>
            </a:r>
            <a:endParaRPr lang="tr-TR" sz="2800" dirty="0">
              <a:ln w="0"/>
              <a:effectLst>
                <a:outerShdw blurRad="38100" dist="19050" dir="2700000" algn="tl" rotWithShape="0">
                  <a:schemeClr val="dk1">
                    <a:alpha val="40000"/>
                  </a:schemeClr>
                </a:outerShdw>
              </a:effectLst>
            </a:endParaRPr>
          </a:p>
          <a:p>
            <a:pPr marL="685800" lvl="1" indent="-228600" algn="just">
              <a:lnSpc>
                <a:spcPct val="90000"/>
              </a:lnSpc>
              <a:spcBef>
                <a:spcPts val="5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Bilgisayar destekli öğretim çocuğun öğrendiklerini genellemesine olanak sağlamaktadır.</a:t>
            </a:r>
          </a:p>
        </p:txBody>
      </p:sp>
      <p:pic>
        <p:nvPicPr>
          <p:cNvPr id="3" name="Resim 2"/>
          <p:cNvPicPr>
            <a:picLocks noChangeAspect="1"/>
          </p:cNvPicPr>
          <p:nvPr/>
        </p:nvPicPr>
        <p:blipFill>
          <a:blip r:embed="rId2"/>
          <a:stretch>
            <a:fillRect/>
          </a:stretch>
        </p:blipFill>
        <p:spPr>
          <a:xfrm>
            <a:off x="628651" y="2828927"/>
            <a:ext cx="10301287" cy="3267118"/>
          </a:xfrm>
          <a:prstGeom prst="rect">
            <a:avLst/>
          </a:prstGeom>
        </p:spPr>
      </p:pic>
    </p:spTree>
    <p:extLst>
      <p:ext uri="{BB962C8B-B14F-4D97-AF65-F5344CB8AC3E}">
        <p14:creationId xmlns:p14="http://schemas.microsoft.com/office/powerpoint/2010/main" val="166566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88" y="1056631"/>
            <a:ext cx="12172951" cy="1319848"/>
          </a:xfrm>
          <a:prstGeom prst="rect">
            <a:avLst/>
          </a:prstGeom>
        </p:spPr>
        <p:txBody>
          <a:bodyPr wrap="square">
            <a:spAutoFit/>
          </a:bodyPr>
          <a:lstStyle/>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Bilgisayar kısa süreli belleğin gelişmesinde de önemli katkıları bulunmaktadır.</a:t>
            </a:r>
          </a:p>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Bilgisayar destekli öğretimde, çocuk öğrenilen konuları değişik şekillerde uygulama fırsatı bulmaktadır.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535" y="2681287"/>
            <a:ext cx="9472613" cy="29813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72888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1" y="796926"/>
            <a:ext cx="1193006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Bilgisayar erken çocukluk eğitiminde diğer etkinlikler ile beraber kullanıldığında çocuğun çevresini zenginleştirmeye katkıda bulunmaktadır. Erken çocukluk eğitiminde kullanılan bilgisayar destekli öğretim ile çocuğa oyun içinde öğrenme fırsatı sunulmakta, çocuk ses ile görüntüyü birleştirmektedir.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500" y="2700336"/>
            <a:ext cx="8452795" cy="32861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74499853"/>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TotalTime>
  <Words>336</Words>
  <Application>Microsoft Macintosh PowerPoint</Application>
  <PresentationFormat>Geniş ekran</PresentationFormat>
  <Paragraphs>25</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10</cp:revision>
  <dcterms:created xsi:type="dcterms:W3CDTF">2017-12-16T20:14:39Z</dcterms:created>
  <dcterms:modified xsi:type="dcterms:W3CDTF">2020-05-04T19:20:53Z</dcterms:modified>
</cp:coreProperties>
</file>