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1" r:id="rId7"/>
    <p:sldId id="266" r:id="rId8"/>
    <p:sldId id="267" r:id="rId9"/>
    <p:sldId id="263" r:id="rId10"/>
    <p:sldId id="268" r:id="rId11"/>
    <p:sldId id="269" r:id="rId12"/>
    <p:sldId id="283"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07" d="100"/>
          <a:sy n="107" d="100"/>
        </p:scale>
        <p:origin x="73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5D57497A-A9F7-4768-BCEA-CE1FFDA345E7}"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658949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D57497A-A9F7-4768-BCEA-CE1FFDA345E7}"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277045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D57497A-A9F7-4768-BCEA-CE1FFDA345E7}"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52566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D57497A-A9F7-4768-BCEA-CE1FFDA345E7}"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423084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5D57497A-A9F7-4768-BCEA-CE1FFDA345E7}"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157174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D57497A-A9F7-4768-BCEA-CE1FFDA345E7}"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42370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D57497A-A9F7-4768-BCEA-CE1FFDA345E7}" type="datetimeFigureOut">
              <a:rPr lang="tr-TR" smtClean="0"/>
              <a:t>4.05.2020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2796288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D57497A-A9F7-4768-BCEA-CE1FFDA345E7}" type="datetimeFigureOut">
              <a:rPr lang="tr-TR" smtClean="0"/>
              <a:t>4.05.2020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344895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D57497A-A9F7-4768-BCEA-CE1FFDA345E7}" type="datetimeFigureOut">
              <a:rPr lang="tr-TR" smtClean="0"/>
              <a:t>4.05.2020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422402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D57497A-A9F7-4768-BCEA-CE1FFDA345E7}"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895728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D57497A-A9F7-4768-BCEA-CE1FFDA345E7}"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1953047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7497A-A9F7-4768-BCEA-CE1FFDA345E7}" type="datetimeFigureOut">
              <a:rPr lang="tr-TR" smtClean="0"/>
              <a:t>4.05.2020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53145-8810-4D82-A224-6D4C0601623A}" type="slidenum">
              <a:rPr lang="tr-TR" smtClean="0"/>
              <a:t>‹#›</a:t>
            </a:fld>
            <a:endParaRPr lang="tr-TR"/>
          </a:p>
        </p:txBody>
      </p:sp>
    </p:spTree>
    <p:extLst>
      <p:ext uri="{BB962C8B-B14F-4D97-AF65-F5344CB8AC3E}">
        <p14:creationId xmlns:p14="http://schemas.microsoft.com/office/powerpoint/2010/main" val="1329694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704141" y="557212"/>
            <a:ext cx="13000208" cy="4927301"/>
            <a:chOff x="-515315" y="0"/>
            <a:chExt cx="13000208" cy="4927301"/>
          </a:xfrm>
        </p:grpSpPr>
        <p:pic>
          <p:nvPicPr>
            <p:cNvPr id="3" name="Resim 2"/>
            <p:cNvPicPr>
              <a:picLocks noChangeAspect="1"/>
            </p:cNvPicPr>
            <p:nvPr/>
          </p:nvPicPr>
          <p:blipFill>
            <a:blip r:embed="rId2" cstate="print">
              <a:extLst>
                <a:ext uri="{BEBA8EAE-BF5A-486C-A8C5-ECC9F3942E4B}">
                  <a14:imgProps xmlns:a14="http://schemas.microsoft.com/office/drawing/2010/main">
                    <a14:imgLayer r:embed="rId3">
                      <a14:imgEffect>
                        <a14:backgroundRemoval t="0" b="99494" l="20563" r="79975">
                          <a14:foregroundMark x1="33306" y1="10918" x2="33306" y2="10918"/>
                          <a14:foregroundMark x1="33306" y1="10918" x2="33306" y2="10918"/>
                          <a14:foregroundMark x1="38726" y1="13666" x2="38726" y2="13666"/>
                          <a14:foregroundMark x1="38726" y1="13666" x2="38726" y2="13666"/>
                          <a14:foregroundMark x1="38726" y1="13666" x2="38726" y2="13666"/>
                          <a14:foregroundMark x1="38726" y1="5423" x2="38726" y2="5423"/>
                          <a14:foregroundMark x1="67646" y1="9544" x2="67646" y2="9544"/>
                          <a14:foregroundMark x1="66570" y1="13160" x2="66570" y2="13160"/>
                          <a14:foregroundMark x1="73066" y1="28633" x2="73066" y2="28633"/>
                          <a14:foregroundMark x1="74514" y1="45481" x2="74514" y2="45481"/>
                          <a14:foregroundMark x1="69466" y1="73174" x2="69466" y2="73174"/>
                          <a14:foregroundMark x1="68018" y1="80477" x2="68018" y2="80477"/>
                          <a14:foregroundMark x1="51014" y1="90022" x2="51014" y2="90022"/>
                          <a14:foregroundMark x1="30037" y1="74548" x2="30037" y2="74548"/>
                          <a14:foregroundMark x1="32189" y1="23210" x2="32189" y2="23210"/>
                          <a14:foregroundMark x1="29293" y1="33189" x2="29293" y2="33189"/>
                          <a14:foregroundMark x1="27141" y1="42733" x2="27141" y2="42733"/>
                          <a14:foregroundMark x1="26769" y1="44541" x2="26769" y2="44541"/>
                          <a14:foregroundMark x1="25693" y1="39118" x2="25693" y2="39118"/>
                          <a14:foregroundMark x1="26769" y1="50036" x2="26769" y2="50036"/>
                          <a14:foregroundMark x1="24948" y1="50036" x2="24948" y2="50036"/>
                          <a14:foregroundMark x1="27844" y1="53651" x2="27844" y2="53651"/>
                          <a14:foregroundMark x1="27844" y1="60014" x2="27844" y2="60014"/>
                          <a14:foregroundMark x1="29293" y1="64064" x2="29293" y2="64064"/>
                          <a14:foregroundMark x1="29665" y1="66811" x2="29665" y2="66811"/>
                          <a14:foregroundMark x1="32189" y1="77296" x2="32189" y2="77296"/>
                          <a14:foregroundMark x1="39801" y1="83225" x2="39801" y2="83225"/>
                          <a14:foregroundMark x1="42325" y1="89588" x2="42325" y2="89588"/>
                          <a14:foregroundMark x1="42325" y1="89588" x2="42325" y2="89588"/>
                          <a14:foregroundMark x1="48118" y1="90022" x2="48118" y2="90022"/>
                          <a14:foregroundMark x1="54986" y1="90889" x2="54986" y2="90889"/>
                          <a14:foregroundMark x1="61523" y1="87274" x2="61523" y2="87274"/>
                          <a14:foregroundMark x1="72362" y1="60882" x2="72362" y2="60882"/>
                          <a14:foregroundMark x1="75631" y1="61822" x2="75631" y2="61822"/>
                          <a14:foregroundMark x1="74514" y1="53218" x2="74514" y2="53218"/>
                          <a14:foregroundMark x1="72735" y1="36804" x2="72735" y2="36804"/>
                          <a14:foregroundMark x1="71618" y1="29573" x2="71618" y2="29573"/>
                          <a14:foregroundMark x1="55358" y1="9978" x2="55358" y2="9978"/>
                          <a14:foregroundMark x1="52462" y1="6797" x2="52462" y2="6797"/>
                          <a14:foregroundMark x1="48118" y1="8171" x2="48118" y2="8171"/>
                          <a14:foregroundMark x1="43070" y1="10484" x2="43070" y2="10484"/>
                          <a14:foregroundMark x1="37609" y1="17715" x2="37609" y2="17715"/>
                          <a14:foregroundMark x1="36161" y1="18655" x2="36161" y2="18655"/>
                          <a14:foregroundMark x1="60778" y1="13160" x2="60778" y2="13160"/>
                          <a14:foregroundMark x1="64750" y1="19089" x2="64750" y2="19089"/>
                          <a14:foregroundMark x1="68763" y1="24078" x2="68763" y2="24078"/>
                          <a14:foregroundMark x1="41249" y1="13160" x2="41249" y2="13160"/>
                          <a14:foregroundMark x1="41249" y1="5929" x2="41249" y2="5929"/>
                          <a14:foregroundMark x1="73438" y1="66377" x2="73438" y2="66377"/>
                          <a14:foregroundMark x1="69839" y1="70427" x2="69839" y2="70427"/>
                          <a14:foregroundMark x1="36533" y1="82285" x2="36533" y2="82285"/>
                          <a14:foregroundMark x1="31485" y1="18655" x2="31485" y2="18655"/>
                          <a14:foregroundMark x1="47042" y1="3181" x2="47042" y2="3181"/>
                          <a14:foregroundMark x1="47042" y1="3615" x2="47042" y2="3615"/>
                          <a14:foregroundMark x1="47042" y1="3615" x2="47042" y2="3615"/>
                          <a14:foregroundMark x1="55358" y1="7737" x2="55358" y2="7737"/>
                          <a14:foregroundMark x1="70542" y1="64570" x2="70542" y2="64570"/>
                          <a14:foregroundMark x1="65867" y1="78670" x2="65867" y2="78670"/>
                          <a14:foregroundMark x1="65867" y1="78670" x2="65867" y2="78670"/>
                          <a14:foregroundMark x1="64750" y1="80911" x2="64750" y2="80911"/>
                          <a14:foregroundMark x1="64046" y1="84093" x2="64046" y2="84093"/>
                          <a14:foregroundMark x1="62598" y1="92263" x2="62598" y2="92263"/>
                          <a14:foregroundMark x1="61150" y1="94577" x2="61150" y2="94577"/>
                          <a14:foregroundMark x1="52089" y1="96819" x2="52089" y2="96819"/>
                          <a14:foregroundMark x1="43070" y1="92769" x2="43070" y2="92769"/>
                          <a14:foregroundMark x1="58254" y1="13160" x2="58254" y2="13160"/>
                          <a14:foregroundMark x1="56434" y1="23210" x2="56434" y2="23210"/>
                          <a14:foregroundMark x1="49566" y1="40926" x2="49566" y2="40926"/>
                          <a14:foregroundMark x1="42325" y1="80477" x2="42325" y2="80477"/>
                          <a14:foregroundMark x1="32933" y1="74114" x2="32933" y2="74114"/>
                          <a14:foregroundMark x1="73811" y1="38178" x2="73811" y2="38178"/>
                          <a14:foregroundMark x1="73811" y1="44107" x2="73811" y2="44107"/>
                          <a14:foregroundMark x1="73811" y1="39118" x2="73811" y2="39118"/>
                          <a14:foregroundMark x1="69839" y1="19089" x2="69839" y2="19089"/>
                          <a14:foregroundMark x1="60074" y1="7303" x2="60074" y2="7303"/>
                          <a14:foregroundMark x1="26396" y1="27260" x2="26396" y2="27260"/>
                          <a14:foregroundMark x1="44849" y1="14100" x2="44849" y2="14100"/>
                          <a14:foregroundMark x1="48862" y1="11352" x2="48862" y2="11352"/>
                          <a14:foregroundMark x1="46669" y1="11786" x2="46669" y2="11786"/>
                          <a14:foregroundMark x1="46669" y1="11786" x2="46669" y2="11786"/>
                          <a14:foregroundMark x1="64750" y1="87274" x2="64750" y2="87274"/>
                          <a14:foregroundMark x1="66570" y1="82285" x2="66570" y2="82285"/>
                          <a14:foregroundMark x1="71990" y1="72307" x2="71990" y2="72307"/>
                          <a14:foregroundMark x1="59702" y1="84093" x2="59702" y2="84093"/>
                          <a14:foregroundMark x1="59702" y1="84093" x2="59702" y2="84093"/>
                          <a14:foregroundMark x1="35085" y1="79103" x2="35085" y2="79103"/>
                          <a14:foregroundMark x1="32933" y1="82719" x2="32933" y2="82719"/>
                          <a14:foregroundMark x1="26769" y1="66377" x2="26769" y2="66377"/>
                          <a14:foregroundMark x1="24948" y1="57701" x2="24948" y2="57701"/>
                          <a14:foregroundMark x1="26065" y1="39552" x2="26065" y2="39552"/>
                          <a14:foregroundMark x1="30037" y1="29573" x2="30037" y2="29573"/>
                          <a14:foregroundMark x1="36533" y1="13666" x2="36533" y2="13666"/>
                          <a14:foregroundMark x1="29293" y1="73608" x2="29293" y2="73608"/>
                          <a14:foregroundMark x1="26769" y1="69125" x2="26769" y2="69125"/>
                          <a14:foregroundMark x1="27513" y1="74982" x2="27513" y2="74982"/>
                          <a14:foregroundMark x1="36905" y1="87274" x2="36905" y2="87274"/>
                          <a14:foregroundMark x1="45594" y1="86406" x2="45594" y2="86406"/>
                          <a14:foregroundMark x1="49938" y1="94071" x2="49938" y2="94071"/>
                          <a14:foregroundMark x1="59330" y1="87274" x2="59330" y2="87274"/>
                          <a14:foregroundMark x1="54613" y1="4989" x2="54613" y2="4989"/>
                          <a14:foregroundMark x1="53537" y1="13160" x2="53537" y2="13160"/>
                          <a14:foregroundMark x1="30741" y1="22704" x2="30741" y2="22704"/>
                          <a14:foregroundMark x1="27141" y1="33189" x2="27141" y2="33189"/>
                          <a14:foregroundMark x1="27844" y1="37744" x2="27844" y2="37744"/>
                          <a14:foregroundMark x1="23873" y1="48662" x2="23873" y2="48662"/>
                          <a14:foregroundMark x1="24948" y1="58641" x2="24948" y2="58641"/>
                          <a14:foregroundMark x1="24948" y1="58641" x2="24948" y2="58641"/>
                          <a14:foregroundMark x1="27513" y1="47289" x2="27513" y2="47289"/>
                          <a14:foregroundMark x1="27513" y1="47289" x2="27513" y2="47289"/>
                          <a14:foregroundMark x1="28217" y1="24512" x2="28217" y2="24512"/>
                          <a14:foregroundMark x1="63674" y1="14100" x2="63674" y2="14100"/>
                          <a14:foregroundMark x1="68391" y1="21837" x2="68391" y2="21837"/>
                          <a14:foregroundMark x1="70914" y1="25018" x2="70914" y2="25018"/>
                          <a14:foregroundMark x1="73811" y1="32249" x2="73811" y2="32249"/>
                          <a14:foregroundMark x1="73811" y1="51844" x2="73811" y2="51844"/>
                          <a14:foregroundMark x1="76334" y1="59074" x2="76334" y2="59074"/>
                          <a14:foregroundMark x1="75962" y1="50470" x2="75962" y2="50470"/>
                          <a14:foregroundMark x1="67646" y1="30947" x2="67646" y2="30947"/>
                          <a14:foregroundMark x1="71287" y1="35430" x2="71287" y2="35430"/>
                        </a14:backgroundRemoval>
                      </a14:imgEffect>
                    </a14:imgLayer>
                  </a14:imgProps>
                </a:ext>
                <a:ext uri="{28A0092B-C50C-407E-A947-70E740481C1C}">
                  <a14:useLocalDpi xmlns:a14="http://schemas.microsoft.com/office/drawing/2010/main" val="0"/>
                </a:ext>
              </a:extLst>
            </a:blip>
            <a:stretch>
              <a:fillRect/>
            </a:stretch>
          </p:blipFill>
          <p:spPr>
            <a:xfrm>
              <a:off x="-515315" y="126657"/>
              <a:ext cx="3557400" cy="1980000"/>
            </a:xfrm>
            <a:prstGeom prst="rect">
              <a:avLst/>
            </a:prstGeom>
          </p:spPr>
        </p:pic>
        <p:pic>
          <p:nvPicPr>
            <p:cNvPr id="4" name="Resim 3"/>
            <p:cNvPicPr>
              <a:picLocks noChangeAspect="1"/>
            </p:cNvPicPr>
            <p:nvPr/>
          </p:nvPicPr>
          <p:blipFill>
            <a:blip r:embed="rId4" cstate="print">
              <a:extLst>
                <a:ext uri="{BEBA8EAE-BF5A-486C-A8C5-ECC9F3942E4B}">
                  <a14:imgProps xmlns:a14="http://schemas.microsoft.com/office/drawing/2010/main">
                    <a14:imgLayer r:embed="rId5">
                      <a14:imgEffect>
                        <a14:backgroundRemoval t="3352" b="94972" l="1897" r="94851"/>
                      </a14:imgEffect>
                    </a14:imgLayer>
                  </a14:imgProps>
                </a:ext>
                <a:ext uri="{28A0092B-C50C-407E-A947-70E740481C1C}">
                  <a14:useLocalDpi xmlns:a14="http://schemas.microsoft.com/office/drawing/2010/main" val="0"/>
                </a:ext>
              </a:extLst>
            </a:blip>
            <a:stretch>
              <a:fillRect/>
            </a:stretch>
          </p:blipFill>
          <p:spPr>
            <a:xfrm>
              <a:off x="10093613" y="0"/>
              <a:ext cx="2391280" cy="2232000"/>
            </a:xfrm>
            <a:prstGeom prst="rect">
              <a:avLst/>
            </a:prstGeom>
          </p:spPr>
        </p:pic>
        <p:sp>
          <p:nvSpPr>
            <p:cNvPr id="5" name="Akış Çizelgesi: Delikli Teyp 4"/>
            <p:cNvSpPr/>
            <p:nvPr/>
          </p:nvSpPr>
          <p:spPr>
            <a:xfrm>
              <a:off x="2352580" y="0"/>
              <a:ext cx="7729538" cy="2895599"/>
            </a:xfrm>
            <a:prstGeom prst="flowChartPunchedTape">
              <a:avLst/>
            </a:prstGeom>
            <a:solidFill>
              <a:srgbClr val="B2B2B2">
                <a:lumMod val="60000"/>
                <a:lumOff val="40000"/>
              </a:srgbClr>
            </a:solidFill>
            <a:ln w="12700" cap="flat" cmpd="sng" algn="ctr">
              <a:solidFill>
                <a:srgbClr val="DDDDDD">
                  <a:shade val="50000"/>
                </a:srgbClr>
              </a:solidFill>
              <a:prstDash val="solid"/>
              <a:miter lim="800000"/>
            </a:ln>
            <a:effectLst/>
          </p:spPr>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Calibri" panose="020F0502020204030204"/>
                <a:ea typeface="+mn-ea"/>
                <a:cs typeface="+mn-cs"/>
              </a:endParaRPr>
            </a:p>
          </p:txBody>
        </p:sp>
        <p:sp>
          <p:nvSpPr>
            <p:cNvPr id="6" name="Dikdörtgen 5"/>
            <p:cNvSpPr/>
            <p:nvPr/>
          </p:nvSpPr>
          <p:spPr>
            <a:xfrm>
              <a:off x="2459750" y="600459"/>
              <a:ext cx="7515199" cy="1754326"/>
            </a:xfrm>
            <a:prstGeom prst="rect">
              <a:avLst/>
            </a:prstGeom>
            <a:noFill/>
          </p:spPr>
          <p:txBody>
            <a:bodyPr wrap="none" lIns="91440" tIns="45720" rIns="91440" bIns="4572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Jokerman" panose="04090605060D06020702" pitchFamily="82" charset="0"/>
                  <a:ea typeface="+mn-ea"/>
                  <a:cs typeface="+mn-cs"/>
                </a:rPr>
                <a:t>Çocukluk Döneminde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Jokerman" panose="04090605060D06020702" pitchFamily="82" charset="0"/>
                  <a:ea typeface="+mn-ea"/>
                  <a:cs typeface="+mn-cs"/>
                </a:rPr>
                <a:t>Bilgisayar</a:t>
              </a:r>
            </a:p>
          </p:txBody>
        </p:sp>
        <p:sp>
          <p:nvSpPr>
            <p:cNvPr id="7" name="Dikdörtgen 6"/>
            <p:cNvSpPr/>
            <p:nvPr/>
          </p:nvSpPr>
          <p:spPr>
            <a:xfrm>
              <a:off x="1865130" y="3172975"/>
              <a:ext cx="8461739" cy="1754326"/>
            </a:xfrm>
            <a:prstGeom prst="rect">
              <a:avLst/>
            </a:prstGeom>
            <a:noFill/>
          </p:spPr>
          <p:txBody>
            <a:bodyPr wrap="none" lIns="91440" tIns="45720" rIns="91440" bIns="4572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Arial Rounded MT Bold" panose="020F0704030504030204" pitchFamily="34" charset="0"/>
                  <a:ea typeface="+mn-ea"/>
                  <a:cs typeface="+mn-cs"/>
                </a:rPr>
                <a:t>Sağlık </a:t>
              </a: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Arial Rounded MT Bold" panose="020F0704030504030204" pitchFamily="34" charset="0"/>
                  <a:ea typeface="+mn-ea"/>
                  <a:cs typeface="+mn-cs"/>
                </a:rPr>
                <a:t>Bilimleri Fakültesi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Arial Rounded MT Bold" panose="020F0704030504030204" pitchFamily="34" charset="0"/>
                  <a:ea typeface="+mn-ea"/>
                  <a:cs typeface="+mn-cs"/>
                </a:rPr>
                <a:t>Çocuk Gelişimi Bölümü</a:t>
              </a:r>
              <a:endPar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1929071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4300" y="1249050"/>
            <a:ext cx="11515725" cy="867930"/>
          </a:xfrm>
          <a:prstGeom prst="rect">
            <a:avLst/>
          </a:prstGeom>
        </p:spPr>
        <p:txBody>
          <a:bodyPr wrap="square">
            <a:spAutoFit/>
          </a:bodyPr>
          <a:lstStyle/>
          <a:p>
            <a:pPr marL="228600" lvl="0" indent="-228600" algn="just">
              <a:lnSpc>
                <a:spcPct val="90000"/>
              </a:lnSpc>
              <a:spcBef>
                <a:spcPts val="1000"/>
              </a:spcBef>
              <a:buFont typeface="Arial" panose="020B0604020202020204" pitchFamily="34" charset="0"/>
              <a:buChar char="•"/>
              <a:defRPr/>
            </a:pPr>
            <a:r>
              <a:rPr lang="tr-TR" sz="2800" dirty="0">
                <a:ln w="0"/>
                <a:solidFill>
                  <a:prstClr val="black"/>
                </a:solidFill>
                <a:effectLst>
                  <a:outerShdw blurRad="38100" dist="19050" dir="2700000" algn="tl" rotWithShape="0">
                    <a:prstClr val="black">
                      <a:alpha val="40000"/>
                    </a:prstClr>
                  </a:outerShdw>
                </a:effectLst>
              </a:rPr>
              <a:t>Bilgisayar kullanımı çocukların okumaya yazmaya hazır olma becerisini de artırmaktadır.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389" y="2657475"/>
            <a:ext cx="9558336" cy="317182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607299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14326" y="1214438"/>
            <a:ext cx="11515725" cy="1384995"/>
          </a:xfrm>
          <a:prstGeom prst="rect">
            <a:avLst/>
          </a:prstGeom>
          <a:noFill/>
        </p:spPr>
        <p:txBody>
          <a:bodyPr wrap="square" rtlCol="0">
            <a:spAutoFit/>
          </a:bodyPr>
          <a:lstStyle/>
          <a:p>
            <a:pPr algn="just"/>
            <a:r>
              <a:rPr lang="tr-TR" sz="2800" dirty="0">
                <a:ln w="0"/>
                <a:effectLst>
                  <a:outerShdw blurRad="38100" dist="19050" dir="2700000" algn="tl" rotWithShape="0">
                    <a:schemeClr val="dk1">
                      <a:alpha val="40000"/>
                    </a:schemeClr>
                  </a:outerShdw>
                </a:effectLst>
              </a:rPr>
              <a:t>Gelecekte de, çocukların bilgisayar kullanma olasılıklarının yüksek olduğu düşünüldüğünde, şimdiden verilen eğitimin, gelecekteki bilgisayar kullanımı için kolaylık sağlayacağı  unutulmamalıdır.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067049"/>
            <a:ext cx="9458325" cy="29813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814076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9343C7-44FD-5448-AF2F-40E77E41BF23}"/>
              </a:ext>
            </a:extLst>
          </p:cNvPr>
          <p:cNvSpPr>
            <a:spLocks noGrp="1"/>
          </p:cNvSpPr>
          <p:nvPr>
            <p:ph type="title"/>
          </p:nvPr>
        </p:nvSpPr>
        <p:spPr/>
        <p:txBody>
          <a:bodyPr/>
          <a:lstStyle/>
          <a:p>
            <a:r>
              <a:rPr lang="tr-TR" dirty="0"/>
              <a:t>Kaynakça</a:t>
            </a:r>
          </a:p>
        </p:txBody>
      </p:sp>
      <p:graphicFrame>
        <p:nvGraphicFramePr>
          <p:cNvPr id="3" name="Tablo 2">
            <a:extLst>
              <a:ext uri="{FF2B5EF4-FFF2-40B4-BE49-F238E27FC236}">
                <a16:creationId xmlns:a16="http://schemas.microsoft.com/office/drawing/2014/main" id="{FB4FB1F3-A46C-8A49-BC30-AB2AB069AF6F}"/>
              </a:ext>
            </a:extLst>
          </p:cNvPr>
          <p:cNvGraphicFramePr>
            <a:graphicFrameLocks noGrp="1"/>
          </p:cNvGraphicFramePr>
          <p:nvPr/>
        </p:nvGraphicFramePr>
        <p:xfrm>
          <a:off x="838200" y="3315494"/>
          <a:ext cx="10515600" cy="1371600"/>
        </p:xfrm>
        <a:graphic>
          <a:graphicData uri="http://schemas.openxmlformats.org/drawingml/2006/table">
            <a:tbl>
              <a:tblPr/>
              <a:tblGrid>
                <a:gridCol w="10515600">
                  <a:extLst>
                    <a:ext uri="{9D8B030D-6E8A-4147-A177-3AD203B41FA5}">
                      <a16:colId xmlns:a16="http://schemas.microsoft.com/office/drawing/2014/main" val="4121504148"/>
                    </a:ext>
                  </a:extLst>
                </a:gridCol>
              </a:tblGrid>
              <a:tr h="0">
                <a:tc>
                  <a:txBody>
                    <a:bodyPr/>
                    <a:lstStyle/>
                    <a:p>
                      <a:r>
                        <a:rPr lang="tr-TR">
                          <a:effectLst/>
                        </a:rPr>
                        <a:t>Bütün Ayhan, A. ve Aral, N. 2009. Erken Çocukluk Döneminde Bilgisayar. Erken Çocukluk Gelişimi ve Eğitim (Edit.Y.Fazlıoğlu), 419-435. Kriter Yayınları, İstanbul. </a:t>
                      </a:r>
                    </a:p>
                  </a:txBody>
                  <a:tcPr marL="0" marR="0" marT="0" marB="0" anchor="ctr">
                    <a:lnL>
                      <a:noFill/>
                    </a:lnL>
                    <a:lnR>
                      <a:noFill/>
                    </a:lnR>
                    <a:lnT>
                      <a:noFill/>
                    </a:lnT>
                    <a:lnB>
                      <a:noFill/>
                    </a:lnB>
                  </a:tcPr>
                </a:tc>
                <a:extLst>
                  <a:ext uri="{0D108BD9-81ED-4DB2-BD59-A6C34878D82A}">
                    <a16:rowId xmlns:a16="http://schemas.microsoft.com/office/drawing/2014/main" val="3152956569"/>
                  </a:ext>
                </a:extLst>
              </a:tr>
              <a:tr h="0">
                <a:tc>
                  <a:txBody>
                    <a:bodyPr/>
                    <a:lstStyle/>
                    <a:p>
                      <a:r>
                        <a:rPr lang="tr-TR">
                          <a:effectLst/>
                        </a:rPr>
                        <a:t>Healy, J. M. 1999. Bağlantı Doğru mu? Boyner Holding Yayınları, İstanbul. </a:t>
                      </a:r>
                    </a:p>
                  </a:txBody>
                  <a:tcPr marL="0" marR="0" marT="0" marB="0" anchor="ctr">
                    <a:lnL>
                      <a:noFill/>
                    </a:lnL>
                    <a:lnR>
                      <a:noFill/>
                    </a:lnR>
                    <a:lnT>
                      <a:noFill/>
                    </a:lnT>
                    <a:lnB>
                      <a:noFill/>
                    </a:lnB>
                  </a:tcPr>
                </a:tc>
                <a:extLst>
                  <a:ext uri="{0D108BD9-81ED-4DB2-BD59-A6C34878D82A}">
                    <a16:rowId xmlns:a16="http://schemas.microsoft.com/office/drawing/2014/main" val="1124611437"/>
                  </a:ext>
                </a:extLst>
              </a:tr>
              <a:tr h="0">
                <a:tc>
                  <a:txBody>
                    <a:bodyPr/>
                    <a:lstStyle/>
                    <a:p>
                      <a:r>
                        <a:rPr lang="tr-TR">
                          <a:effectLst/>
                        </a:rPr>
                        <a:t>Arı, M. ve Bayhan, P. 1999. Okulöncesi Dönemde Bilgisayar Destekli Eğitim. Epsilon Yayınevi, İstanbul. </a:t>
                      </a:r>
                    </a:p>
                  </a:txBody>
                  <a:tcPr marL="0" marR="0" marT="0" marB="0" anchor="ctr">
                    <a:lnL>
                      <a:noFill/>
                    </a:lnL>
                    <a:lnR>
                      <a:noFill/>
                    </a:lnR>
                    <a:lnT>
                      <a:noFill/>
                    </a:lnT>
                    <a:lnB>
                      <a:noFill/>
                    </a:lnB>
                  </a:tcPr>
                </a:tc>
                <a:extLst>
                  <a:ext uri="{0D108BD9-81ED-4DB2-BD59-A6C34878D82A}">
                    <a16:rowId xmlns:a16="http://schemas.microsoft.com/office/drawing/2014/main" val="4089487000"/>
                  </a:ext>
                </a:extLst>
              </a:tr>
              <a:tr h="0">
                <a:tc>
                  <a:txBody>
                    <a:bodyPr/>
                    <a:lstStyle/>
                    <a:p>
                      <a:r>
                        <a:rPr lang="tr-TR" dirty="0">
                          <a:effectLst/>
                        </a:rPr>
                        <a:t>Odabaşı, H. F.2002. İnternet ve Çocuk. Kapital Medya Hizmetleri A.Ş., İstanbul. </a:t>
                      </a:r>
                    </a:p>
                  </a:txBody>
                  <a:tcPr marL="0" marR="0" marT="0" marB="0" anchor="ctr">
                    <a:lnL>
                      <a:noFill/>
                    </a:lnL>
                    <a:lnR>
                      <a:noFill/>
                    </a:lnR>
                    <a:lnT>
                      <a:noFill/>
                    </a:lnT>
                    <a:lnB>
                      <a:noFill/>
                    </a:lnB>
                  </a:tcPr>
                </a:tc>
                <a:extLst>
                  <a:ext uri="{0D108BD9-81ED-4DB2-BD59-A6C34878D82A}">
                    <a16:rowId xmlns:a16="http://schemas.microsoft.com/office/drawing/2014/main" val="2587791291"/>
                  </a:ext>
                </a:extLst>
              </a:tr>
            </a:tbl>
          </a:graphicData>
        </a:graphic>
      </p:graphicFrame>
    </p:spTree>
    <p:extLst>
      <p:ext uri="{BB962C8B-B14F-4D97-AF65-F5344CB8AC3E}">
        <p14:creationId xmlns:p14="http://schemas.microsoft.com/office/powerpoint/2010/main" val="656973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Belirtme Çizgisi 1"/>
          <p:cNvSpPr/>
          <p:nvPr/>
        </p:nvSpPr>
        <p:spPr>
          <a:xfrm>
            <a:off x="357188" y="685800"/>
            <a:ext cx="11501437" cy="437197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sp>
        <p:nvSpPr>
          <p:cNvPr id="3" name="Dikdörtgen 2"/>
          <p:cNvSpPr/>
          <p:nvPr/>
        </p:nvSpPr>
        <p:spPr>
          <a:xfrm>
            <a:off x="1712380" y="1309986"/>
            <a:ext cx="8760357" cy="3416320"/>
          </a:xfrm>
          <a:prstGeom prst="rect">
            <a:avLst/>
          </a:prstGeom>
          <a:noFill/>
        </p:spPr>
        <p:txBody>
          <a:bodyPr wrap="square" lIns="91440" tIns="45720" rIns="91440" bIns="45720">
            <a:spAutoFit/>
          </a:bodyPr>
          <a:lstStyle/>
          <a:p>
            <a:pPr algn="ctr"/>
            <a:r>
              <a:rPr lang="tr-TR" sz="7200" dirty="0">
                <a:ln w="0"/>
                <a:effectLst>
                  <a:outerShdw blurRad="38100" dist="19050" dir="2700000" algn="tl" rotWithShape="0">
                    <a:schemeClr val="dk1">
                      <a:alpha val="40000"/>
                    </a:schemeClr>
                  </a:outerShdw>
                </a:effectLst>
                <a:latin typeface="Calibri Light" panose="020F0302020204030204"/>
                <a:ea typeface="+mj-ea"/>
                <a:cs typeface="+mj-cs"/>
              </a:rPr>
              <a:t>Bilgisayarın Çocuklar Üzerindeki Olumlu Etkileri</a:t>
            </a:r>
            <a:endParaRPr lang="tr-TR" sz="66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38869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8613" y="1198901"/>
            <a:ext cx="11601449" cy="1255728"/>
          </a:xfrm>
          <a:prstGeom prst="rect">
            <a:avLst/>
          </a:prstGeom>
        </p:spPr>
        <p:txBody>
          <a:bodyPr wrap="square">
            <a:spAutoFit/>
          </a:bodyPr>
          <a:lstStyle/>
          <a:p>
            <a:pPr marR="0" lvl="0" algn="just" defTabSz="914400" eaLnBrk="1" fontAlgn="auto" latinLnBrk="0" hangingPunct="1">
              <a:lnSpc>
                <a:spcPct val="90000"/>
              </a:lnSpc>
              <a:spcBef>
                <a:spcPts val="1000"/>
              </a:spcBef>
              <a:spcAft>
                <a:spcPts val="0"/>
              </a:spcAft>
              <a:buClrTx/>
              <a:buSzTx/>
              <a:tabLst/>
              <a:defRPr/>
            </a:pPr>
            <a:r>
              <a:rPr kumimoji="0" lang="tr-TR" sz="2800" i="0" u="none" strike="noStrike" kern="0" normalizeH="0" baseline="0" noProof="0" dirty="0">
                <a:ln w="0"/>
                <a:effectLst>
                  <a:outerShdw blurRad="38100" dist="19050" dir="2700000" algn="tl" rotWithShape="0">
                    <a:schemeClr val="dk1">
                      <a:alpha val="40000"/>
                    </a:schemeClr>
                  </a:outerShdw>
                </a:effectLst>
                <a:uLnTx/>
                <a:uFillTx/>
              </a:rPr>
              <a:t>Erken çocukluk eğitim kurumlarında bilgisayar doğru ve amaca uygun olarak kullanıldığında çocuklar açısından çeşitli yararlar sağlamaktadır. Bu yararlar şu şekilde sıralanabilir:</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4081" y="2814636"/>
            <a:ext cx="7729538" cy="32861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888986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0024" y="1102737"/>
            <a:ext cx="12001500" cy="1707647"/>
          </a:xfrm>
          <a:prstGeom prst="rect">
            <a:avLst/>
          </a:prstGeom>
        </p:spPr>
        <p:txBody>
          <a:bodyPr wrap="square">
            <a:spAutoFit/>
          </a:bodyPr>
          <a:lstStyle/>
          <a:p>
            <a:pPr marL="685800" marR="0" lvl="1" indent="-228600" algn="just"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tr-TR" sz="2800" i="0" u="none" strike="noStrike" kern="0" normalizeH="0" baseline="0" noProof="0" dirty="0">
                <a:ln w="0"/>
                <a:effectLst>
                  <a:outerShdw blurRad="38100" dist="19050" dir="2700000" algn="tl" rotWithShape="0">
                    <a:schemeClr val="dk1">
                      <a:alpha val="40000"/>
                    </a:schemeClr>
                  </a:outerShdw>
                </a:effectLst>
                <a:uLnTx/>
                <a:uFillTx/>
              </a:rPr>
              <a:t>Bilgisayar özellikle el göz koordinasyonuna büyük katkı sağlamaktadır.</a:t>
            </a:r>
          </a:p>
          <a:p>
            <a:pPr marL="685800" marR="0" lvl="1" indent="-228600" algn="just"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tr-TR" sz="2800" i="0" u="none" strike="noStrike" kern="0" normalizeH="0" baseline="0" noProof="0" dirty="0">
                <a:ln w="0"/>
                <a:effectLst>
                  <a:outerShdw blurRad="38100" dist="19050" dir="2700000" algn="tl" rotWithShape="0">
                    <a:schemeClr val="dk1">
                      <a:alpha val="40000"/>
                    </a:schemeClr>
                  </a:outerShdw>
                </a:effectLst>
                <a:uLnTx/>
                <a:uFillTx/>
              </a:rPr>
              <a:t>Bilgisayar kullanımı çocuğun dikkatini yoğunlaştırmasında etkili olmaktadır. Bu özelliğinden olayı da dikkat eksikliği olan çocukların eğitimlerinde kullanılması önerilmektedir.</a:t>
            </a:r>
          </a:p>
        </p:txBody>
      </p:sp>
      <p:pic>
        <p:nvPicPr>
          <p:cNvPr id="3" name="Resim 2"/>
          <p:cNvPicPr>
            <a:picLocks noChangeAspect="1"/>
          </p:cNvPicPr>
          <p:nvPr/>
        </p:nvPicPr>
        <p:blipFill>
          <a:blip r:embed="rId2"/>
          <a:stretch>
            <a:fillRect/>
          </a:stretch>
        </p:blipFill>
        <p:spPr>
          <a:xfrm>
            <a:off x="1561666" y="3587666"/>
            <a:ext cx="9153959" cy="2927434"/>
          </a:xfrm>
          <a:prstGeom prst="rect">
            <a:avLst/>
          </a:prstGeom>
        </p:spPr>
      </p:pic>
    </p:spTree>
    <p:extLst>
      <p:ext uri="{BB962C8B-B14F-4D97-AF65-F5344CB8AC3E}">
        <p14:creationId xmlns:p14="http://schemas.microsoft.com/office/powerpoint/2010/main" val="915371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2899" y="937097"/>
            <a:ext cx="11744325" cy="1707647"/>
          </a:xfrm>
          <a:prstGeom prst="rect">
            <a:avLst/>
          </a:prstGeom>
        </p:spPr>
        <p:txBody>
          <a:bodyPr wrap="square">
            <a:spAutoFit/>
          </a:bodyPr>
          <a:lstStyle/>
          <a:p>
            <a:pPr marL="685800" lvl="1" indent="-228600" algn="just">
              <a:lnSpc>
                <a:spcPct val="90000"/>
              </a:lnSpc>
              <a:spcBef>
                <a:spcPts val="500"/>
              </a:spcBef>
              <a:buFont typeface="Arial" panose="020B0604020202020204" pitchFamily="34" charset="0"/>
              <a:buChar char="•"/>
              <a:defRPr/>
            </a:pPr>
            <a:r>
              <a:rPr lang="tr-TR" sz="2800" kern="0" dirty="0">
                <a:ln w="0"/>
                <a:solidFill>
                  <a:prstClr val="black"/>
                </a:solidFill>
                <a:effectLst>
                  <a:outerShdw blurRad="38100" dist="19050" dir="2700000" algn="tl" rotWithShape="0">
                    <a:prstClr val="black">
                      <a:alpha val="40000"/>
                    </a:prstClr>
                  </a:outerShdw>
                </a:effectLst>
              </a:rPr>
              <a:t>Çocuğun günlük yaşamında ve eğitimi sırasında öğrendiği pek çok kavram bilgisayar oyunları ile pekiştirilmelidir.</a:t>
            </a:r>
          </a:p>
          <a:p>
            <a:pPr marL="685800" lvl="1" indent="-228600" algn="just">
              <a:lnSpc>
                <a:spcPct val="90000"/>
              </a:lnSpc>
              <a:spcBef>
                <a:spcPts val="500"/>
              </a:spcBef>
              <a:buFont typeface="Arial" panose="020B0604020202020204" pitchFamily="34" charset="0"/>
              <a:buChar char="•"/>
              <a:defRPr/>
            </a:pPr>
            <a:r>
              <a:rPr lang="tr-TR" sz="2800" kern="0" dirty="0">
                <a:ln w="0"/>
                <a:solidFill>
                  <a:prstClr val="black"/>
                </a:solidFill>
                <a:effectLst>
                  <a:outerShdw blurRad="38100" dist="19050" dir="2700000" algn="tl" rotWithShape="0">
                    <a:prstClr val="black">
                      <a:alpha val="40000"/>
                    </a:prstClr>
                  </a:outerShdw>
                </a:effectLst>
              </a:rPr>
              <a:t>Bilgisayar oyunlarında yer alan hızlı bir şekilde karar verme becerisi, çocukta problem çözme yeteneğinin gelişimine katkı sağlamaktadır</a:t>
            </a:r>
            <a:endParaRPr lang="tr-TR" sz="2000" kern="0" dirty="0">
              <a:ln w="0"/>
              <a:solidFill>
                <a:prstClr val="black"/>
              </a:solidFill>
              <a:effectLst>
                <a:outerShdw blurRad="38100" dist="19050" dir="2700000" algn="tl" rotWithShape="0">
                  <a:prstClr val="black">
                    <a:alpha val="40000"/>
                  </a:prstClr>
                </a:outerShdw>
              </a:effectLst>
            </a:endParaRPr>
          </a:p>
        </p:txBody>
      </p:sp>
      <p:pic>
        <p:nvPicPr>
          <p:cNvPr id="3" name="Resim 2"/>
          <p:cNvPicPr>
            <a:picLocks noChangeAspect="1"/>
          </p:cNvPicPr>
          <p:nvPr/>
        </p:nvPicPr>
        <p:blipFill>
          <a:blip r:embed="rId2"/>
          <a:stretch>
            <a:fillRect/>
          </a:stretch>
        </p:blipFill>
        <p:spPr>
          <a:xfrm>
            <a:off x="1314451" y="3771901"/>
            <a:ext cx="9451796" cy="2826488"/>
          </a:xfrm>
          <a:prstGeom prst="rect">
            <a:avLst/>
          </a:prstGeom>
        </p:spPr>
      </p:pic>
    </p:spTree>
    <p:extLst>
      <p:ext uri="{BB962C8B-B14F-4D97-AF65-F5344CB8AC3E}">
        <p14:creationId xmlns:p14="http://schemas.microsoft.com/office/powerpoint/2010/main" val="216139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428626" y="639762"/>
            <a:ext cx="1194435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tr-TR"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Çocukların bireysel özelliklerinden kaynaklanan farklılıklara göre uygun eğitim olanakları sunmakta ve öğrenme için tekrarlama fırsatı vermektedir.</a:t>
            </a:r>
          </a:p>
          <a:p>
            <a:pPr marL="457200" marR="0" lvl="1" indent="0" algn="just" defTabSz="914400" rtl="0" eaLnBrk="1" fontAlgn="auto" latinLnBrk="0" hangingPunct="1">
              <a:lnSpc>
                <a:spcPct val="90000"/>
              </a:lnSpc>
              <a:spcBef>
                <a:spcPts val="500"/>
              </a:spcBef>
              <a:spcAft>
                <a:spcPts val="0"/>
              </a:spcAft>
              <a:buClrTx/>
              <a:buSzTx/>
              <a:buNone/>
              <a:tabLst/>
              <a:defRPr/>
            </a:pPr>
            <a:endParaRPr kumimoji="0" lang="tr-TR"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tr-TR" sz="28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Kendi kendine öğrenme ve keşfetme özelliği nedeniyle çocukların öğrenme süreçleri hızlanmaktadır.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262" y="2743200"/>
            <a:ext cx="9244013" cy="310038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169045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1463" y="838261"/>
            <a:ext cx="11772900" cy="1707647"/>
          </a:xfrm>
          <a:prstGeom prst="rect">
            <a:avLst/>
          </a:prstGeom>
        </p:spPr>
        <p:txBody>
          <a:bodyPr wrap="square">
            <a:spAutoFit/>
          </a:bodyPr>
          <a:lstStyle/>
          <a:p>
            <a:pPr marL="685800" lvl="1" indent="-228600" algn="just">
              <a:lnSpc>
                <a:spcPct val="90000"/>
              </a:lnSpc>
              <a:spcBef>
                <a:spcPts val="500"/>
              </a:spcBef>
              <a:buFont typeface="Arial" panose="020B0604020202020204" pitchFamily="34" charset="0"/>
              <a:buChar char="•"/>
              <a:defRPr/>
            </a:pPr>
            <a:r>
              <a:rPr lang="tr-TR" sz="2800" dirty="0">
                <a:ln w="0"/>
                <a:solidFill>
                  <a:prstClr val="black"/>
                </a:solidFill>
                <a:effectLst>
                  <a:outerShdw blurRad="38100" dist="19050" dir="2700000" algn="tl" rotWithShape="0">
                    <a:prstClr val="black">
                      <a:alpha val="40000"/>
                    </a:prstClr>
                  </a:outerShdw>
                </a:effectLst>
              </a:rPr>
              <a:t>Yaratıcılığı destekleyen programlar sayesinde çocuğun yaratıcılığı gelişebilmektedir.</a:t>
            </a:r>
            <a:endParaRPr lang="tr-TR" sz="2800" dirty="0">
              <a:ln w="0"/>
              <a:effectLst>
                <a:outerShdw blurRad="38100" dist="19050" dir="2700000" algn="tl" rotWithShape="0">
                  <a:schemeClr val="dk1">
                    <a:alpha val="40000"/>
                  </a:schemeClr>
                </a:outerShdw>
              </a:effectLst>
            </a:endParaRPr>
          </a:p>
          <a:p>
            <a:pPr marL="685800" lvl="1" indent="-228600" algn="just">
              <a:lnSpc>
                <a:spcPct val="90000"/>
              </a:lnSpc>
              <a:spcBef>
                <a:spcPts val="500"/>
              </a:spcBef>
              <a:buFont typeface="Arial" panose="020B0604020202020204" pitchFamily="34" charset="0"/>
              <a:buChar char="•"/>
              <a:defRPr/>
            </a:pPr>
            <a:r>
              <a:rPr lang="tr-TR" sz="2800" dirty="0">
                <a:ln w="0"/>
                <a:effectLst>
                  <a:outerShdw blurRad="38100" dist="19050" dir="2700000" algn="tl" rotWithShape="0">
                    <a:schemeClr val="dk1">
                      <a:alpha val="40000"/>
                    </a:schemeClr>
                  </a:outerShdw>
                </a:effectLst>
              </a:rPr>
              <a:t>Bilgisayar destekli öğretim çocuğun öğrendiklerini genellemesine olanak sağlamaktadır.</a:t>
            </a:r>
          </a:p>
        </p:txBody>
      </p:sp>
      <p:pic>
        <p:nvPicPr>
          <p:cNvPr id="3" name="Resim 2"/>
          <p:cNvPicPr>
            <a:picLocks noChangeAspect="1"/>
          </p:cNvPicPr>
          <p:nvPr/>
        </p:nvPicPr>
        <p:blipFill>
          <a:blip r:embed="rId2"/>
          <a:stretch>
            <a:fillRect/>
          </a:stretch>
        </p:blipFill>
        <p:spPr>
          <a:xfrm>
            <a:off x="628651" y="2828927"/>
            <a:ext cx="10301287" cy="3267118"/>
          </a:xfrm>
          <a:prstGeom prst="rect">
            <a:avLst/>
          </a:prstGeom>
        </p:spPr>
      </p:pic>
    </p:spTree>
    <p:extLst>
      <p:ext uri="{BB962C8B-B14F-4D97-AF65-F5344CB8AC3E}">
        <p14:creationId xmlns:p14="http://schemas.microsoft.com/office/powerpoint/2010/main" val="1665666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7188" y="1056631"/>
            <a:ext cx="12172951" cy="1319848"/>
          </a:xfrm>
          <a:prstGeom prst="rect">
            <a:avLst/>
          </a:prstGeom>
        </p:spPr>
        <p:txBody>
          <a:bodyPr wrap="square">
            <a:spAutoFit/>
          </a:bodyPr>
          <a:lstStyle/>
          <a:p>
            <a:pPr marL="685800" lvl="1" indent="-228600" algn="just">
              <a:lnSpc>
                <a:spcPct val="90000"/>
              </a:lnSpc>
              <a:spcBef>
                <a:spcPts val="500"/>
              </a:spcBef>
              <a:buFont typeface="Arial" panose="020B0604020202020204" pitchFamily="34" charset="0"/>
              <a:buChar char="•"/>
              <a:defRPr/>
            </a:pPr>
            <a:r>
              <a:rPr lang="tr-TR" sz="2800" dirty="0">
                <a:ln w="0"/>
                <a:solidFill>
                  <a:prstClr val="black"/>
                </a:solidFill>
                <a:effectLst>
                  <a:outerShdw blurRad="38100" dist="19050" dir="2700000" algn="tl" rotWithShape="0">
                    <a:prstClr val="black">
                      <a:alpha val="40000"/>
                    </a:prstClr>
                  </a:outerShdw>
                </a:effectLst>
              </a:rPr>
              <a:t>Bilgisayar kısa süreli belleğin gelişmesinde de önemli katkıları bulunmaktadır.</a:t>
            </a:r>
          </a:p>
          <a:p>
            <a:pPr marL="685800" lvl="1" indent="-228600" algn="just">
              <a:lnSpc>
                <a:spcPct val="90000"/>
              </a:lnSpc>
              <a:spcBef>
                <a:spcPts val="500"/>
              </a:spcBef>
              <a:buFont typeface="Arial" panose="020B0604020202020204" pitchFamily="34" charset="0"/>
              <a:buChar char="•"/>
              <a:defRPr/>
            </a:pPr>
            <a:r>
              <a:rPr lang="tr-TR" sz="2800" dirty="0">
                <a:ln w="0"/>
                <a:solidFill>
                  <a:prstClr val="black"/>
                </a:solidFill>
                <a:effectLst>
                  <a:outerShdw blurRad="38100" dist="19050" dir="2700000" algn="tl" rotWithShape="0">
                    <a:prstClr val="black">
                      <a:alpha val="40000"/>
                    </a:prstClr>
                  </a:outerShdw>
                </a:effectLst>
              </a:rPr>
              <a:t>Bilgisayar destekli öğretimde, çocuk öğrenilen konuları değişik şekillerde uygulama fırsatı bulmaktadır.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535" y="2681287"/>
            <a:ext cx="9472613" cy="29813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872888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1" y="796926"/>
            <a:ext cx="119300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Bilgisayar erken çocukluk eğitiminde diğer etkinlikler ile beraber kullanıldığında çocuğun çevresini zenginleştirmeye katkıda bulunmaktadır. Erken çocukluk eğitiminde kullanılan bilgisayar destekli öğretim ile çocuğa oyun içinde öğrenme fırsatı sunulmakta, çocuk ses ile görüntüyü birleştirmektedir.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0" y="2700336"/>
            <a:ext cx="8452795" cy="32861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74499853"/>
      </p:ext>
    </p:extLst>
  </p:cSld>
  <p:clrMapOvr>
    <a:masterClrMapping/>
  </p:clrMapOvr>
</p:sld>
</file>

<file path=ppt/theme/theme1.xml><?xml version="1.0" encoding="utf-8"?>
<a:theme xmlns:a="http://schemas.openxmlformats.org/drawingml/2006/main" name="Office Teması">
  <a:themeElements>
    <a:clrScheme name="Özel 6">
      <a:dk1>
        <a:sysClr val="windowText" lastClr="000000"/>
      </a:dk1>
      <a:lt1>
        <a:sysClr val="window" lastClr="FFFFFF"/>
      </a:lt1>
      <a:dk2>
        <a:srgbClr val="000000"/>
      </a:dk2>
      <a:lt2>
        <a:srgbClr val="F8F8F8"/>
      </a:lt2>
      <a:accent1>
        <a:srgbClr val="DDDDDD"/>
      </a:accent1>
      <a:accent2>
        <a:srgbClr val="000000"/>
      </a:accent2>
      <a:accent3>
        <a:srgbClr val="000000"/>
      </a:accent3>
      <a:accent4>
        <a:srgbClr val="000000"/>
      </a:accent4>
      <a:accent5>
        <a:srgbClr val="000000"/>
      </a:accent5>
      <a:accent6>
        <a:srgbClr val="000000"/>
      </a:accent6>
      <a:hlink>
        <a:srgbClr val="000000"/>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TotalTime>
  <Words>336</Words>
  <Application>Microsoft Macintosh PowerPoint</Application>
  <PresentationFormat>Geniş ekran</PresentationFormat>
  <Paragraphs>25</Paragraphs>
  <Slides>12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vt:i4>
      </vt:variant>
    </vt:vector>
  </HeadingPairs>
  <TitlesOfParts>
    <vt:vector size="18" baseType="lpstr">
      <vt:lpstr>Arial</vt:lpstr>
      <vt:lpstr>Arial Rounded MT Bold</vt:lpstr>
      <vt:lpstr>Calibri</vt:lpstr>
      <vt:lpstr>Calibri Light</vt:lpstr>
      <vt:lpstr>Jokerman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SeFa ÜnaL</dc:creator>
  <cp:lastModifiedBy>Taşkın TAŞTEPE</cp:lastModifiedBy>
  <cp:revision>10</cp:revision>
  <dcterms:created xsi:type="dcterms:W3CDTF">2017-12-16T20:14:39Z</dcterms:created>
  <dcterms:modified xsi:type="dcterms:W3CDTF">2020-05-04T19:20:53Z</dcterms:modified>
</cp:coreProperties>
</file>