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4" r:id="rId2"/>
    <p:sldId id="306" r:id="rId3"/>
    <p:sldId id="307" r:id="rId4"/>
    <p:sldId id="30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8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9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83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00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90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61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40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62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80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745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85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4979F-D22D-4BF0-B7D2-CE735BC26DB4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770A9-CA26-4B9B-8311-876F74BC05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95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641226"/>
          </a:xfrm>
        </p:spPr>
        <p:txBody>
          <a:bodyPr>
            <a:normAutofit/>
          </a:bodyPr>
          <a:lstStyle/>
          <a:p>
            <a:pPr marL="449263" indent="90488"/>
            <a:r>
              <a:rPr lang="tr-TR" sz="2400" b="1" dirty="0" smtClean="0"/>
              <a:t>6.2.3.PAZAR BÖLÜMLENDİRMESİ VE HEDEF PAZAR SEÇİMİ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908720"/>
            <a:ext cx="8388424" cy="5546088"/>
          </a:xfrm>
        </p:spPr>
        <p:txBody>
          <a:bodyPr>
            <a:normAutofit/>
          </a:bodyPr>
          <a:lstStyle/>
          <a:p>
            <a:pPr marL="90488" indent="-25400" algn="just">
              <a:buNone/>
            </a:pPr>
            <a:endParaRPr lang="tr-TR" sz="2400" dirty="0" smtClean="0"/>
          </a:p>
          <a:p>
            <a:pPr marL="90488" indent="-25400" algn="just">
              <a:buNone/>
            </a:pPr>
            <a:r>
              <a:rPr lang="tr-TR" sz="2400" dirty="0" smtClean="0"/>
              <a:t>Pazarı aynı özelliklere sahip alt gruplara ayırarak kümelendirmektir. Pazar bölümlendirmesi ile </a:t>
            </a:r>
            <a:r>
              <a:rPr lang="tr-TR" sz="2400" dirty="0" err="1" smtClean="0"/>
              <a:t>homogen</a:t>
            </a:r>
            <a:r>
              <a:rPr lang="tr-TR" sz="2400" dirty="0" smtClean="0"/>
              <a:t> bir pazarda tüketici istekleri daha iyi izlenir, pazarda yoğunlaşma sağlanır, rekabet iyi izlenir, kaynaklar verimli kullanılır.</a:t>
            </a:r>
          </a:p>
          <a:p>
            <a:pPr marL="90488" indent="-25400" algn="just"/>
            <a:endParaRPr lang="tr-TR" sz="2400" dirty="0" smtClean="0"/>
          </a:p>
          <a:p>
            <a:pPr marL="90488" indent="-25400" algn="just">
              <a:buNone/>
            </a:pPr>
            <a:r>
              <a:rPr lang="tr-TR" sz="2400" dirty="0" smtClean="0"/>
              <a:t>Tüketici pazarlarının bölümlendirilmesi belli değişken/ değişkenlere göre bölümlere ayırmaktır. Pazarın bölümlendirilmesinde coğrafik, demografik, psikolojik ve davranışsal çeşitli kriterler esas alınmaktadır.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454808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sz="1600" dirty="0" smtClean="0"/>
              <a:t>Doğru bir Pazar bölümünün özellikleri şunlardır  (Yurdakul,1996 ):</a:t>
            </a:r>
          </a:p>
          <a:p>
            <a:pPr marL="269875" lvl="0" indent="-269875"/>
            <a:r>
              <a:rPr lang="tr-TR" sz="1600" dirty="0" smtClean="0"/>
              <a:t>Ölçülebilirlik: Pazar bölümünün ve tüketicilerin satın alma gücünün ölçülebilir olmasıdır.</a:t>
            </a:r>
          </a:p>
          <a:p>
            <a:pPr marL="269875" lvl="0" indent="-269875"/>
            <a:r>
              <a:rPr lang="tr-TR" sz="1600" dirty="0" smtClean="0"/>
              <a:t>Tutarlılık: Pazar bölümünün yeter büyüklük ve karlılıkta olmasıdır.</a:t>
            </a:r>
          </a:p>
          <a:p>
            <a:pPr marL="269875" lvl="0" indent="-269875"/>
            <a:r>
              <a:rPr lang="tr-TR" sz="1600" dirty="0" smtClean="0"/>
              <a:t>Erişilebilirlik: Pazar bölümüne hizmet edilebilme düzeyidir.</a:t>
            </a:r>
          </a:p>
          <a:p>
            <a:pPr marL="269875" lvl="0" indent="-269875"/>
            <a:r>
              <a:rPr lang="tr-TR" sz="1600" dirty="0" smtClean="0"/>
              <a:t>Faaliyet gösterebilirlik: Etkin pazarlama  programı formüle edebilirlik düzeyidir.</a:t>
            </a:r>
          </a:p>
          <a:p>
            <a:pPr marL="269875" indent="-269875">
              <a:buNone/>
            </a:pPr>
            <a:r>
              <a:rPr lang="tr-TR" sz="1600" dirty="0" smtClean="0"/>
              <a:t> </a:t>
            </a:r>
          </a:p>
          <a:p>
            <a:pPr marL="269875" indent="-269875">
              <a:buNone/>
            </a:pPr>
            <a:r>
              <a:rPr lang="tr-TR" sz="1600" b="1" dirty="0" smtClean="0"/>
              <a:t>  </a:t>
            </a:r>
            <a:endParaRPr lang="tr-TR" sz="1600" dirty="0" smtClean="0"/>
          </a:p>
          <a:p>
            <a:pPr marL="269875" indent="-269875">
              <a:buNone/>
            </a:pPr>
            <a:r>
              <a:rPr lang="tr-TR" sz="1600" dirty="0" smtClean="0"/>
              <a:t>Tüketici Pazar bölümlendirmesinin yararları:</a:t>
            </a:r>
          </a:p>
          <a:p>
            <a:pPr marL="269875" lvl="0" indent="-269875"/>
            <a:r>
              <a:rPr lang="tr-TR" sz="1600" dirty="0" smtClean="0"/>
              <a:t>Yeni pazar fırsatları sağlanır.</a:t>
            </a:r>
          </a:p>
          <a:p>
            <a:pPr marL="269875" lvl="0" indent="-269875"/>
            <a:r>
              <a:rPr lang="tr-TR" sz="1600" dirty="0" smtClean="0"/>
              <a:t>Pazar bölümünün istek ve gereksinimleri doğru belirlenir.</a:t>
            </a:r>
          </a:p>
          <a:p>
            <a:pPr marL="269875" lvl="0" indent="-269875"/>
            <a:r>
              <a:rPr lang="tr-TR" sz="1600" dirty="0" smtClean="0"/>
              <a:t>Pazarlama stratejilerinde yoğunlaşma sağlanır.</a:t>
            </a:r>
          </a:p>
          <a:p>
            <a:pPr marL="269875" lvl="0" indent="-269875"/>
            <a:r>
              <a:rPr lang="tr-TR" sz="1600" dirty="0" smtClean="0"/>
              <a:t>Kaynaklar iyi değerlendirilir.</a:t>
            </a:r>
          </a:p>
          <a:p>
            <a:pPr lvl="0"/>
            <a:r>
              <a:rPr lang="tr-TR" sz="1600" dirty="0" smtClean="0"/>
              <a:t>Hedef kitle, rakipler hakkında odaklanma sağlanır.</a:t>
            </a:r>
          </a:p>
          <a:p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748464" cy="4680520"/>
          </a:xfrm>
        </p:spPr>
        <p:txBody>
          <a:bodyPr>
            <a:normAutofit fontScale="90000"/>
          </a:bodyPr>
          <a:lstStyle/>
          <a:p>
            <a:pPr marL="0"/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>HEDEF PAZAR SEÇİM MODELLERİ</a:t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2200" dirty="0" smtClean="0">
                <a:solidFill>
                  <a:schemeClr val="tx1"/>
                </a:solidFill>
              </a:rPr>
              <a:t>Girişimci pazar bölümünü belirledikten sonra, buna göre Pazarlama Planının geliştirmesi gerekmektedir.</a:t>
            </a:r>
            <a:br>
              <a:rPr lang="tr-TR" sz="2200" dirty="0" smtClean="0">
                <a:solidFill>
                  <a:schemeClr val="tx1"/>
                </a:solidFill>
              </a:rPr>
            </a:br>
            <a:r>
              <a:rPr lang="tr-TR" sz="2200" dirty="0" smtClean="0"/>
              <a:t>Tek bölümde yoğunlaşma</a:t>
            </a:r>
            <a:br>
              <a:rPr lang="tr-TR" sz="2200" dirty="0" smtClean="0"/>
            </a:br>
            <a:r>
              <a:rPr lang="tr-TR" sz="2200" dirty="0" smtClean="0"/>
              <a:t>Seçici Uzmanlaşma</a:t>
            </a:r>
            <a:br>
              <a:rPr lang="tr-TR" sz="2200" dirty="0" smtClean="0"/>
            </a:br>
            <a:r>
              <a:rPr lang="tr-TR" sz="2200" dirty="0" smtClean="0"/>
              <a:t>Pazarda uzmanlaşma</a:t>
            </a:r>
            <a:br>
              <a:rPr lang="tr-TR" sz="2200" dirty="0" smtClean="0"/>
            </a:br>
            <a:r>
              <a:rPr lang="tr-TR" sz="2200" dirty="0" smtClean="0"/>
              <a:t>Üründe Uzmanlaşma</a:t>
            </a:r>
            <a:br>
              <a:rPr lang="tr-TR" sz="2200" dirty="0" smtClean="0"/>
            </a:br>
            <a:r>
              <a:rPr lang="tr-TR" sz="2200" dirty="0" smtClean="0"/>
              <a:t>Tüm ürünlerle tüm pazarlara girme</a:t>
            </a:r>
            <a:br>
              <a:rPr lang="tr-TR" sz="2200" dirty="0" smtClean="0"/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3100" b="1" dirty="0" smtClean="0">
                <a:latin typeface="Calibri"/>
                <a:ea typeface="Calibri"/>
                <a:cs typeface="Calibri"/>
              </a:rPr>
              <a:t/>
            </a:r>
            <a:br>
              <a:rPr lang="tr-TR" sz="3100" b="1" dirty="0" smtClean="0">
                <a:latin typeface="Calibri"/>
                <a:ea typeface="Calibri"/>
                <a:cs typeface="Calibri"/>
              </a:rPr>
            </a:br>
            <a:r>
              <a:rPr lang="tr-TR" sz="4800" dirty="0" smtClean="0">
                <a:latin typeface="Calibri"/>
                <a:ea typeface="Calibri"/>
                <a:cs typeface="Times New Roman"/>
              </a:rPr>
              <a:t/>
            </a:r>
            <a:br>
              <a:rPr lang="tr-TR" sz="4800" dirty="0" smtClean="0"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9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6.2.4. PAZARLAMA KARMASININ PLANLANMASI</a:t>
            </a:r>
            <a:endParaRPr lang="tr-TR" sz="29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2400" dirty="0" smtClean="0"/>
              <a:t>Ürün, yer, fiyat ve promosyonla ilgili stratejilerini belirlemesi gerekir.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6.2.5. PROGRAMLARIN KOORDİNASYONU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3200" dirty="0" smtClean="0"/>
              <a:t>Pazarlama planında yer alan faaliyetlerin birbiriyle uyumlu ve destekler nitelikte koordinasyonu sağlanmalıdır.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6.2.6.PAZARLAMA PLANI</a:t>
            </a:r>
            <a:endParaRPr lang="tr-TR" sz="32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3200" dirty="0" smtClean="0"/>
              <a:t>Girişimcinin amaçları ve pazarı inceledikten sonra, faaliyetlerini kurgulamasıdır.</a:t>
            </a:r>
            <a:endParaRPr lang="tr-TR" sz="2400" dirty="0" smtClean="0"/>
          </a:p>
          <a:p>
            <a:pPr>
              <a:buNone/>
            </a:pPr>
            <a:endParaRPr lang="tr-TR" sz="3200" b="1" dirty="0" smtClean="0"/>
          </a:p>
          <a:p>
            <a:pPr>
              <a:buNone/>
            </a:pPr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6.2.7. DENETİM </a:t>
            </a:r>
            <a:endParaRPr lang="tr-TR" sz="32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90488" indent="-25400">
              <a:buNone/>
            </a:pPr>
            <a:r>
              <a:rPr lang="tr-TR" sz="3200" dirty="0" smtClean="0"/>
              <a:t>Pazarlama Planının uygulama ve kontrolünde tahmini maliyetleri gösteren bütçenin hazırlanması, beklenen satış/karın sağlanıp sağlanamayacağını belirlenmesi ve bu mümkün değilse performans sonuçlarının gözden geçirilmesi sağlanmalıdır. </a:t>
            </a:r>
            <a:endParaRPr lang="tr-TR" sz="2400" dirty="0" smtClean="0"/>
          </a:p>
          <a:p>
            <a:pPr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 Bütçe hazırlamada satışların yüzdesi, rekabet göstergesi, amaç ve  görev yönteminden birine karar verilmelidir (Marangoz, 2012).</a:t>
            </a:r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</TotalTime>
  <Words>188</Words>
  <Application>Microsoft Office PowerPoint</Application>
  <PresentationFormat>Ekran Gösterisi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Ofis Teması</vt:lpstr>
      <vt:lpstr>6.2.3.PAZAR BÖLÜMLENDİRMESİ VE HEDEF PAZAR SEÇİMİ</vt:lpstr>
      <vt:lpstr>PowerPoint Sunusu</vt:lpstr>
      <vt:lpstr>      HEDEF PAZAR SEÇİM MODELLERİ Girişimci pazar bölümünü belirledikten sonra, buna göre Pazarlama Planının geliştirmesi gerekmektedir. Tek bölümde yoğunlaşma Seçici Uzmanlaşma Pazarda uzmanlaşma Üründe Uzmanlaşma Tüm ürünlerle tüm pazarlara girme    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GİRİŞİMCİLİKTE PAZARLAMA PLANLAMASI</dc:title>
  <dc:creator>Pc</dc:creator>
  <cp:lastModifiedBy>M Albayrak</cp:lastModifiedBy>
  <cp:revision>121</cp:revision>
  <dcterms:created xsi:type="dcterms:W3CDTF">2013-03-05T21:41:00Z</dcterms:created>
  <dcterms:modified xsi:type="dcterms:W3CDTF">2018-05-23T08:44:41Z</dcterms:modified>
</cp:coreProperties>
</file>