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59" r:id="rId4"/>
    <p:sldId id="260" r:id="rId5"/>
    <p:sldId id="268" r:id="rId6"/>
    <p:sldId id="269" r:id="rId7"/>
    <p:sldId id="270" r:id="rId8"/>
    <p:sldId id="271"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53" autoAdjust="0"/>
    <p:restoredTop sz="94624" autoAdjust="0"/>
  </p:normalViewPr>
  <p:slideViewPr>
    <p:cSldViewPr>
      <p:cViewPr varScale="1">
        <p:scale>
          <a:sx n="69" d="100"/>
          <a:sy n="69" d="100"/>
        </p:scale>
        <p:origin x="-144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442C98-9A74-40D7-AFD2-B1C07FC51100}" type="datetimeFigureOut">
              <a:rPr lang="tr-TR" smtClean="0"/>
              <a:pPr/>
              <a:t>12.5.2020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F2EAA-EEAD-4D65-A15F-CF4D6D973754}"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normAutofit/>
          </a:bodyPr>
          <a:lstStyle/>
          <a:p>
            <a:r>
              <a:rPr lang="tr-TR" sz="2800" b="1" dirty="0" smtClean="0">
                <a:latin typeface="Calibri" pitchFamily="34" charset="0"/>
                <a:cs typeface="Calibri" pitchFamily="34" charset="0"/>
              </a:rPr>
              <a:t>Afrika Sineması</a:t>
            </a:r>
            <a:endParaRPr lang="tr-TR" sz="2800" b="1" dirty="0">
              <a:latin typeface="Calibri" pitchFamily="34" charset="0"/>
              <a:cs typeface="Calibri" pitchFamily="34" charset="0"/>
            </a:endParaRPr>
          </a:p>
        </p:txBody>
      </p:sp>
      <p:sp>
        <p:nvSpPr>
          <p:cNvPr id="3" name="2 İçerik Yer Tutucusu"/>
          <p:cNvSpPr>
            <a:spLocks noGrp="1"/>
          </p:cNvSpPr>
          <p:nvPr>
            <p:ph idx="1"/>
          </p:nvPr>
        </p:nvSpPr>
        <p:spPr>
          <a:xfrm>
            <a:off x="611560" y="1052736"/>
            <a:ext cx="8064896" cy="5400600"/>
          </a:xfrm>
        </p:spPr>
        <p:txBody>
          <a:bodyPr>
            <a:noAutofit/>
          </a:bodyPr>
          <a:lstStyle/>
          <a:p>
            <a:pPr algn="ctr"/>
            <a:r>
              <a:rPr lang="tr-TR" sz="2300" b="1" dirty="0" smtClean="0">
                <a:latin typeface="Calibri" pitchFamily="34" charset="0"/>
                <a:cs typeface="Calibri" pitchFamily="34" charset="0"/>
              </a:rPr>
              <a:t>Sahra Altı Afrika Sinemaları</a:t>
            </a:r>
          </a:p>
          <a:p>
            <a:pPr algn="just"/>
            <a:r>
              <a:rPr lang="tr-TR" sz="2200" dirty="0" smtClean="0">
                <a:latin typeface="Calibri" pitchFamily="34" charset="0"/>
                <a:cs typeface="Calibri" pitchFamily="34" charset="0"/>
              </a:rPr>
              <a:t>Sahra Altı Afrika Sinemaları’nda ilk gösterilen filmler, Avrupa ve Amerika kaynaklı belgesellerdir. Daha sonra bunları kötü bir şöhrete sahip CFU: Sömürge Film Birimleri’nin çektiği yapımlar  ve </a:t>
            </a:r>
            <a:r>
              <a:rPr lang="tr-TR" sz="2200" dirty="0" err="1" smtClean="0">
                <a:latin typeface="Calibri" pitchFamily="34" charset="0"/>
                <a:cs typeface="Calibri" pitchFamily="34" charset="0"/>
              </a:rPr>
              <a:t>Bantu</a:t>
            </a:r>
            <a:r>
              <a:rPr lang="tr-TR" sz="2200" dirty="0" smtClean="0">
                <a:latin typeface="Calibri" pitchFamily="34" charset="0"/>
                <a:cs typeface="Calibri" pitchFamily="34" charset="0"/>
              </a:rPr>
              <a:t> Film Projeleri takip etmiştir.</a:t>
            </a:r>
          </a:p>
          <a:p>
            <a:pPr algn="just"/>
            <a:r>
              <a:rPr lang="tr-TR" sz="2200" dirty="0" smtClean="0">
                <a:latin typeface="Calibri" pitchFamily="34" charset="0"/>
                <a:cs typeface="Calibri" pitchFamily="34" charset="0"/>
              </a:rPr>
              <a:t>Film yapım ve dağıtımının sömürgeci bir sisteme dayanmasının yerel Afrika kültürünün ve geleneklerinin parçalanmasında temel bir rol oynadığı görülebilir. </a:t>
            </a:r>
            <a:r>
              <a:rPr lang="tr-TR" sz="2200" dirty="0" err="1" smtClean="0">
                <a:latin typeface="Calibri" pitchFamily="34" charset="0"/>
                <a:cs typeface="Calibri" pitchFamily="34" charset="0"/>
              </a:rPr>
              <a:t>Manthia</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Diawara’nın</a:t>
            </a:r>
            <a:r>
              <a:rPr lang="tr-TR" sz="2200" dirty="0" smtClean="0">
                <a:latin typeface="Calibri" pitchFamily="34" charset="0"/>
                <a:cs typeface="Calibri" pitchFamily="34" charset="0"/>
              </a:rPr>
              <a:t> deyişiyle; Sömürge Film Birimleri’nin Afrika kültürüne dair özellikleri gericilik ve hurafe olarak değerlendirmesi, Avrupa lehine geleneksel kültürün değersizleştirilmesiyle sonuçlanmıştır.</a:t>
            </a:r>
          </a:p>
          <a:p>
            <a:pPr algn="just"/>
            <a:r>
              <a:rPr lang="tr-TR" sz="2200" dirty="0" smtClean="0">
                <a:latin typeface="Calibri" pitchFamily="34" charset="0"/>
                <a:cs typeface="Calibri" pitchFamily="34" charset="0"/>
              </a:rPr>
              <a:t>Afrikalıların Afrika filmi çekme yönündeki ilk çabası ise Senegalli belgeselci ve araştırmacı </a:t>
            </a:r>
            <a:r>
              <a:rPr lang="tr-TR" sz="2200" dirty="0" err="1" smtClean="0">
                <a:latin typeface="Calibri" pitchFamily="34" charset="0"/>
                <a:cs typeface="Calibri" pitchFamily="34" charset="0"/>
              </a:rPr>
              <a:t>Paulin</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Soumanou</a:t>
            </a:r>
            <a:r>
              <a:rPr lang="tr-TR" sz="2200" dirty="0" smtClean="0">
                <a:latin typeface="Calibri" pitchFamily="34" charset="0"/>
                <a:cs typeface="Calibri" pitchFamily="34" charset="0"/>
              </a:rPr>
              <a:t> </a:t>
            </a:r>
            <a:r>
              <a:rPr lang="tr-TR" sz="2200" dirty="0" err="1" smtClean="0">
                <a:latin typeface="Calibri" pitchFamily="34" charset="0"/>
                <a:cs typeface="Calibri" pitchFamily="34" charset="0"/>
              </a:rPr>
              <a:t>Vieyra’nın</a:t>
            </a:r>
            <a:r>
              <a:rPr lang="tr-TR" sz="2200" dirty="0" smtClean="0">
                <a:latin typeface="Calibri" pitchFamily="34" charset="0"/>
                <a:cs typeface="Calibri" pitchFamily="34" charset="0"/>
              </a:rPr>
              <a:t> girişimiyle gündeme gelmiştir. İlk yıllarda çok da başarılı olmayan naif, düşük kaliteli filmler çekilmiştir.</a:t>
            </a:r>
          </a:p>
          <a:p>
            <a:pPr algn="just"/>
            <a:endParaRPr lang="tr-TR" sz="2200" dirty="0" smtClean="0">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78098"/>
          </a:xfrm>
        </p:spPr>
        <p:txBody>
          <a:bodyPr>
            <a:normAutofit/>
          </a:bodyPr>
          <a:lstStyle/>
          <a:p>
            <a:r>
              <a:rPr lang="tr-TR" sz="2800" b="1" dirty="0" smtClean="0">
                <a:cs typeface="Times New Roman" pitchFamily="18" charset="0"/>
              </a:rPr>
              <a:t>Fransızca Konuşulan Ülkelerde Afrika Sineması</a:t>
            </a:r>
            <a:endParaRPr lang="tr-TR" sz="2800" b="1" dirty="0">
              <a:cs typeface="Times New Roman" pitchFamily="18" charset="0"/>
            </a:endParaRPr>
          </a:p>
        </p:txBody>
      </p:sp>
      <p:sp>
        <p:nvSpPr>
          <p:cNvPr id="3" name="2 İçerik Yer Tutucusu"/>
          <p:cNvSpPr>
            <a:spLocks noGrp="1"/>
          </p:cNvSpPr>
          <p:nvPr>
            <p:ph idx="1"/>
          </p:nvPr>
        </p:nvSpPr>
        <p:spPr>
          <a:xfrm>
            <a:off x="539552" y="980728"/>
            <a:ext cx="8147248" cy="5688632"/>
          </a:xfrm>
        </p:spPr>
        <p:txBody>
          <a:bodyPr>
            <a:normAutofit lnSpcReduction="10000"/>
          </a:bodyPr>
          <a:lstStyle/>
          <a:p>
            <a:pPr algn="just"/>
            <a:r>
              <a:rPr lang="tr-TR" sz="2200" dirty="0" smtClean="0">
                <a:latin typeface="+mj-lt"/>
                <a:cs typeface="Times New Roman" pitchFamily="18" charset="0"/>
              </a:rPr>
              <a:t>1960’ların başında Sahra’nın güneyindeki ülkelerde o zamana kadar ünlü bir Senegalli romancı olarak tanınan </a:t>
            </a:r>
            <a:r>
              <a:rPr lang="tr-TR" sz="2200" dirty="0" err="1" smtClean="0">
                <a:latin typeface="+mj-lt"/>
                <a:cs typeface="Times New Roman" pitchFamily="18" charset="0"/>
              </a:rPr>
              <a:t>Ousmane</a:t>
            </a:r>
            <a:r>
              <a:rPr lang="tr-TR" sz="2200" dirty="0" smtClean="0">
                <a:latin typeface="+mj-lt"/>
                <a:cs typeface="Times New Roman" pitchFamily="18" charset="0"/>
              </a:rPr>
              <a:t> </a:t>
            </a:r>
            <a:r>
              <a:rPr lang="tr-TR" sz="2200" dirty="0" err="1" smtClean="0">
                <a:latin typeface="+mj-lt"/>
                <a:cs typeface="Times New Roman" pitchFamily="18" charset="0"/>
              </a:rPr>
              <a:t>Sembene’nin</a:t>
            </a:r>
            <a:r>
              <a:rPr lang="tr-TR" sz="2200" dirty="0" smtClean="0">
                <a:latin typeface="+mj-lt"/>
                <a:cs typeface="Times New Roman" pitchFamily="18" charset="0"/>
              </a:rPr>
              <a:t> öncülüğünde güvenilir bir film endüstrisi oluşturma yönünde adımlar atılmaya başlanmıştır.</a:t>
            </a:r>
          </a:p>
          <a:p>
            <a:pPr algn="just"/>
            <a:r>
              <a:rPr lang="tr-TR" sz="2200" b="1" dirty="0" err="1" smtClean="0">
                <a:latin typeface="+mj-lt"/>
                <a:cs typeface="Times New Roman" pitchFamily="18" charset="0"/>
              </a:rPr>
              <a:t>Ousmane</a:t>
            </a:r>
            <a:r>
              <a:rPr lang="tr-TR" sz="2200" b="1" dirty="0" smtClean="0">
                <a:latin typeface="+mj-lt"/>
                <a:cs typeface="Times New Roman" pitchFamily="18" charset="0"/>
              </a:rPr>
              <a:t> </a:t>
            </a:r>
            <a:r>
              <a:rPr lang="tr-TR" sz="2200" b="1" dirty="0" err="1" smtClean="0">
                <a:latin typeface="+mj-lt"/>
                <a:cs typeface="Times New Roman" pitchFamily="18" charset="0"/>
              </a:rPr>
              <a:t>Sembene</a:t>
            </a:r>
            <a:endParaRPr lang="tr-TR" sz="2200" b="1" dirty="0" smtClean="0">
              <a:latin typeface="+mj-lt"/>
              <a:cs typeface="Times New Roman" pitchFamily="18" charset="0"/>
            </a:endParaRPr>
          </a:p>
          <a:p>
            <a:pPr algn="just"/>
            <a:r>
              <a:rPr lang="tr-TR" sz="2200" dirty="0" err="1" smtClean="0">
                <a:latin typeface="+mj-lt"/>
                <a:cs typeface="Times New Roman" pitchFamily="18" charset="0"/>
              </a:rPr>
              <a:t>Ousmane</a:t>
            </a:r>
            <a:r>
              <a:rPr lang="tr-TR" sz="2200" dirty="0" smtClean="0">
                <a:latin typeface="+mj-lt"/>
                <a:cs typeface="Times New Roman" pitchFamily="18" charset="0"/>
              </a:rPr>
              <a:t> </a:t>
            </a:r>
            <a:r>
              <a:rPr lang="tr-TR" sz="2200" dirty="0" err="1" smtClean="0">
                <a:latin typeface="+mj-lt"/>
                <a:cs typeface="Times New Roman" pitchFamily="18" charset="0"/>
              </a:rPr>
              <a:t>Sembene</a:t>
            </a:r>
            <a:r>
              <a:rPr lang="tr-TR" sz="2200" dirty="0" smtClean="0">
                <a:latin typeface="+mj-lt"/>
                <a:cs typeface="Times New Roman" pitchFamily="18" charset="0"/>
              </a:rPr>
              <a:t>,  Rus sinemacıların eğitmenlik yaptığı 1 yıllık  film okulunu tamamladıktan sonra filmler çekmeye başlamıştır. </a:t>
            </a:r>
          </a:p>
          <a:p>
            <a:pPr algn="just"/>
            <a:r>
              <a:rPr lang="tr-TR" sz="2200" dirty="0" smtClean="0">
                <a:latin typeface="+mj-lt"/>
                <a:cs typeface="Times New Roman" pitchFamily="18" charset="0"/>
              </a:rPr>
              <a:t>Filmlerinde hem Afrika geleneklerine ve kültürüne yer vermiş hem de modernleşmenin Afrika’da neden olduğu çatışmaları betimlemiştir.</a:t>
            </a:r>
          </a:p>
          <a:p>
            <a:pPr algn="just"/>
            <a:r>
              <a:rPr lang="tr-TR" sz="2200" dirty="0" smtClean="0">
                <a:latin typeface="+mj-lt"/>
                <a:cs typeface="Times New Roman" pitchFamily="18" charset="0"/>
              </a:rPr>
              <a:t>İlk filmi,  Sahra Altı Afrika sinemasının da ilk filmi olarak kabul edilen, 20 dakika uzunluğundaki </a:t>
            </a:r>
            <a:r>
              <a:rPr lang="tr-TR" sz="2200" i="1" dirty="0" smtClean="0">
                <a:latin typeface="+mj-lt"/>
                <a:cs typeface="Times New Roman" pitchFamily="18" charset="0"/>
              </a:rPr>
              <a:t>Arabacı</a:t>
            </a:r>
            <a:r>
              <a:rPr lang="tr-TR" sz="2200" dirty="0" smtClean="0">
                <a:latin typeface="+mj-lt"/>
                <a:cs typeface="Times New Roman" pitchFamily="18" charset="0"/>
              </a:rPr>
              <a:t> (</a:t>
            </a:r>
            <a:r>
              <a:rPr lang="tr-TR" sz="2200" i="1" dirty="0" err="1" smtClean="0">
                <a:latin typeface="+mj-lt"/>
                <a:cs typeface="Times New Roman" pitchFamily="18" charset="0"/>
              </a:rPr>
              <a:t>Borom</a:t>
            </a:r>
            <a:r>
              <a:rPr lang="tr-TR" sz="2200" i="1" dirty="0" smtClean="0">
                <a:latin typeface="+mj-lt"/>
                <a:cs typeface="Times New Roman" pitchFamily="18" charset="0"/>
              </a:rPr>
              <a:t> </a:t>
            </a:r>
            <a:r>
              <a:rPr lang="tr-TR" sz="2200" i="1" dirty="0" err="1" smtClean="0">
                <a:latin typeface="+mj-lt"/>
                <a:cs typeface="Times New Roman" pitchFamily="18" charset="0"/>
              </a:rPr>
              <a:t>Sarret</a:t>
            </a:r>
            <a:r>
              <a:rPr lang="tr-TR" sz="2200" dirty="0" smtClean="0">
                <a:latin typeface="+mj-lt"/>
                <a:cs typeface="Times New Roman" pitchFamily="18" charset="0"/>
              </a:rPr>
              <a:t>, 1963)’dır. Film, önce bütün parasını Afrika’nın asaletine dair bir öyküyü dinlemek için harcayan, daha sonra bir müşterisini at arabalarına yasaklanan Dakar’ın modern kesimlerine götürürken polis tarafından durdurulan ve evine para kazanamadan dönmek zorunda kalan yoksul bir aracıyı anlatır.</a:t>
            </a:r>
            <a:endParaRPr lang="tr-TR" sz="24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6525344"/>
          </a:xfrm>
        </p:spPr>
        <p:txBody>
          <a:bodyPr>
            <a:noAutofit/>
          </a:bodyPr>
          <a:lstStyle/>
          <a:p>
            <a:pPr algn="just"/>
            <a:r>
              <a:rPr lang="tr-TR" sz="2200" dirty="0" err="1" smtClean="0">
                <a:latin typeface="+mj-lt"/>
              </a:rPr>
              <a:t>Sembene</a:t>
            </a:r>
            <a:r>
              <a:rPr lang="tr-TR" sz="2200" dirty="0" smtClean="0">
                <a:latin typeface="+mj-lt"/>
              </a:rPr>
              <a:t>, 1966 yılında Sahra Altı Afrika’da çekilen ilk uzun metrajlı film olan </a:t>
            </a:r>
            <a:r>
              <a:rPr lang="tr-TR" sz="2200" i="1" dirty="0" smtClean="0">
                <a:latin typeface="+mj-lt"/>
              </a:rPr>
              <a:t>Kara </a:t>
            </a:r>
            <a:r>
              <a:rPr lang="tr-TR" sz="2200" i="1" dirty="0" smtClean="0">
                <a:latin typeface="+mj-lt"/>
              </a:rPr>
              <a:t>Kız </a:t>
            </a:r>
            <a:r>
              <a:rPr lang="tr-TR" sz="2200" dirty="0" smtClean="0">
                <a:latin typeface="+mj-lt"/>
              </a:rPr>
              <a:t>(</a:t>
            </a:r>
            <a:r>
              <a:rPr lang="tr-TR" sz="2200" i="1" dirty="0" smtClean="0">
                <a:latin typeface="+mj-lt"/>
              </a:rPr>
              <a:t>La </a:t>
            </a:r>
            <a:r>
              <a:rPr lang="tr-TR" sz="2200" i="1" dirty="0" err="1" smtClean="0">
                <a:latin typeface="+mj-lt"/>
              </a:rPr>
              <a:t>Noire</a:t>
            </a:r>
            <a:r>
              <a:rPr lang="tr-TR" sz="2200" i="1" dirty="0" smtClean="0">
                <a:latin typeface="+mj-lt"/>
              </a:rPr>
              <a:t> de...</a:t>
            </a:r>
            <a:r>
              <a:rPr lang="tr-TR" sz="2200" dirty="0" smtClean="0">
                <a:latin typeface="+mj-lt"/>
              </a:rPr>
              <a:t>) filminin yönetmenliğini üstlenir. Film, işverenleri tarafından Fransız </a:t>
            </a:r>
            <a:r>
              <a:rPr lang="tr-TR" sz="2200" dirty="0" err="1" smtClean="0">
                <a:latin typeface="+mj-lt"/>
              </a:rPr>
              <a:t>Rivierası’na</a:t>
            </a:r>
            <a:r>
              <a:rPr lang="tr-TR" sz="2200" dirty="0" smtClean="0">
                <a:latin typeface="+mj-lt"/>
              </a:rPr>
              <a:t> </a:t>
            </a:r>
            <a:r>
              <a:rPr lang="tr-TR" sz="2200" dirty="0" smtClean="0">
                <a:latin typeface="+mj-lt"/>
              </a:rPr>
              <a:t>götürülen Dakarlı bir hizmetçinin yaşadığı yabancılaşmayı ve çatışmayı anlatır. Genç kadın kendisine kötü davranılan evde ırkçı bir bakışın muhatabı olur ve sancılı bir kültürel çatışma yaşar. Sonunda genç kadın yaşadıklarına daha fazla dayanamayarak intihar eder.</a:t>
            </a:r>
          </a:p>
          <a:p>
            <a:pPr algn="just"/>
            <a:r>
              <a:rPr lang="tr-TR" sz="2200" dirty="0" err="1" smtClean="0">
                <a:latin typeface="+mj-lt"/>
                <a:cs typeface="Calibri" pitchFamily="34" charset="0"/>
              </a:rPr>
              <a:t>Ousmane</a:t>
            </a:r>
            <a:r>
              <a:rPr lang="tr-TR" sz="2200" dirty="0" smtClean="0">
                <a:latin typeface="+mj-lt"/>
                <a:cs typeface="Calibri" pitchFamily="34" charset="0"/>
              </a:rPr>
              <a:t> </a:t>
            </a:r>
            <a:r>
              <a:rPr lang="tr-TR" sz="2200" dirty="0" err="1" smtClean="0">
                <a:latin typeface="+mj-lt"/>
                <a:cs typeface="Calibri" pitchFamily="34" charset="0"/>
              </a:rPr>
              <a:t>Sembene</a:t>
            </a:r>
            <a:r>
              <a:rPr lang="tr-TR" sz="2200" dirty="0" smtClean="0">
                <a:latin typeface="+mj-lt"/>
                <a:cs typeface="Calibri" pitchFamily="34" charset="0"/>
              </a:rPr>
              <a:t>  1968 yılında ise </a:t>
            </a:r>
            <a:r>
              <a:rPr lang="tr-TR" sz="2200" i="1" dirty="0" smtClean="0">
                <a:latin typeface="+mj-lt"/>
                <a:cs typeface="Calibri" pitchFamily="34" charset="0"/>
              </a:rPr>
              <a:t>Para Düzeni </a:t>
            </a:r>
            <a:r>
              <a:rPr lang="tr-TR" sz="2200" dirty="0" smtClean="0">
                <a:latin typeface="+mj-lt"/>
                <a:cs typeface="Calibri" pitchFamily="34" charset="0"/>
              </a:rPr>
              <a:t>(</a:t>
            </a:r>
            <a:r>
              <a:rPr lang="tr-TR" sz="2200" dirty="0" err="1" smtClean="0">
                <a:latin typeface="+mj-lt"/>
                <a:cs typeface="Calibri" pitchFamily="34" charset="0"/>
              </a:rPr>
              <a:t>Mandabi</a:t>
            </a:r>
            <a:r>
              <a:rPr lang="tr-TR" sz="2200" dirty="0" smtClean="0">
                <a:latin typeface="+mj-lt"/>
                <a:cs typeface="Calibri" pitchFamily="34" charset="0"/>
              </a:rPr>
              <a:t>, 1968) filmini gerçekleştirir.  Film yeğeninin para gönderdiği ancak kimlik belgesi olmadığı için bankadan bu parayı alamayan İbrahim’in öyküsünü konu alır.</a:t>
            </a:r>
          </a:p>
          <a:p>
            <a:pPr algn="just"/>
            <a:r>
              <a:rPr lang="tr-TR" sz="2200" dirty="0" err="1" smtClean="0">
                <a:latin typeface="+mj-lt"/>
                <a:cs typeface="Calibri" pitchFamily="34" charset="0"/>
              </a:rPr>
              <a:t>Sembene</a:t>
            </a:r>
            <a:r>
              <a:rPr lang="tr-TR" sz="2200" dirty="0" smtClean="0">
                <a:latin typeface="+mj-lt"/>
                <a:cs typeface="Calibri" pitchFamily="34" charset="0"/>
              </a:rPr>
              <a:t>, 1974 yılında gerçekleştirdiği </a:t>
            </a:r>
            <a:r>
              <a:rPr lang="tr-TR" sz="2200" i="1" dirty="0" err="1" smtClean="0">
                <a:latin typeface="+mj-lt"/>
                <a:cs typeface="Calibri" pitchFamily="34" charset="0"/>
              </a:rPr>
              <a:t>Xala</a:t>
            </a:r>
            <a:r>
              <a:rPr lang="tr-TR" sz="2200" dirty="0" smtClean="0">
                <a:latin typeface="+mj-lt"/>
                <a:cs typeface="Calibri" pitchFamily="34" charset="0"/>
              </a:rPr>
              <a:t> filminde ise </a:t>
            </a:r>
            <a:r>
              <a:rPr lang="tr-TR" sz="2200" dirty="0" err="1" smtClean="0">
                <a:latin typeface="+mj-lt"/>
                <a:cs typeface="Calibri" pitchFamily="34" charset="0"/>
              </a:rPr>
              <a:t>Beye’nin</a:t>
            </a:r>
            <a:r>
              <a:rPr lang="tr-TR" sz="2200" dirty="0" smtClean="0">
                <a:latin typeface="+mj-lt"/>
                <a:cs typeface="Calibri" pitchFamily="34" charset="0"/>
              </a:rPr>
              <a:t> yükseliş ve çöküşünü ele alır. Film, 1960 yılında bağımsızlığını kazanan Senegal’de Fransızların hala sahne gerisinden ülkeyi yönettiklerini gösterir. Çok eşli kentli iş insanı </a:t>
            </a:r>
            <a:r>
              <a:rPr lang="tr-TR" sz="2200" dirty="0" err="1" smtClean="0">
                <a:latin typeface="+mj-lt"/>
                <a:cs typeface="Calibri" pitchFamily="34" charset="0"/>
              </a:rPr>
              <a:t>Beye’nin</a:t>
            </a:r>
            <a:r>
              <a:rPr lang="tr-TR" sz="2200" dirty="0" smtClean="0">
                <a:latin typeface="+mj-lt"/>
                <a:cs typeface="Calibri" pitchFamily="34" charset="0"/>
              </a:rPr>
              <a:t> ticaret odasından atılması, iflas etmesi ve iktidarsız hale gelmesi üzerine büyücülerden ve geleneksel doktorlardan yardım istemesi ve onların çözüm yöntemleri, geleneksel Afrika’nın, büyücü ve doktorların eleştirilmesine neden olur.</a:t>
            </a:r>
            <a:endParaRPr lang="tr-TR" sz="2200" dirty="0" smtClean="0">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6264696"/>
          </a:xfrm>
        </p:spPr>
        <p:txBody>
          <a:bodyPr>
            <a:normAutofit/>
          </a:bodyPr>
          <a:lstStyle/>
          <a:p>
            <a:pPr algn="just">
              <a:lnSpc>
                <a:spcPct val="120000"/>
              </a:lnSpc>
            </a:pPr>
            <a:r>
              <a:rPr lang="tr-TR" sz="2200" dirty="0" smtClean="0">
                <a:latin typeface="+mj-lt"/>
                <a:cs typeface="Calibri" pitchFamily="34" charset="0"/>
              </a:rPr>
              <a:t>Ancak filmde sadece geleneksel Afrika fetişizmi eleştirilmez. Zengin iş insanının ikiyüzlülüklerinden hareketle Batılı görünme arzusu ve tüketim fetişizmine dair de bir sorgulama sunulur.</a:t>
            </a:r>
          </a:p>
          <a:p>
            <a:pPr algn="just">
              <a:lnSpc>
                <a:spcPct val="120000"/>
              </a:lnSpc>
            </a:pPr>
            <a:r>
              <a:rPr lang="tr-TR" sz="2200" dirty="0" err="1" smtClean="0">
                <a:latin typeface="+mj-lt"/>
                <a:cs typeface="Calibri" pitchFamily="34" charset="0"/>
              </a:rPr>
              <a:t>Ousmane</a:t>
            </a:r>
            <a:r>
              <a:rPr lang="tr-TR" sz="2200" dirty="0" smtClean="0">
                <a:latin typeface="+mj-lt"/>
                <a:cs typeface="Calibri" pitchFamily="34" charset="0"/>
              </a:rPr>
              <a:t> </a:t>
            </a:r>
            <a:r>
              <a:rPr lang="tr-TR" sz="2200" dirty="0" err="1" smtClean="0">
                <a:latin typeface="+mj-lt"/>
                <a:cs typeface="Calibri" pitchFamily="34" charset="0"/>
              </a:rPr>
              <a:t>Sembene’nin</a:t>
            </a:r>
            <a:r>
              <a:rPr lang="tr-TR" sz="2200" dirty="0" smtClean="0">
                <a:latin typeface="+mj-lt"/>
                <a:cs typeface="Calibri" pitchFamily="34" charset="0"/>
              </a:rPr>
              <a:t> daha sonra gerçekleştirdiği belli başlı filmler ise şu şekilde sıralanabilir:</a:t>
            </a:r>
          </a:p>
          <a:p>
            <a:pPr algn="just">
              <a:lnSpc>
                <a:spcPct val="120000"/>
              </a:lnSpc>
            </a:pPr>
            <a:r>
              <a:rPr lang="tr-TR" sz="2200" b="1" i="1" dirty="0" smtClean="0">
                <a:latin typeface="+mj-lt"/>
                <a:cs typeface="Calibri" pitchFamily="34" charset="0"/>
              </a:rPr>
              <a:t>Halk</a:t>
            </a:r>
            <a:r>
              <a:rPr lang="tr-TR" sz="2200" i="1" dirty="0" smtClean="0">
                <a:latin typeface="+mj-lt"/>
                <a:cs typeface="Calibri" pitchFamily="34" charset="0"/>
              </a:rPr>
              <a:t> </a:t>
            </a:r>
            <a:r>
              <a:rPr lang="tr-TR" sz="2200" dirty="0" smtClean="0">
                <a:latin typeface="+mj-lt"/>
                <a:cs typeface="Calibri" pitchFamily="34" charset="0"/>
              </a:rPr>
              <a:t>(</a:t>
            </a:r>
            <a:r>
              <a:rPr lang="tr-TR" sz="2200" b="1" i="1" dirty="0" err="1" smtClean="0">
                <a:latin typeface="+mj-lt"/>
                <a:cs typeface="Calibri" pitchFamily="34" charset="0"/>
              </a:rPr>
              <a:t>Ceddo</a:t>
            </a:r>
            <a:r>
              <a:rPr lang="tr-TR" sz="2200" i="1" dirty="0" smtClean="0">
                <a:latin typeface="+mj-lt"/>
                <a:cs typeface="Calibri" pitchFamily="34" charset="0"/>
              </a:rPr>
              <a:t>, </a:t>
            </a:r>
            <a:r>
              <a:rPr lang="tr-TR" sz="2200" dirty="0" smtClean="0">
                <a:latin typeface="+mj-lt"/>
                <a:cs typeface="Calibri" pitchFamily="34" charset="0"/>
              </a:rPr>
              <a:t>1977): Senegal </a:t>
            </a:r>
            <a:r>
              <a:rPr lang="tr-TR" sz="2200" dirty="0" err="1" smtClean="0">
                <a:latin typeface="+mj-lt"/>
                <a:cs typeface="Calibri" pitchFamily="34" charset="0"/>
              </a:rPr>
              <a:t>hakının</a:t>
            </a:r>
            <a:r>
              <a:rPr lang="tr-TR" sz="2200" dirty="0" smtClean="0">
                <a:latin typeface="+mj-lt"/>
                <a:cs typeface="Calibri" pitchFamily="34" charset="0"/>
              </a:rPr>
              <a:t> siyasal </a:t>
            </a:r>
            <a:r>
              <a:rPr lang="tr-TR" sz="2200" dirty="0" err="1" smtClean="0">
                <a:latin typeface="+mj-lt"/>
                <a:cs typeface="Calibri" pitchFamily="34" charset="0"/>
              </a:rPr>
              <a:t>islamı</a:t>
            </a:r>
            <a:r>
              <a:rPr lang="tr-TR" sz="2200" dirty="0" smtClean="0">
                <a:latin typeface="+mj-lt"/>
                <a:cs typeface="Calibri" pitchFamily="34" charset="0"/>
              </a:rPr>
              <a:t> kabul etmesini ve siyasal sistemin çürümesini anlatır.</a:t>
            </a:r>
          </a:p>
          <a:p>
            <a:pPr algn="just">
              <a:lnSpc>
                <a:spcPct val="120000"/>
              </a:lnSpc>
            </a:pPr>
            <a:r>
              <a:rPr lang="tr-TR" sz="2200" b="1" i="1" dirty="0" err="1" smtClean="0">
                <a:latin typeface="+mj-lt"/>
                <a:cs typeface="Calibri" pitchFamily="34" charset="0"/>
              </a:rPr>
              <a:t>Camp</a:t>
            </a:r>
            <a:r>
              <a:rPr lang="tr-TR" sz="2200" b="1" i="1" dirty="0" smtClean="0">
                <a:latin typeface="+mj-lt"/>
                <a:cs typeface="Calibri" pitchFamily="34" charset="0"/>
              </a:rPr>
              <a:t> De </a:t>
            </a:r>
            <a:r>
              <a:rPr lang="tr-TR" sz="2200" b="1" i="1" dirty="0" err="1" smtClean="0">
                <a:latin typeface="+mj-lt"/>
                <a:cs typeface="Calibri" pitchFamily="34" charset="0"/>
              </a:rPr>
              <a:t>Thiaroye</a:t>
            </a:r>
            <a:r>
              <a:rPr lang="tr-TR" sz="2200" b="1" i="1" dirty="0" smtClean="0">
                <a:latin typeface="+mj-lt"/>
                <a:cs typeface="Calibri" pitchFamily="34" charset="0"/>
              </a:rPr>
              <a:t> </a:t>
            </a:r>
            <a:r>
              <a:rPr lang="tr-TR" sz="2200" dirty="0" smtClean="0">
                <a:latin typeface="+mj-lt"/>
                <a:cs typeface="Calibri" pitchFamily="34" charset="0"/>
              </a:rPr>
              <a:t>(1987): Sömürgecilik karşıtı bir filmdir. Fransız hükümetinin Afrikalı askerlere yönelik eşitlikçi olmayan muamelesini ve Afrikalı askerlerin isyanını konu alır.</a:t>
            </a:r>
          </a:p>
          <a:p>
            <a:pPr algn="just"/>
            <a:r>
              <a:rPr lang="tr-TR" sz="2200" b="1" i="1" dirty="0" err="1" smtClean="0">
                <a:latin typeface="Times New Roman" pitchFamily="18" charset="0"/>
                <a:cs typeface="Times New Roman" pitchFamily="18" charset="0"/>
              </a:rPr>
              <a:t>Moolade</a:t>
            </a:r>
            <a:r>
              <a:rPr lang="tr-TR" sz="2200" b="1" i="1" dirty="0" smtClean="0">
                <a:latin typeface="Times New Roman" pitchFamily="18" charset="0"/>
                <a:cs typeface="Times New Roman" pitchFamily="18" charset="0"/>
              </a:rPr>
              <a:t> </a:t>
            </a:r>
            <a:r>
              <a:rPr lang="tr-TR" sz="2200" b="1" dirty="0" smtClean="0">
                <a:latin typeface="Times New Roman" pitchFamily="18" charset="0"/>
                <a:cs typeface="Times New Roman" pitchFamily="18" charset="0"/>
              </a:rPr>
              <a:t>(2002): </a:t>
            </a:r>
            <a:r>
              <a:rPr lang="tr-TR" sz="2200" dirty="0" smtClean="0">
                <a:latin typeface="+mj-lt"/>
                <a:cs typeface="Times New Roman" pitchFamily="18" charset="0"/>
              </a:rPr>
              <a:t>Kadın sünnetiyle ilgili bir kara komedidir. Sünnet olmak istemeyen kız çocukları bir kadının evine sığınır ve o da köylülerin tepkisine karşın çocukları korumak için evin önüne Afrika geleneklerinde yeri olan ve efsunlu olduğuna inanılan ip gerer.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332656"/>
            <a:ext cx="8229600" cy="6264696"/>
          </a:xfrm>
        </p:spPr>
        <p:txBody>
          <a:bodyPr>
            <a:normAutofit fontScale="92500"/>
          </a:bodyPr>
          <a:lstStyle/>
          <a:p>
            <a:pPr algn="just"/>
            <a:r>
              <a:rPr lang="tr-TR" sz="2200" dirty="0" smtClean="0">
                <a:latin typeface="+mj-lt"/>
              </a:rPr>
              <a:t>Sonuç olarak </a:t>
            </a:r>
            <a:r>
              <a:rPr lang="tr-TR" sz="2200" dirty="0" err="1" smtClean="0">
                <a:latin typeface="+mj-lt"/>
              </a:rPr>
              <a:t>Ousmane</a:t>
            </a:r>
            <a:r>
              <a:rPr lang="tr-TR" sz="2200" dirty="0" smtClean="0">
                <a:latin typeface="+mj-lt"/>
              </a:rPr>
              <a:t> </a:t>
            </a:r>
            <a:r>
              <a:rPr lang="tr-TR" sz="2200" dirty="0" err="1" smtClean="0">
                <a:latin typeface="+mj-lt"/>
              </a:rPr>
              <a:t>Sembene</a:t>
            </a:r>
            <a:r>
              <a:rPr lang="tr-TR" sz="2200" dirty="0" smtClean="0">
                <a:latin typeface="+mj-lt"/>
              </a:rPr>
              <a:t> filmlerinde; Avro-Amerikan Afrika sinemasına karşı çıkmış; Müslüman, Afrikalı ve Batılı fikirlerin etkisindeki melezleşmiş Afrika’yı sunmuştur.</a:t>
            </a:r>
          </a:p>
          <a:p>
            <a:pPr algn="just"/>
            <a:r>
              <a:rPr lang="tr-TR" sz="2200" dirty="0" err="1" smtClean="0">
                <a:latin typeface="+mj-lt"/>
              </a:rPr>
              <a:t>Ousmane</a:t>
            </a:r>
            <a:r>
              <a:rPr lang="tr-TR" sz="2200" dirty="0" smtClean="0">
                <a:latin typeface="+mj-lt"/>
              </a:rPr>
              <a:t> </a:t>
            </a:r>
            <a:r>
              <a:rPr lang="tr-TR" sz="2200" dirty="0" err="1" smtClean="0">
                <a:latin typeface="+mj-lt"/>
              </a:rPr>
              <a:t>Sembene</a:t>
            </a:r>
            <a:r>
              <a:rPr lang="tr-TR" sz="2200" dirty="0" smtClean="0">
                <a:latin typeface="+mj-lt"/>
              </a:rPr>
              <a:t> dışında </a:t>
            </a:r>
            <a:r>
              <a:rPr lang="tr-TR" sz="2200" dirty="0" err="1" smtClean="0">
                <a:latin typeface="+mj-lt"/>
              </a:rPr>
              <a:t>Djibril</a:t>
            </a:r>
            <a:r>
              <a:rPr lang="tr-TR" sz="2200" dirty="0" smtClean="0">
                <a:latin typeface="+mj-lt"/>
              </a:rPr>
              <a:t> </a:t>
            </a:r>
            <a:r>
              <a:rPr lang="tr-TR" sz="2200" dirty="0" err="1" smtClean="0">
                <a:latin typeface="+mj-lt"/>
              </a:rPr>
              <a:t>Diop</a:t>
            </a:r>
            <a:r>
              <a:rPr lang="tr-TR" sz="2200" dirty="0" smtClean="0">
                <a:latin typeface="+mj-lt"/>
              </a:rPr>
              <a:t> </a:t>
            </a:r>
            <a:r>
              <a:rPr lang="tr-TR" sz="2200" dirty="0" err="1" smtClean="0">
                <a:latin typeface="+mj-lt"/>
              </a:rPr>
              <a:t>Mambety</a:t>
            </a:r>
            <a:r>
              <a:rPr lang="tr-TR" sz="2200" dirty="0" smtClean="0">
                <a:latin typeface="+mj-lt"/>
              </a:rPr>
              <a:t> ve Afrikalı ilk kadın yönetmen olan Safi </a:t>
            </a:r>
            <a:r>
              <a:rPr lang="tr-TR" sz="2200" dirty="0" err="1" smtClean="0">
                <a:latin typeface="+mj-lt"/>
              </a:rPr>
              <a:t>Faye</a:t>
            </a:r>
            <a:r>
              <a:rPr lang="tr-TR" sz="2200" dirty="0" smtClean="0">
                <a:latin typeface="+mj-lt"/>
              </a:rPr>
              <a:t> de Senegal’in önemli yönetmenleri arasındadır.</a:t>
            </a:r>
          </a:p>
          <a:p>
            <a:pPr algn="just"/>
            <a:r>
              <a:rPr lang="tr-TR" sz="2200" dirty="0" smtClean="0">
                <a:latin typeface="+mj-lt"/>
              </a:rPr>
              <a:t>1960’lı yıllardan itibaren Senegal dışında Fransızca konuşulan Cezayir, Fas, Tunus, </a:t>
            </a:r>
            <a:r>
              <a:rPr lang="tr-TR" sz="2200" dirty="0" err="1" smtClean="0">
                <a:latin typeface="+mj-lt"/>
              </a:rPr>
              <a:t>Burkina</a:t>
            </a:r>
            <a:r>
              <a:rPr lang="tr-TR" sz="2200" dirty="0" smtClean="0">
                <a:latin typeface="+mj-lt"/>
              </a:rPr>
              <a:t> </a:t>
            </a:r>
            <a:r>
              <a:rPr lang="tr-TR" sz="2200" dirty="0" err="1" smtClean="0">
                <a:latin typeface="+mj-lt"/>
              </a:rPr>
              <a:t>Faso</a:t>
            </a:r>
            <a:r>
              <a:rPr lang="tr-TR" sz="2200" dirty="0" smtClean="0">
                <a:latin typeface="+mj-lt"/>
              </a:rPr>
              <a:t> ve Mali gibi pek çok farklı Afrika ülkesinde de film yapım faaliyetleri gelişmiştir.</a:t>
            </a:r>
          </a:p>
          <a:p>
            <a:pPr algn="just"/>
            <a:r>
              <a:rPr lang="tr-TR" sz="2200" i="1" dirty="0" err="1" smtClean="0">
                <a:latin typeface="+mj-lt"/>
              </a:rPr>
              <a:t>Yaaba</a:t>
            </a:r>
            <a:r>
              <a:rPr lang="tr-TR" sz="2200" dirty="0" smtClean="0">
                <a:latin typeface="+mj-lt"/>
              </a:rPr>
              <a:t> (1989) ve </a:t>
            </a:r>
            <a:r>
              <a:rPr lang="tr-TR" sz="2200" i="1" dirty="0" err="1" smtClean="0">
                <a:latin typeface="+mj-lt"/>
              </a:rPr>
              <a:t>Tilai</a:t>
            </a:r>
            <a:r>
              <a:rPr lang="tr-TR" sz="2200" dirty="0" smtClean="0">
                <a:latin typeface="+mj-lt"/>
              </a:rPr>
              <a:t> (1990) filmleriyle dikkat çeken </a:t>
            </a:r>
            <a:r>
              <a:rPr lang="tr-TR" sz="2200" dirty="0" err="1" smtClean="0">
                <a:latin typeface="+mj-lt"/>
              </a:rPr>
              <a:t>Burkina</a:t>
            </a:r>
            <a:r>
              <a:rPr lang="tr-TR" sz="2200" dirty="0" smtClean="0">
                <a:latin typeface="+mj-lt"/>
              </a:rPr>
              <a:t> </a:t>
            </a:r>
            <a:r>
              <a:rPr lang="tr-TR" sz="2200" dirty="0" err="1" smtClean="0">
                <a:latin typeface="+mj-lt"/>
              </a:rPr>
              <a:t>Fasolu</a:t>
            </a:r>
            <a:r>
              <a:rPr lang="tr-TR" sz="2200" dirty="0" smtClean="0">
                <a:latin typeface="+mj-lt"/>
              </a:rPr>
              <a:t> </a:t>
            </a:r>
            <a:r>
              <a:rPr lang="tr-TR" sz="2200" dirty="0" err="1" smtClean="0">
                <a:latin typeface="+mj-lt"/>
              </a:rPr>
              <a:t>Idrissa</a:t>
            </a:r>
            <a:r>
              <a:rPr lang="tr-TR" sz="2200" dirty="0" smtClean="0">
                <a:latin typeface="+mj-lt"/>
              </a:rPr>
              <a:t> </a:t>
            </a:r>
            <a:r>
              <a:rPr lang="tr-TR" sz="2200" dirty="0" err="1" smtClean="0">
                <a:latin typeface="+mj-lt"/>
              </a:rPr>
              <a:t>Ouadraogo</a:t>
            </a:r>
            <a:r>
              <a:rPr lang="tr-TR" sz="2200" dirty="0" smtClean="0">
                <a:latin typeface="+mj-lt"/>
              </a:rPr>
              <a:t>, Moritanyalı </a:t>
            </a:r>
            <a:r>
              <a:rPr lang="tr-TR" sz="2200" dirty="0" err="1" smtClean="0">
                <a:latin typeface="+mj-lt"/>
              </a:rPr>
              <a:t>Med</a:t>
            </a:r>
            <a:r>
              <a:rPr lang="tr-TR" sz="2200" dirty="0" smtClean="0">
                <a:latin typeface="+mj-lt"/>
              </a:rPr>
              <a:t> </a:t>
            </a:r>
            <a:r>
              <a:rPr lang="tr-TR" sz="2200" dirty="0" err="1" smtClean="0">
                <a:latin typeface="+mj-lt"/>
              </a:rPr>
              <a:t>Hando</a:t>
            </a:r>
            <a:r>
              <a:rPr lang="tr-TR" sz="2200" dirty="0" smtClean="0">
                <a:latin typeface="+mj-lt"/>
              </a:rPr>
              <a:t> ve Malili Süleyman </a:t>
            </a:r>
            <a:r>
              <a:rPr lang="tr-TR" sz="2200" dirty="0" err="1" smtClean="0">
                <a:latin typeface="+mj-lt"/>
              </a:rPr>
              <a:t>Cisse</a:t>
            </a:r>
            <a:r>
              <a:rPr lang="tr-TR" sz="2200" dirty="0" smtClean="0">
                <a:latin typeface="+mj-lt"/>
              </a:rPr>
              <a:t> öne çıkan </a:t>
            </a:r>
            <a:r>
              <a:rPr lang="tr-TR" sz="2200" dirty="0" smtClean="0">
                <a:latin typeface="+mj-lt"/>
              </a:rPr>
              <a:t>yönetmenler</a:t>
            </a:r>
            <a:r>
              <a:rPr lang="tr-TR" sz="2200" dirty="0" smtClean="0">
                <a:latin typeface="+mj-lt"/>
              </a:rPr>
              <a:t> </a:t>
            </a:r>
            <a:r>
              <a:rPr lang="tr-TR" sz="2200" dirty="0" smtClean="0">
                <a:latin typeface="+mj-lt"/>
              </a:rPr>
              <a:t>arasındadır. </a:t>
            </a:r>
          </a:p>
          <a:p>
            <a:pPr algn="just"/>
            <a:r>
              <a:rPr lang="tr-TR" sz="2200" dirty="0" smtClean="0">
                <a:latin typeface="+mj-lt"/>
              </a:rPr>
              <a:t>Afrika filmlerinin büyük bir kısmı Fransızca konuşan Afrika ülkelerinde çekilmiştir. Bunun en önemli nedeni, yönetmenlerin bireysel yaratıcılığı ve Senegal gibi ülkelerde devletin sinemayı desteklemesidir. Ancak bu durum aynı zamanda devletin sinemaya müdahalesini kolaylaştırmış ve istenmeyen filmlerin yapımı ve gösterimi engellenmiştir.</a:t>
            </a:r>
          </a:p>
          <a:p>
            <a:pPr algn="just"/>
            <a:r>
              <a:rPr lang="tr-TR" sz="2200" dirty="0" smtClean="0">
                <a:latin typeface="+mj-lt"/>
              </a:rPr>
              <a:t>Afrikalı yönetmenler Fransız okullarında eğitim almış ve yapım sonrası aşamalar için Fransız stüdyolarından yararlanmıştır. Yine Fransız </a:t>
            </a:r>
            <a:r>
              <a:rPr lang="tr-TR" sz="2200" dirty="0" err="1" smtClean="0">
                <a:latin typeface="+mj-lt"/>
              </a:rPr>
              <a:t>Kooperasyon</a:t>
            </a:r>
            <a:r>
              <a:rPr lang="tr-TR" sz="2200" dirty="0" smtClean="0">
                <a:latin typeface="+mj-lt"/>
              </a:rPr>
              <a:t> Bakanlığı’yla işbirliği yapan yönetmenler de söz konusudur.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t>İNGİLİZCE KONUŞULAN ÜLKELERDE SİNEMA</a:t>
            </a:r>
            <a:endParaRPr lang="tr-TR" sz="3200" b="1" dirty="0"/>
          </a:p>
        </p:txBody>
      </p:sp>
      <p:sp>
        <p:nvSpPr>
          <p:cNvPr id="3" name="2 İçerik Yer Tutucusu"/>
          <p:cNvSpPr>
            <a:spLocks noGrp="1"/>
          </p:cNvSpPr>
          <p:nvPr>
            <p:ph idx="1"/>
          </p:nvPr>
        </p:nvSpPr>
        <p:spPr/>
        <p:txBody>
          <a:bodyPr>
            <a:normAutofit lnSpcReduction="10000"/>
          </a:bodyPr>
          <a:lstStyle/>
          <a:p>
            <a:pPr algn="just"/>
            <a:r>
              <a:rPr lang="tr-TR" sz="2200" dirty="0" smtClean="0">
                <a:latin typeface="+mj-lt"/>
              </a:rPr>
              <a:t>İngilizce konuşulan ülkelerde, teknik açıdan daha fazla olanak olmasına karşın yapım faaliyetleri daha yavaş gelişmiştir. </a:t>
            </a:r>
            <a:r>
              <a:rPr lang="tr-TR" sz="2200" dirty="0" err="1" smtClean="0">
                <a:latin typeface="+mj-lt"/>
              </a:rPr>
              <a:t>Bantu</a:t>
            </a:r>
            <a:r>
              <a:rPr lang="tr-TR" sz="2200" dirty="0" smtClean="0">
                <a:latin typeface="+mj-lt"/>
              </a:rPr>
              <a:t> Film Projeleri Gana ve Nijerya’da stüdyolar kurmuşlardır. Nijeryalı sinemacılar folklorik bir sinemanın üreticisi olarak görülmüştür.</a:t>
            </a:r>
          </a:p>
          <a:p>
            <a:pPr algn="just"/>
            <a:r>
              <a:rPr lang="tr-TR" sz="2200" dirty="0" smtClean="0">
                <a:latin typeface="+mj-lt"/>
              </a:rPr>
              <a:t>İngilizce konuşulan Afrika ülkelerinde sinema endüstrisinin kurulamaması sömürgeci faaliyetlerle ilgilidir. İngilizler yerel Afrika film endüstrisinin kurulması için gayret göstermemiş, sinemacıların eğitimi hususunda herhangi bir destekleyici faaliyette bulunmamıştır. </a:t>
            </a:r>
          </a:p>
          <a:p>
            <a:pPr algn="just"/>
            <a:r>
              <a:rPr lang="tr-TR" sz="2200" dirty="0" smtClean="0">
                <a:latin typeface="+mj-lt"/>
              </a:rPr>
              <a:t>Etiyopya, Gana, Nijerya, Kenya ve Somali gibi ülkelerde öne çıkan bazı sinemacılara ek olarak, Güney Afrika’da da </a:t>
            </a:r>
            <a:r>
              <a:rPr lang="tr-TR" sz="2200" dirty="0" err="1" smtClean="0">
                <a:latin typeface="+mj-lt"/>
              </a:rPr>
              <a:t>Anant</a:t>
            </a:r>
            <a:r>
              <a:rPr lang="tr-TR" sz="2200" dirty="0" smtClean="0">
                <a:latin typeface="+mj-lt"/>
              </a:rPr>
              <a:t> </a:t>
            </a:r>
            <a:r>
              <a:rPr lang="tr-TR" sz="2200" dirty="0" err="1" smtClean="0">
                <a:latin typeface="+mj-lt"/>
              </a:rPr>
              <a:t>Singh</a:t>
            </a:r>
            <a:r>
              <a:rPr lang="tr-TR" sz="2200" dirty="0" smtClean="0">
                <a:latin typeface="+mj-lt"/>
              </a:rPr>
              <a:t>, uzun metrajlı filmi </a:t>
            </a:r>
            <a:r>
              <a:rPr lang="tr-TR" sz="2200" i="1" dirty="0" err="1" smtClean="0">
                <a:latin typeface="+mj-lt"/>
              </a:rPr>
              <a:t>Sarafina</a:t>
            </a:r>
            <a:r>
              <a:rPr lang="tr-TR" sz="2200" dirty="0" err="1" smtClean="0">
                <a:latin typeface="+mj-lt"/>
              </a:rPr>
              <a:t>’yla</a:t>
            </a:r>
            <a:r>
              <a:rPr lang="tr-TR" sz="2200" dirty="0" smtClean="0">
                <a:latin typeface="+mj-lt"/>
              </a:rPr>
              <a:t> mali bir başarıya imza atmış ve eleştirmenlerden takdir toplamıştır. </a:t>
            </a:r>
          </a:p>
          <a:p>
            <a:pPr algn="just"/>
            <a:endParaRPr lang="tr-TR" sz="2200" dirty="0">
              <a:latin typeface="+mj-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200" b="1" dirty="0" smtClean="0"/>
              <a:t>EĞİTİM VE DAĞITIM SORUNLARI</a:t>
            </a:r>
            <a:endParaRPr lang="tr-TR" sz="2200" b="1" dirty="0"/>
          </a:p>
        </p:txBody>
      </p:sp>
      <p:sp>
        <p:nvSpPr>
          <p:cNvPr id="3" name="2 İçerik Yer Tutucusu"/>
          <p:cNvSpPr>
            <a:spLocks noGrp="1"/>
          </p:cNvSpPr>
          <p:nvPr>
            <p:ph idx="1"/>
          </p:nvPr>
        </p:nvSpPr>
        <p:spPr>
          <a:xfrm>
            <a:off x="457200" y="1340768"/>
            <a:ext cx="8229600" cy="4785395"/>
          </a:xfrm>
        </p:spPr>
        <p:txBody>
          <a:bodyPr>
            <a:normAutofit lnSpcReduction="10000"/>
          </a:bodyPr>
          <a:lstStyle/>
          <a:p>
            <a:pPr algn="just"/>
            <a:r>
              <a:rPr lang="tr-TR" sz="2200" dirty="0" smtClean="0">
                <a:latin typeface="+mj-lt"/>
              </a:rPr>
              <a:t>Afrikalı sinemacılar eğitim olanakları sınırlı olduğu ve sinemanın teknik altyapısı yeterince gelişmediği için birtakım sıkıntılarla karşı karşıya kalmışlardır. Çoğu filmde teknik kalitenin düşüklüğü dikkat çekmektedir.</a:t>
            </a:r>
          </a:p>
          <a:p>
            <a:pPr algn="just"/>
            <a:r>
              <a:rPr lang="tr-TR" sz="2200" dirty="0" smtClean="0">
                <a:latin typeface="+mj-lt"/>
              </a:rPr>
              <a:t>Afrika sinemasıyla ilgili bir diğer sorun, Gana Film Okulu gibi eğitim veren kurumların ekonomik koşullara bağımlılığı nedeniyle yeterince etkili olamaması ve Afrikalı yönetmenlerin yurt dışındaki Moskova Sinema Enstitüsü ve IDHEC gibi sinema okullarına bağımlı olmasıdır.  Bu durum özgün Afrika sineması geliştirilmesi önündeki temel engellerden birini oluşturmuştur.</a:t>
            </a:r>
          </a:p>
          <a:p>
            <a:pPr algn="just"/>
            <a:r>
              <a:rPr lang="tr-TR" sz="2200" dirty="0" smtClean="0">
                <a:latin typeface="+mj-lt"/>
              </a:rPr>
              <a:t>Afrikalı sinemacılar filmlerin dağıtımı konusunda da sorunlar yaşamışlardır. Afrikalılar kendi filmlerini izleyememiş; Afrika’da ağırlıklı olarak yabancı </a:t>
            </a:r>
            <a:r>
              <a:rPr lang="tr-TR" sz="2200" dirty="0" smtClean="0">
                <a:latin typeface="+mj-lt"/>
              </a:rPr>
              <a:t>filmler gösterilmiştir. </a:t>
            </a:r>
            <a:r>
              <a:rPr lang="tr-TR" sz="2200" dirty="0" smtClean="0">
                <a:latin typeface="+mj-lt"/>
              </a:rPr>
              <a:t>Daha sonradan bu sorunu aşmak için yerel ve bölgesel bazı sinema örgütleri kurulmuştur.</a:t>
            </a:r>
          </a:p>
          <a:p>
            <a:pPr algn="just"/>
            <a:endParaRPr lang="tr-TR" sz="2200" dirty="0">
              <a:latin typeface="+mj-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b="1" dirty="0" smtClean="0"/>
              <a:t>KAYNAKÇA</a:t>
            </a:r>
            <a:endParaRPr lang="tr-TR" sz="2800" b="1" dirty="0"/>
          </a:p>
        </p:txBody>
      </p:sp>
      <p:sp>
        <p:nvSpPr>
          <p:cNvPr id="3" name="2 İçerik Yer Tutucusu"/>
          <p:cNvSpPr>
            <a:spLocks noGrp="1"/>
          </p:cNvSpPr>
          <p:nvPr>
            <p:ph idx="1"/>
          </p:nvPr>
        </p:nvSpPr>
        <p:spPr/>
        <p:txBody>
          <a:bodyPr>
            <a:normAutofit/>
          </a:bodyPr>
          <a:lstStyle/>
          <a:p>
            <a:pPr algn="just"/>
            <a:r>
              <a:rPr lang="tr-TR" sz="2800" dirty="0" err="1" smtClean="0">
                <a:latin typeface="+mj-lt"/>
              </a:rPr>
              <a:t>Magombe</a:t>
            </a:r>
            <a:r>
              <a:rPr lang="tr-TR" sz="2800" dirty="0" smtClean="0">
                <a:latin typeface="+mj-lt"/>
              </a:rPr>
              <a:t>, P. </a:t>
            </a:r>
            <a:r>
              <a:rPr lang="tr-TR" sz="2800" dirty="0" err="1" smtClean="0">
                <a:latin typeface="+mj-lt"/>
              </a:rPr>
              <a:t>Vincent</a:t>
            </a:r>
            <a:r>
              <a:rPr lang="tr-TR" sz="2800" dirty="0" smtClean="0">
                <a:latin typeface="+mj-lt"/>
              </a:rPr>
              <a:t> (2003). Sahra-altı Afrika Sinemaları. </a:t>
            </a:r>
            <a:r>
              <a:rPr lang="tr-TR" sz="2800" i="1" dirty="0" smtClean="0">
                <a:latin typeface="+mj-lt"/>
              </a:rPr>
              <a:t>Dünya Sinema Tarihi</a:t>
            </a:r>
            <a:r>
              <a:rPr lang="tr-TR" sz="2800" dirty="0" smtClean="0">
                <a:latin typeface="+mj-lt"/>
              </a:rPr>
              <a:t> (A.  Fethi, </a:t>
            </a:r>
            <a:r>
              <a:rPr lang="tr-TR" sz="2800" dirty="0" err="1" smtClean="0">
                <a:latin typeface="+mj-lt"/>
              </a:rPr>
              <a:t>Çev</a:t>
            </a:r>
            <a:r>
              <a:rPr lang="tr-TR" sz="2800" dirty="0" smtClean="0">
                <a:latin typeface="+mj-lt"/>
              </a:rPr>
              <a:t>.). İstanbul: </a:t>
            </a:r>
            <a:r>
              <a:rPr lang="tr-TR" sz="2800" dirty="0" err="1" smtClean="0">
                <a:latin typeface="+mj-lt"/>
              </a:rPr>
              <a:t>Kabalcı</a:t>
            </a:r>
            <a:r>
              <a:rPr lang="tr-TR" sz="2800" dirty="0" smtClean="0">
                <a:latin typeface="+mj-lt"/>
              </a:rPr>
              <a:t>. 761-765.</a:t>
            </a:r>
          </a:p>
          <a:p>
            <a:pPr algn="just"/>
            <a:r>
              <a:rPr lang="tr-TR" sz="2800" dirty="0" err="1" smtClean="0">
                <a:latin typeface="+mj-lt"/>
              </a:rPr>
              <a:t>Nochimson</a:t>
            </a:r>
            <a:r>
              <a:rPr lang="tr-TR" sz="2800" dirty="0" smtClean="0">
                <a:latin typeface="+mj-lt"/>
              </a:rPr>
              <a:t>, M. P. (2013). Senegal: Sömürge Sonrasının Öncüsü: </a:t>
            </a:r>
            <a:r>
              <a:rPr lang="tr-TR" sz="2800" dirty="0" err="1" smtClean="0">
                <a:latin typeface="+mj-lt"/>
              </a:rPr>
              <a:t>Ousmane</a:t>
            </a:r>
            <a:r>
              <a:rPr lang="tr-TR" sz="2800" dirty="0" smtClean="0">
                <a:latin typeface="+mj-lt"/>
              </a:rPr>
              <a:t> </a:t>
            </a:r>
            <a:r>
              <a:rPr lang="tr-TR" sz="2800" dirty="0" err="1" smtClean="0">
                <a:latin typeface="+mj-lt"/>
              </a:rPr>
              <a:t>Sembene</a:t>
            </a:r>
            <a:r>
              <a:rPr lang="tr-TR" sz="2800" dirty="0" smtClean="0">
                <a:latin typeface="+mj-lt"/>
              </a:rPr>
              <a:t>. Bir Dünya  Sinema (Ö. Yaren, </a:t>
            </a:r>
            <a:r>
              <a:rPr lang="tr-TR" sz="2800" dirty="0" err="1" smtClean="0">
                <a:latin typeface="+mj-lt"/>
              </a:rPr>
              <a:t>Çev</a:t>
            </a:r>
            <a:r>
              <a:rPr lang="tr-TR" sz="2800" dirty="0" smtClean="0">
                <a:latin typeface="+mj-lt"/>
              </a:rPr>
              <a:t>.). Ankara: De Ki. 353- 375.</a:t>
            </a:r>
            <a:endParaRPr lang="tr-TR" sz="2800" dirty="0">
              <a:latin typeface="+mj-lt"/>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2135</TotalTime>
  <Words>1002</Words>
  <Application>Microsoft Office PowerPoint</Application>
  <PresentationFormat>Ekran Gösterisi (4:3)</PresentationFormat>
  <Paragraphs>36</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Afrika Sineması</vt:lpstr>
      <vt:lpstr>Fransızca Konuşulan Ülkelerde Afrika Sineması</vt:lpstr>
      <vt:lpstr>Slayt 3</vt:lpstr>
      <vt:lpstr>Slayt 4</vt:lpstr>
      <vt:lpstr>Slayt 5</vt:lpstr>
      <vt:lpstr>İNGİLİZCE KONUŞULAN ÜLKELERDE SİNEMA</vt:lpstr>
      <vt:lpstr>EĞİTİM VE DAĞITIM SORUNLARI</vt:lpstr>
      <vt:lpstr>KAYNAKÇA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SİNEMANIN İLK YILLARI</dc:title>
  <dc:creator>iletisim</dc:creator>
  <cp:lastModifiedBy>Windows User</cp:lastModifiedBy>
  <cp:revision>229</cp:revision>
  <dcterms:created xsi:type="dcterms:W3CDTF">2018-10-25T18:01:29Z</dcterms:created>
  <dcterms:modified xsi:type="dcterms:W3CDTF">2020-05-12T00:04:14Z</dcterms:modified>
</cp:coreProperties>
</file>