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5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32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17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79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2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68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7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00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75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6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64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14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521571" y="2123111"/>
            <a:ext cx="3112647" cy="99520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tr-TR" sz="5867" b="1" u="sng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BÖLÜM 1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921957" y="2987206"/>
            <a:ext cx="8293939" cy="156966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tr-TR" sz="48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EĞİTİM PSİKOLOJİSİ:</a:t>
            </a:r>
          </a:p>
          <a:p>
            <a:pPr algn="ctr"/>
            <a:r>
              <a:rPr lang="tr-TR" sz="48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ÖĞRETİM İÇİN YAPILANMA</a:t>
            </a:r>
            <a:endParaRPr lang="tr-TR" sz="48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783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460" y="0"/>
            <a:ext cx="8037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63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94" y="0"/>
            <a:ext cx="118374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95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4226772" y="345848"/>
            <a:ext cx="3738459" cy="58477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EĞİTİM VE PSİKOLOJİ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17097" y="2358239"/>
            <a:ext cx="11669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0" i="0" u="none" strike="noStrike" baseline="0" dirty="0" smtClean="0">
                <a:latin typeface="ArialMT"/>
              </a:rPr>
              <a:t>Eğitim ve psikolojiyi bir araya getiren en önemli unsur, kuşkusuz, birbirlerinin ihtiyaçlarına karşılıklı olarak cevap verebiliyor olmalarıdır. Eğitim; hedeflediklerini gerçekleştirebilmek için araştırma verilerine, doğruluğu sınanmış teorilere dayanmalı; var olmak için bilimsel olarak geçerli yöntemleri kullanmalıdır.</a:t>
            </a:r>
          </a:p>
          <a:p>
            <a:pPr algn="just"/>
            <a:endParaRPr lang="tr-TR" dirty="0">
              <a:latin typeface="ArialMT"/>
            </a:endParaRPr>
          </a:p>
          <a:p>
            <a:pPr algn="just"/>
            <a:r>
              <a:rPr lang="tr-TR" b="0" i="0" u="none" strike="noStrike" baseline="0" dirty="0" smtClean="0">
                <a:latin typeface="ArialMT"/>
              </a:rPr>
              <a:t>Psikoloji ise, araştırmaya dayalı olarak teori üreten bir bilim olarak, araştırılacak gerçek durumlara ihtiyaç duymaktadır. Eğitimin konusunu oluşturan alanlar, psikolojinin ihtiyaç duyduğu bu gerçek durumları sağlarken; psikoloji de eğitimin ihtiyaç duyduğu bilimsel yöntemleri ve bu yöntemler ile elde edilmiş bulguları sağlamaktadır.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201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4895310" y="336222"/>
            <a:ext cx="2712602" cy="58477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İYİ ÖĞRETMEN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17097" y="1337961"/>
            <a:ext cx="116690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/>
              <a:t>“</a:t>
            </a:r>
            <a:r>
              <a:rPr lang="tr-TR" dirty="0"/>
              <a:t>Bazı öğretmenler öğrencileri için müstesna bir şahsiyet hâline gelirken, bazılarının </a:t>
            </a:r>
            <a:r>
              <a:rPr lang="tr-TR" dirty="0" smtClean="0"/>
              <a:t>daha az </a:t>
            </a:r>
            <a:r>
              <a:rPr lang="tr-TR" dirty="0"/>
              <a:t>yararlı olarak hatırlanmalarının altında yatan sebepler nelerdir?” </a:t>
            </a:r>
            <a:r>
              <a:rPr lang="tr-TR" dirty="0" smtClean="0"/>
              <a:t> </a:t>
            </a:r>
            <a:r>
              <a:rPr lang="tr-TR" dirty="0"/>
              <a:t>sorusu, her ne kadar “iyi öğretmen ve kötü öğretmeni birbirinden ayırmak zor bir </a:t>
            </a:r>
            <a:r>
              <a:rPr lang="tr-TR" dirty="0" smtClean="0"/>
              <a:t>iş” olarak </a:t>
            </a:r>
            <a:r>
              <a:rPr lang="tr-TR" dirty="0"/>
              <a:t>görülse </a:t>
            </a:r>
            <a:r>
              <a:rPr lang="tr-TR" dirty="0" smtClean="0"/>
              <a:t>de, </a:t>
            </a:r>
            <a:r>
              <a:rPr lang="tr-TR" dirty="0"/>
              <a:t>iyi bir öğretmenin nasıl olduğunu anlamak için iyi </a:t>
            </a:r>
            <a:r>
              <a:rPr lang="tr-TR" dirty="0" smtClean="0"/>
              <a:t>bir başlangıç </a:t>
            </a:r>
            <a:r>
              <a:rPr lang="tr-TR" dirty="0"/>
              <a:t>noktası sağlayabilir gibi görünmektedir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Temel amaçlarından birisi iyi öğretmen yetiştirmek olan eğitim psikolojisi, iyi </a:t>
            </a:r>
            <a:r>
              <a:rPr lang="tr-TR" dirty="0" smtClean="0"/>
              <a:t>öğretmenlere atfedilen </a:t>
            </a:r>
            <a:r>
              <a:rPr lang="tr-TR" dirty="0"/>
              <a:t>kişilik, inanç ve davranışları tanımlamak için çalışmalarını </a:t>
            </a:r>
            <a:r>
              <a:rPr lang="tr-TR" dirty="0" smtClean="0"/>
              <a:t>sürdürmektedir. </a:t>
            </a:r>
            <a:r>
              <a:rPr lang="tr-TR" dirty="0"/>
              <a:t>Bu çalışmalarda öne çıkan tartışmalar iyi bir </a:t>
            </a:r>
            <a:r>
              <a:rPr lang="tr-TR" dirty="0" smtClean="0"/>
              <a:t>öğretimin sanat </a:t>
            </a:r>
            <a:r>
              <a:rPr lang="tr-TR" dirty="0"/>
              <a:t>mı, yoksa bilim mi olduğu; merkezinde öğretmen olan bir sunuş mu yoksa </a:t>
            </a:r>
            <a:r>
              <a:rPr lang="tr-TR" dirty="0" smtClean="0"/>
              <a:t>merkezinde öğrencinin </a:t>
            </a:r>
            <a:r>
              <a:rPr lang="tr-TR" dirty="0"/>
              <a:t>olduğu bir keşif mi; genel teorilerin uygulanması mı yoksa duruma </a:t>
            </a:r>
            <a:r>
              <a:rPr lang="tr-TR" dirty="0" smtClean="0"/>
              <a:t>özgü keşiflerin </a:t>
            </a:r>
            <a:r>
              <a:rPr lang="tr-TR" dirty="0"/>
              <a:t>yapılması mı veyahut iyi bir öğretmenin en başta açıklayıcı mı yoksa </a:t>
            </a:r>
            <a:r>
              <a:rPr lang="tr-TR" dirty="0" smtClean="0"/>
              <a:t>sorgulayıcı mı olması </a:t>
            </a:r>
            <a:r>
              <a:rPr lang="tr-TR" dirty="0"/>
              <a:t>gerektiği gibi alanlara odaklanmaktadır.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Etkili </a:t>
            </a:r>
            <a:r>
              <a:rPr lang="tr-TR" dirty="0"/>
              <a:t>bir öğretimin </a:t>
            </a:r>
            <a:r>
              <a:rPr lang="tr-TR" dirty="0" smtClean="0"/>
              <a:t>nasıl olması </a:t>
            </a:r>
            <a:r>
              <a:rPr lang="tr-TR" dirty="0"/>
              <a:t>gerektiğine dair ortaya konan teknikler, bütün öğretmenlerin bu teknikleri </a:t>
            </a:r>
            <a:r>
              <a:rPr lang="tr-TR" dirty="0" smtClean="0"/>
              <a:t>bilmeleri durumunda </a:t>
            </a:r>
            <a:r>
              <a:rPr lang="tr-TR" dirty="0"/>
              <a:t>iyi olabilecekleri fikrinin de benimsenmesine kapı aralamıştır. Öğretimi </a:t>
            </a:r>
            <a:r>
              <a:rPr lang="tr-TR" dirty="0" smtClean="0"/>
              <a:t>bilimsel bir </a:t>
            </a:r>
            <a:r>
              <a:rPr lang="tr-TR" dirty="0"/>
              <a:t>temele yerleştiren bu bakış açısı; öğretimi iyi planlayan ve iyi karar veren </a:t>
            </a:r>
            <a:r>
              <a:rPr lang="tr-TR" dirty="0" smtClean="0"/>
              <a:t>öğretmenlerin iyi </a:t>
            </a:r>
            <a:r>
              <a:rPr lang="tr-TR" dirty="0"/>
              <a:t>olacağını kabul etmektedir.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Öte </a:t>
            </a:r>
            <a:r>
              <a:rPr lang="tr-TR" dirty="0"/>
              <a:t>yandan eğitim sürecinin karmaşık yapısının </a:t>
            </a:r>
            <a:r>
              <a:rPr lang="tr-TR" dirty="0" smtClean="0"/>
              <a:t>bahsedilen bilimsel </a:t>
            </a:r>
            <a:r>
              <a:rPr lang="tr-TR" dirty="0"/>
              <a:t>tekniklerden çok, yaratıcılık gerektirdiğini düşünenler ise iyi öğretimin </a:t>
            </a:r>
            <a:r>
              <a:rPr lang="tr-TR" dirty="0" smtClean="0"/>
              <a:t>sanatsal yönüne </a:t>
            </a:r>
            <a:r>
              <a:rPr lang="tr-TR" dirty="0"/>
              <a:t>ağırlık </a:t>
            </a:r>
            <a:r>
              <a:rPr lang="tr-TR" dirty="0" smtClean="0"/>
              <a:t>vermektedir.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808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4895310" y="336222"/>
            <a:ext cx="2712602" cy="58477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İYİ ÖĞRETMEN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17097" y="1174333"/>
            <a:ext cx="116690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İdeal öğretmenler: </a:t>
            </a:r>
            <a:r>
              <a:rPr lang="tr-TR" dirty="0"/>
              <a:t>Bu öğretmenler, önemli olduğu başkalarınca belirlenmiş </a:t>
            </a:r>
            <a:r>
              <a:rPr lang="tr-TR" dirty="0" smtClean="0"/>
              <a:t>mükemmeliyet standartlarını </a:t>
            </a:r>
            <a:r>
              <a:rPr lang="tr-TR" dirty="0"/>
              <a:t>karşılayabilen öğretmenlerdir. Burada belirtilen “standartlar”, </a:t>
            </a:r>
            <a:r>
              <a:rPr lang="tr-TR" dirty="0" smtClean="0"/>
              <a:t>profesyonel tutum</a:t>
            </a:r>
            <a:r>
              <a:rPr lang="tr-TR" dirty="0"/>
              <a:t>, yaratıcılık, neşeli olma, etik davranış, açıklayıcı olma gibi nesnel olarak ifade </a:t>
            </a:r>
            <a:r>
              <a:rPr lang="tr-TR" dirty="0" smtClean="0"/>
              <a:t>edilemeyen pek </a:t>
            </a:r>
            <a:r>
              <a:rPr lang="tr-TR" dirty="0"/>
              <a:t>çok unsuru içerisine almaktaydı. Bu tanım, öğrencilerin ne yaptıkları ve </a:t>
            </a:r>
            <a:r>
              <a:rPr lang="tr-TR" dirty="0" smtClean="0"/>
              <a:t>öğretmenlerin hangi </a:t>
            </a:r>
            <a:r>
              <a:rPr lang="tr-TR" dirty="0"/>
              <a:t>standartları karşıladıkları noktalarını belirsiz bıraktığı için tartışmalara kapı aralamıştır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Analitik öğretmenler: </a:t>
            </a:r>
            <a:r>
              <a:rPr lang="tr-TR" dirty="0"/>
              <a:t>İdeal öğretmenin özelliklerinin ne şekilde </a:t>
            </a:r>
            <a:r>
              <a:rPr lang="tr-TR" dirty="0" smtClean="0"/>
              <a:t>ölçülebileceğine ilişkin </a:t>
            </a:r>
            <a:r>
              <a:rPr lang="tr-TR" dirty="0"/>
              <a:t>yaşanan problemler, bu öğretmenlerin niteliklerinin analitik olarak </a:t>
            </a:r>
            <a:r>
              <a:rPr lang="tr-TR" dirty="0" smtClean="0"/>
              <a:t>tanımlanması gerektiği </a:t>
            </a:r>
            <a:r>
              <a:rPr lang="tr-TR" dirty="0"/>
              <a:t>fikrini ortaya çıkartmıştır. Öğretmenlerin sınıf içinde öğrencileri ile kurdukları </a:t>
            </a:r>
            <a:r>
              <a:rPr lang="tr-TR" dirty="0" smtClean="0"/>
              <a:t>ilişki, yapılan </a:t>
            </a:r>
            <a:r>
              <a:rPr lang="tr-TR" dirty="0"/>
              <a:t>detaylı gözlemler ile incelenmiştir. Öğretmen ve öğrencilerin ne kadar </a:t>
            </a:r>
            <a:r>
              <a:rPr lang="tr-TR" dirty="0" smtClean="0"/>
              <a:t>süreyle ne </a:t>
            </a:r>
            <a:r>
              <a:rPr lang="tr-TR" dirty="0"/>
              <a:t>hakkında konuştukları, öğrencilerin sessiz kaldıkları veyahut kafa karışıklığı </a:t>
            </a:r>
            <a:r>
              <a:rPr lang="tr-TR" dirty="0" smtClean="0"/>
              <a:t>yaşadığı zamanlar </a:t>
            </a:r>
            <a:r>
              <a:rPr lang="tr-TR" dirty="0"/>
              <a:t>gözlemlenen sınıf içi durumlardan olmuştur. Bu gözlemler, öğretmenlerin </a:t>
            </a:r>
            <a:r>
              <a:rPr lang="tr-TR" dirty="0" smtClean="0"/>
              <a:t>kendi etkinliklerini </a:t>
            </a:r>
            <a:r>
              <a:rPr lang="tr-TR" dirty="0"/>
              <a:t>düzenlemelerine sebep olmuştur. Analitik bir öğretmen olmak; araştırmacı </a:t>
            </a:r>
            <a:r>
              <a:rPr lang="tr-TR" dirty="0" smtClean="0"/>
              <a:t>ve kendi </a:t>
            </a:r>
            <a:r>
              <a:rPr lang="tr-TR" dirty="0"/>
              <a:t>kendisini düzenleyen birisi olmak anlamına gelmiştir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Etkili öğretmenler: </a:t>
            </a:r>
            <a:r>
              <a:rPr lang="tr-TR" dirty="0"/>
              <a:t>Öğrenci başarısını etkileyen en önemli unsurun, </a:t>
            </a:r>
            <a:r>
              <a:rPr lang="tr-TR" dirty="0" smtClean="0"/>
              <a:t>öğretmen değil</a:t>
            </a:r>
            <a:r>
              <a:rPr lang="tr-TR" dirty="0"/>
              <a:t>; velilerin sosyoekonomik durumları olduğunu ortaya koyan çalışmalar, </a:t>
            </a:r>
            <a:r>
              <a:rPr lang="tr-TR" dirty="0" smtClean="0"/>
              <a:t>öğretmenlerin sınıf </a:t>
            </a:r>
            <a:r>
              <a:rPr lang="tr-TR" dirty="0"/>
              <a:t>içinde yaparak öğrenci başarısını etkiledikleri unsurların araştırılmasını </a:t>
            </a:r>
            <a:r>
              <a:rPr lang="tr-TR" dirty="0" smtClean="0"/>
              <a:t>beraberinde getirmiştir</a:t>
            </a:r>
            <a:r>
              <a:rPr lang="tr-TR" dirty="0"/>
              <a:t>. Yapılan incelemeler, öğrenme etkinliklerini dikkatli bir şekilde yöneten, </a:t>
            </a:r>
            <a:r>
              <a:rPr lang="tr-TR" dirty="0" smtClean="0"/>
              <a:t>açık, kabul </a:t>
            </a:r>
            <a:r>
              <a:rPr lang="tr-TR" dirty="0"/>
              <a:t>edici, destekleyici, eşitlikçi, mücadeleci ve öğrencileri eğitim süreçlerine </a:t>
            </a:r>
            <a:r>
              <a:rPr lang="tr-TR" dirty="0" smtClean="0"/>
              <a:t>katma konusunda </a:t>
            </a:r>
            <a:r>
              <a:rPr lang="tr-TR" dirty="0"/>
              <a:t>ısrarcı ve inatçı olan öğretmenlerin etkili öğretmenler oldukları sonucunu </a:t>
            </a:r>
            <a:r>
              <a:rPr lang="tr-TR" dirty="0" smtClean="0"/>
              <a:t>ortaya koymuştur</a:t>
            </a:r>
            <a:r>
              <a:rPr lang="tr-TR" dirty="0"/>
              <a:t>. Bu öğretmen tanımı, aynı zamanda öğrencilerin başarılarını ölçen </a:t>
            </a:r>
            <a:r>
              <a:rPr lang="tr-TR" dirty="0" smtClean="0"/>
              <a:t>testlerin daha </a:t>
            </a:r>
            <a:r>
              <a:rPr lang="tr-TR" dirty="0"/>
              <a:t>sık yapılmasına ve bu testlerde iyi sonuçlar alan öğretmenlerin kendilerinin de “</a:t>
            </a:r>
            <a:r>
              <a:rPr lang="tr-TR" dirty="0" smtClean="0"/>
              <a:t>etkili” olarak </a:t>
            </a:r>
            <a:r>
              <a:rPr lang="tr-TR" dirty="0"/>
              <a:t>görülmesine kapı aralamıştır.</a:t>
            </a:r>
          </a:p>
        </p:txBody>
      </p:sp>
    </p:spTree>
    <p:extLst>
      <p:ext uri="{BB962C8B-B14F-4D97-AF65-F5344CB8AC3E}">
        <p14:creationId xmlns:p14="http://schemas.microsoft.com/office/powerpoint/2010/main" val="381501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4895310" y="336222"/>
            <a:ext cx="2712602" cy="58477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İYİ ÖĞRETMEN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17097" y="866324"/>
            <a:ext cx="116690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Vazifeşinas öğretmenler: </a:t>
            </a:r>
            <a:r>
              <a:rPr lang="tr-TR" dirty="0"/>
              <a:t>Öğretmenlerin mesleğe hazırlanma veyahut </a:t>
            </a:r>
            <a:r>
              <a:rPr lang="tr-TR" dirty="0" smtClean="0"/>
              <a:t>meslek içinde </a:t>
            </a:r>
            <a:r>
              <a:rPr lang="tr-TR" dirty="0"/>
              <a:t>yetiştirilmeleri sürecinde “etkili öğretmen” özelliklerinden yararlanılabileceğini; </a:t>
            </a:r>
            <a:r>
              <a:rPr lang="tr-TR" dirty="0" smtClean="0"/>
              <a:t>fakat bu </a:t>
            </a:r>
            <a:r>
              <a:rPr lang="tr-TR" dirty="0"/>
              <a:t>özelliklerin öğretmenleri değerlendirmek için kullanılmaması gerektiğini düşünenler</a:t>
            </a:r>
            <a:r>
              <a:rPr lang="tr-TR" dirty="0" smtClean="0"/>
              <a:t>, “</a:t>
            </a:r>
            <a:r>
              <a:rPr lang="tr-TR" dirty="0"/>
              <a:t>vazifeşinas” öğretmen şeklinde yeni bir öğretmen tanımını ortaya koymuştur. Bu </a:t>
            </a:r>
            <a:r>
              <a:rPr lang="tr-TR" dirty="0" smtClean="0"/>
              <a:t>anlayışa göre</a:t>
            </a:r>
            <a:r>
              <a:rPr lang="tr-TR" dirty="0"/>
              <a:t>, öğretmeni değerlendirmedeki asli unsur, öğretmenlerin kendi görevlerini ne </a:t>
            </a:r>
            <a:r>
              <a:rPr lang="tr-TR" dirty="0" smtClean="0"/>
              <a:t>denli anladıkları </a:t>
            </a:r>
            <a:r>
              <a:rPr lang="tr-TR" dirty="0"/>
              <a:t>ve hayata geçirdikleri olmalıydı. Bu görevler ise; konu alan bilgisi, okul </a:t>
            </a:r>
            <a:r>
              <a:rPr lang="tr-TR" dirty="0" smtClean="0"/>
              <a:t>ve toplum</a:t>
            </a:r>
            <a:r>
              <a:rPr lang="tr-TR" dirty="0"/>
              <a:t>; sergilenen sınıf içi beceriler, öğrenmeyi teşvik eden kişisel özellikler ve </a:t>
            </a:r>
            <a:r>
              <a:rPr lang="tr-TR" dirty="0" smtClean="0"/>
              <a:t>mesleğe hizmet </a:t>
            </a:r>
            <a:r>
              <a:rPr lang="tr-TR" dirty="0"/>
              <a:t>gibi unsurları içerisine almaktaydı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Yeterli öğretmenler: </a:t>
            </a:r>
            <a:r>
              <a:rPr lang="tr-TR" dirty="0"/>
              <a:t>Toplumun öğretmenlerin sahip oldukları yeterliklerden ve </a:t>
            </a:r>
            <a:r>
              <a:rPr lang="tr-TR" dirty="0" smtClean="0"/>
              <a:t>bu yeterlikleri </a:t>
            </a:r>
            <a:r>
              <a:rPr lang="tr-TR" dirty="0"/>
              <a:t>sınıf içerisinde kullanıp kullanmadıklarından emin olmak istemesi, </a:t>
            </a:r>
            <a:r>
              <a:rPr lang="tr-TR" dirty="0" smtClean="0"/>
              <a:t>öğretmenlerin devlet </a:t>
            </a:r>
            <a:r>
              <a:rPr lang="tr-TR" dirty="0"/>
              <a:t>birimleri tarafından oluşturulan yeterlik sınavlarına girmeleri için zemin hazırlamıştır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Uzman öğretmenler: </a:t>
            </a:r>
            <a:r>
              <a:rPr lang="tr-TR" dirty="0"/>
              <a:t>Kendi mesleklerinde uzman olarak kabul edilen kişiler </a:t>
            </a:r>
            <a:r>
              <a:rPr lang="tr-TR" dirty="0" smtClean="0"/>
              <a:t>ile mesleğe </a:t>
            </a:r>
            <a:r>
              <a:rPr lang="tr-TR" dirty="0"/>
              <a:t>yeni başlamış kişilerin uygulamaları arasındaki farklılıklar pek çok alanın </a:t>
            </a:r>
            <a:r>
              <a:rPr lang="tr-TR" dirty="0" smtClean="0"/>
              <a:t>çalışma konusunu </a:t>
            </a:r>
            <a:r>
              <a:rPr lang="tr-TR" dirty="0"/>
              <a:t>oluştururken, bu türden araştırmaların öğretmenlik mesleği için nispeten geç </a:t>
            </a:r>
            <a:r>
              <a:rPr lang="tr-TR" dirty="0" smtClean="0"/>
              <a:t>bir zamanda </a:t>
            </a:r>
            <a:r>
              <a:rPr lang="tr-TR" dirty="0"/>
              <a:t>başladığı görülmektedir. Bu gecikmede, öğretmenlik için, matematik ya da </a:t>
            </a:r>
            <a:r>
              <a:rPr lang="tr-TR" dirty="0" smtClean="0"/>
              <a:t>fizik alanlarında </a:t>
            </a:r>
            <a:r>
              <a:rPr lang="tr-TR" dirty="0"/>
              <a:t>olduğu gibi “doğru hamlenin” ne olduğuna dair ortak bir tanımın olmayışı </a:t>
            </a:r>
            <a:r>
              <a:rPr lang="tr-TR" dirty="0" smtClean="0"/>
              <a:t>ya da </a:t>
            </a:r>
            <a:r>
              <a:rPr lang="tr-TR" dirty="0"/>
              <a:t>başka bir ifadeyle, bu hamlenin görülebilir/gösterilebilir olmasının zor olmasının </a:t>
            </a:r>
            <a:r>
              <a:rPr lang="tr-TR" dirty="0" smtClean="0"/>
              <a:t>payı büyüktür</a:t>
            </a:r>
            <a:r>
              <a:rPr lang="tr-TR" dirty="0"/>
              <a:t>. Başka bir neden olarak, “pedagojik bilginin hak ettiği değeri görmeyişi” </a:t>
            </a:r>
            <a:r>
              <a:rPr lang="tr-TR" dirty="0" smtClean="0"/>
              <a:t>gösterilmektedir. Öğretmenliğin</a:t>
            </a:r>
            <a:r>
              <a:rPr lang="tr-TR" dirty="0"/>
              <a:t>, çocuk bakımı gibi “kolay” bir işi içermesi, genellikle </a:t>
            </a:r>
            <a:r>
              <a:rPr lang="tr-TR" dirty="0" smtClean="0"/>
              <a:t>kadınlar </a:t>
            </a:r>
            <a:r>
              <a:rPr lang="tr-TR" dirty="0"/>
              <a:t>tarafından yapılıyor olması, mesleği seçenlerin “düşük sosyal sınıflardan” gelmesi ve </a:t>
            </a:r>
            <a:r>
              <a:rPr lang="tr-TR" dirty="0" smtClean="0"/>
              <a:t>belki de </a:t>
            </a:r>
            <a:r>
              <a:rPr lang="tr-TR" dirty="0"/>
              <a:t>en etkileyici neden olarak, herkesçe kolaylıkla elde edilebilir ve ortak bir sağduyu </a:t>
            </a:r>
            <a:r>
              <a:rPr lang="tr-TR" dirty="0" smtClean="0"/>
              <a:t>ile çabucak </a:t>
            </a:r>
            <a:r>
              <a:rPr lang="tr-TR" dirty="0"/>
              <a:t>kavranabilecek bilgilerden oluştuğunun düşünülmesi sıralanmaktadır. Bütün </a:t>
            </a:r>
            <a:r>
              <a:rPr lang="tr-TR" dirty="0" smtClean="0"/>
              <a:t>bu algılara </a:t>
            </a:r>
            <a:r>
              <a:rPr lang="tr-TR" dirty="0"/>
              <a:t>rağmen, günümüzde pedagojik uzmanlığın kolaylıkla elde edilemeyecek, </a:t>
            </a:r>
            <a:r>
              <a:rPr lang="tr-TR" dirty="0" smtClean="0"/>
              <a:t>incelikli bilgi </a:t>
            </a:r>
            <a:r>
              <a:rPr lang="tr-TR" dirty="0"/>
              <a:t>ve becerilerden oluştuğuna dair bir uzlaşı </a:t>
            </a:r>
            <a:r>
              <a:rPr lang="tr-TR" dirty="0" smtClean="0"/>
              <a:t>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761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4895310" y="336222"/>
            <a:ext cx="2712602" cy="58477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İYİ ÖĞRETMEN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65222" y="1472715"/>
            <a:ext cx="116690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Tatminkâr öğretmenler: </a:t>
            </a:r>
            <a:r>
              <a:rPr lang="tr-TR" dirty="0"/>
              <a:t>Öğrenciler, ebeveynler, meslektaşlar, yöneticiler </a:t>
            </a:r>
            <a:r>
              <a:rPr lang="tr-TR" dirty="0" smtClean="0"/>
              <a:t>ve müfettişler </a:t>
            </a:r>
            <a:r>
              <a:rPr lang="tr-TR" dirty="0"/>
              <a:t>gibi eğitim sürecine dâhil olan farklı paydaşların ihtiyaçlarını </a:t>
            </a:r>
            <a:r>
              <a:rPr lang="tr-TR" dirty="0" smtClean="0"/>
              <a:t>karşılayarak, onları </a:t>
            </a:r>
            <a:r>
              <a:rPr lang="tr-TR" dirty="0"/>
              <a:t>memnun eden öğretmenlerdir. Diğerlerinin beklentilerini bilme ve karşılama, </a:t>
            </a:r>
            <a:r>
              <a:rPr lang="tr-TR" dirty="0" smtClean="0"/>
              <a:t>birbirleri ile </a:t>
            </a:r>
            <a:r>
              <a:rPr lang="tr-TR" dirty="0"/>
              <a:t>çelişen beklentilerin de olabileceği düşünüldüğünde oldukça karmaşık ve </a:t>
            </a:r>
            <a:r>
              <a:rPr lang="tr-TR" dirty="0" smtClean="0"/>
              <a:t>zorlayıcı bir </a:t>
            </a:r>
            <a:r>
              <a:rPr lang="tr-TR" dirty="0"/>
              <a:t>görevdir. Bahsedilen unsurlardan bir veya daha fazlasının beklentilerini </a:t>
            </a:r>
            <a:r>
              <a:rPr lang="tr-TR" dirty="0" smtClean="0"/>
              <a:t>karşıladıkları hâlde</a:t>
            </a:r>
            <a:r>
              <a:rPr lang="tr-TR" dirty="0"/>
              <a:t>, etkili oldukları düşünülmeyen öğretmenlerin varlığı, bu bağlamda düşünülmelidir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Farklılığa karşı tepkisel öğretmenler: </a:t>
            </a:r>
            <a:r>
              <a:rPr lang="tr-TR" dirty="0"/>
              <a:t>Kültürel, sosyal, ekonomik, </a:t>
            </a:r>
            <a:r>
              <a:rPr lang="tr-TR" dirty="0" smtClean="0"/>
              <a:t>entelektüel, fiziksel </a:t>
            </a:r>
            <a:r>
              <a:rPr lang="tr-TR" dirty="0"/>
              <a:t>ve duygusal olarak farklı olan öğrencilere karşı özel ilgi duyan bu </a:t>
            </a:r>
            <a:r>
              <a:rPr lang="tr-TR" dirty="0" smtClean="0"/>
              <a:t>öğretmenler, öğrencilerinin </a:t>
            </a:r>
            <a:r>
              <a:rPr lang="tr-TR" dirty="0"/>
              <a:t>hem sınıf içi hem de sınıf dışı hayatlarını daha iyi hâle getirmek için uğraşırlar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Saygıdeğer öğretmenler: </a:t>
            </a:r>
            <a:r>
              <a:rPr lang="tr-TR" dirty="0"/>
              <a:t>Konularını gerçek hayattan alan veyahut kurgusal </a:t>
            </a:r>
            <a:r>
              <a:rPr lang="tr-TR" dirty="0" smtClean="0"/>
              <a:t>olarak oluşturulan </a:t>
            </a:r>
            <a:r>
              <a:rPr lang="tr-TR" dirty="0"/>
              <a:t>bazı kitap ve filmlerde idolleştirilerek anlatılan öğretmenlerdir. Konu </a:t>
            </a:r>
            <a:r>
              <a:rPr lang="tr-TR" dirty="0" smtClean="0"/>
              <a:t>alan yeterlikleri</a:t>
            </a:r>
            <a:r>
              <a:rPr lang="tr-TR" dirty="0"/>
              <a:t>, öğrenciler için duydukları kaygı ve kendilerine özgü karakterleriyle, </a:t>
            </a:r>
            <a:r>
              <a:rPr lang="tr-TR" dirty="0" smtClean="0"/>
              <a:t>öğrenciler için </a:t>
            </a:r>
            <a:r>
              <a:rPr lang="tr-TR" dirty="0"/>
              <a:t>aştıkları büyük zorluklar ile; dürüstlük, adil olma, adanmışlık, empati kurma ve </a:t>
            </a:r>
            <a:r>
              <a:rPr lang="tr-TR" dirty="0" smtClean="0"/>
              <a:t>bencil olmama </a:t>
            </a:r>
            <a:r>
              <a:rPr lang="tr-TR" dirty="0"/>
              <a:t>gibi erdemleriyle kendilerine saygı duyulan </a:t>
            </a:r>
            <a:r>
              <a:rPr lang="tr-TR" dirty="0" smtClean="0"/>
              <a:t>öğretmenlerdir.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850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4339007" y="393974"/>
            <a:ext cx="3921458" cy="58477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YANSITICI ÖĞRETMEN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26721" y="2473743"/>
            <a:ext cx="116690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/>
              <a:t>Eğitim </a:t>
            </a:r>
            <a:r>
              <a:rPr lang="tr-TR" dirty="0"/>
              <a:t>psikolojisinin öğretmenlere çocukların düşünme ve öğrenme süreçleri, </a:t>
            </a:r>
            <a:r>
              <a:rPr lang="tr-TR" dirty="0" smtClean="0"/>
              <a:t>duygusal gelişimleri</a:t>
            </a:r>
            <a:r>
              <a:rPr lang="tr-TR" dirty="0"/>
              <a:t>, motivasyonlarının nasıl geliştirileceği veya öğrencilerini nasıl </a:t>
            </a:r>
            <a:r>
              <a:rPr lang="tr-TR" dirty="0" smtClean="0"/>
              <a:t>etkileyebilecekleri gibi </a:t>
            </a:r>
            <a:r>
              <a:rPr lang="tr-TR" dirty="0"/>
              <a:t>pek çok alana ilişkin sunduğu bilgiler öğretmenin “iyi” bir öğretmen olması için </a:t>
            </a:r>
            <a:r>
              <a:rPr lang="tr-TR" dirty="0" smtClean="0"/>
              <a:t>kendisine ışık </a:t>
            </a:r>
            <a:r>
              <a:rPr lang="tr-TR" dirty="0"/>
              <a:t>tutmakla birlikte, bazı araştırmacılara </a:t>
            </a:r>
            <a:r>
              <a:rPr lang="tr-TR" dirty="0" smtClean="0"/>
              <a:t>göre, </a:t>
            </a:r>
            <a:r>
              <a:rPr lang="tr-TR" dirty="0"/>
              <a:t>teorileri </a:t>
            </a:r>
            <a:r>
              <a:rPr lang="tr-TR" dirty="0" smtClean="0"/>
              <a:t>uygulamaya geçirmek </a:t>
            </a:r>
            <a:r>
              <a:rPr lang="tr-TR" dirty="0"/>
              <a:t>iyi bir öğretmen olmak için yeterli değildir; gerekli olan unsur yansıtıcı </a:t>
            </a:r>
            <a:r>
              <a:rPr lang="tr-TR" dirty="0" smtClean="0"/>
              <a:t>düşünme </a:t>
            </a:r>
            <a:r>
              <a:rPr lang="tr-TR" dirty="0"/>
              <a:t>becerisine sahip olmaktır.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Zira </a:t>
            </a:r>
            <a:r>
              <a:rPr lang="tr-TR" dirty="0"/>
              <a:t>öğretme sürecinin oldukça karmaşık bir yapıya sahip </a:t>
            </a:r>
            <a:r>
              <a:rPr lang="tr-TR" dirty="0" smtClean="0"/>
              <a:t>olması, her </a:t>
            </a:r>
            <a:r>
              <a:rPr lang="tr-TR" dirty="0"/>
              <a:t>hareketin ve kararın yeniden ve yeniden gözden geçirilmesini gerekli kılmaktadır.</a:t>
            </a:r>
          </a:p>
        </p:txBody>
      </p:sp>
    </p:spTree>
    <p:extLst>
      <p:ext uri="{BB962C8B-B14F-4D97-AF65-F5344CB8AC3E}">
        <p14:creationId xmlns:p14="http://schemas.microsoft.com/office/powerpoint/2010/main" val="116824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1545944" y="288096"/>
            <a:ext cx="9449831" cy="58477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İYİ ÖĞRETMENDEN SAHİP OLMASI BEKLENEN BİLGİLER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26721" y="1751848"/>
            <a:ext cx="116690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/>
              <a:t>Psikoloji </a:t>
            </a:r>
            <a:r>
              <a:rPr lang="tr-TR" dirty="0"/>
              <a:t>biliminin şimdiki hâline erişinceye dek üç devrimden geçtiği </a:t>
            </a:r>
            <a:r>
              <a:rPr lang="tr-TR" dirty="0" smtClean="0"/>
              <a:t>söylenmektedir. Günümüze </a:t>
            </a:r>
            <a:r>
              <a:rPr lang="tr-TR" dirty="0"/>
              <a:t>en yakın zamanda gerçekleşen </a:t>
            </a:r>
            <a:r>
              <a:rPr lang="tr-TR" i="1" dirty="0"/>
              <a:t>bilişsel devrimden </a:t>
            </a:r>
            <a:r>
              <a:rPr lang="tr-TR" dirty="0"/>
              <a:t>önce yaşanan diğer </a:t>
            </a:r>
            <a:r>
              <a:rPr lang="tr-TR" dirty="0" smtClean="0"/>
              <a:t>devrimler J</a:t>
            </a:r>
            <a:r>
              <a:rPr lang="tr-TR" dirty="0"/>
              <a:t>. B. Watson ve Sigmund Freud’un fikirleri ile karakterize </a:t>
            </a:r>
            <a:r>
              <a:rPr lang="tr-TR" dirty="0" smtClean="0"/>
              <a:t>olmaktadır.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Yaşanan </a:t>
            </a:r>
            <a:r>
              <a:rPr lang="tr-TR" dirty="0"/>
              <a:t>ilk devrimde, deneysel psikoloji ile ilgilenen bir grup bilim adamı, </a:t>
            </a:r>
            <a:r>
              <a:rPr lang="tr-TR" dirty="0" err="1" smtClean="0"/>
              <a:t>Pavlov</a:t>
            </a:r>
            <a:r>
              <a:rPr lang="tr-TR" dirty="0" smtClean="0"/>
              <a:t> ve </a:t>
            </a:r>
            <a:r>
              <a:rPr lang="tr-TR" dirty="0"/>
              <a:t>benzeri yaklaşımları olan diğer bilim adamlarından etkilenerek, psikolojiyi bir </a:t>
            </a:r>
            <a:r>
              <a:rPr lang="tr-TR" dirty="0" smtClean="0"/>
              <a:t>davranış bilimi </a:t>
            </a:r>
            <a:r>
              <a:rPr lang="tr-TR" dirty="0"/>
              <a:t>olarak yeniden tanımlamaya çalışmıştır. Bu görüşe göre zihinsel olaylar </a:t>
            </a:r>
            <a:r>
              <a:rPr lang="tr-TR" dirty="0" smtClean="0"/>
              <a:t>dışarıdan gözlemlenemezdi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Erişilebilir </a:t>
            </a:r>
            <a:r>
              <a:rPr lang="tr-TR" dirty="0"/>
              <a:t>olan tek nesnel kanıt ise davranışsal olanlar olmalıydı. </a:t>
            </a:r>
            <a:r>
              <a:rPr lang="tr-TR" dirty="0" smtClean="0"/>
              <a:t>Böylelikle çalışılan </a:t>
            </a:r>
            <a:r>
              <a:rPr lang="tr-TR" dirty="0"/>
              <a:t>konu davranış olmalı ve psikoloji, davranışa dair bilimsel yasalara </a:t>
            </a:r>
            <a:r>
              <a:rPr lang="tr-TR" dirty="0" smtClean="0"/>
              <a:t>uygun olarak </a:t>
            </a:r>
            <a:r>
              <a:rPr lang="tr-TR" dirty="0"/>
              <a:t>nesnel bir bilim özelliğini kazanmalıydı. Deneysel psikoloji için “heyecan verici </a:t>
            </a:r>
            <a:r>
              <a:rPr lang="tr-TR" dirty="0" smtClean="0"/>
              <a:t>olma” özelliğini </a:t>
            </a:r>
            <a:r>
              <a:rPr lang="tr-TR" dirty="0"/>
              <a:t>1950’lere kadar koruyan davranışçılık bu tarihlerde eleştirilmeye başlanmıştır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Psikolojiyi davranış bilimi olarak tanımlamanın, fizik bilimini metre ölçüm birimi </a:t>
            </a:r>
            <a:r>
              <a:rPr lang="tr-TR" dirty="0" smtClean="0"/>
              <a:t>olarak tanımlamaya </a:t>
            </a:r>
            <a:r>
              <a:rPr lang="tr-TR" dirty="0"/>
              <a:t>benzeten Chomsky gibi bilim adamlarının eleştirileri ile, bilişsel devrim </a:t>
            </a:r>
            <a:r>
              <a:rPr lang="tr-TR" dirty="0" smtClean="0"/>
              <a:t>olarak adlandırılan </a:t>
            </a:r>
            <a:r>
              <a:rPr lang="tr-TR" dirty="0"/>
              <a:t>yeni bir dönüşüm süreci başlamıştır. Zihinsel kavramların davranışsal </a:t>
            </a:r>
            <a:r>
              <a:rPr lang="tr-TR" dirty="0" smtClean="0"/>
              <a:t>veriler ile </a:t>
            </a:r>
            <a:r>
              <a:rPr lang="tr-TR" dirty="0"/>
              <a:t>bütünleştirilmesi ve bunları açıklaması gerektiği fikri </a:t>
            </a:r>
            <a:r>
              <a:rPr lang="tr-TR" dirty="0" smtClean="0"/>
              <a:t>belirmiştir.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415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341" y="0"/>
            <a:ext cx="81913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15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1279</Words>
  <Application>Microsoft Office PowerPoint</Application>
  <PresentationFormat>Özel</PresentationFormat>
  <Paragraphs>46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MOTUN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canan</cp:lastModifiedBy>
  <cp:revision>7</cp:revision>
  <dcterms:created xsi:type="dcterms:W3CDTF">2017-08-25T06:35:14Z</dcterms:created>
  <dcterms:modified xsi:type="dcterms:W3CDTF">2018-01-23T15:09:57Z</dcterms:modified>
</cp:coreProperties>
</file>