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68" r:id="rId6"/>
    <p:sldId id="259" r:id="rId7"/>
    <p:sldId id="269" r:id="rId8"/>
    <p:sldId id="260" r:id="rId9"/>
    <p:sldId id="270" r:id="rId10"/>
    <p:sldId id="271" r:id="rId11"/>
    <p:sldId id="272" r:id="rId12"/>
    <p:sldId id="261" r:id="rId13"/>
    <p:sldId id="262" r:id="rId14"/>
    <p:sldId id="273" r:id="rId15"/>
    <p:sldId id="274" r:id="rId16"/>
    <p:sldId id="263" r:id="rId17"/>
    <p:sldId id="275" r:id="rId18"/>
    <p:sldId id="264" r:id="rId19"/>
    <p:sldId id="276" r:id="rId20"/>
    <p:sldId id="277"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1154793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2118893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0C7C8D-9926-460C-B461-7FA7172EF07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59422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3311701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0C7C8D-9926-460C-B461-7FA7172EF07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9451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3166049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651156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133251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417187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F972828-2276-4C81-882E-DA419D0F81C0}"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2489989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52950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F972828-2276-4C81-882E-DA419D0F81C0}"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1322211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F972828-2276-4C81-882E-DA419D0F81C0}"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1975757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72828-2276-4C81-882E-DA419D0F81C0}"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942474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1884152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F972828-2276-4C81-882E-DA419D0F81C0}"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0C7C8D-9926-460C-B461-7FA7172EF07E}" type="slidenum">
              <a:rPr lang="tr-TR" smtClean="0"/>
              <a:t>‹#›</a:t>
            </a:fld>
            <a:endParaRPr lang="tr-TR"/>
          </a:p>
        </p:txBody>
      </p:sp>
    </p:spTree>
    <p:extLst>
      <p:ext uri="{BB962C8B-B14F-4D97-AF65-F5344CB8AC3E}">
        <p14:creationId xmlns:p14="http://schemas.microsoft.com/office/powerpoint/2010/main" val="553140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F972828-2276-4C81-882E-DA419D0F81C0}"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0C7C8D-9926-460C-B461-7FA7172EF07E}" type="slidenum">
              <a:rPr lang="tr-TR" smtClean="0"/>
              <a:t>‹#›</a:t>
            </a:fld>
            <a:endParaRPr lang="tr-TR"/>
          </a:p>
        </p:txBody>
      </p:sp>
    </p:spTree>
    <p:extLst>
      <p:ext uri="{BB962C8B-B14F-4D97-AF65-F5344CB8AC3E}">
        <p14:creationId xmlns:p14="http://schemas.microsoft.com/office/powerpoint/2010/main" val="778996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b="1" dirty="0">
                <a:solidFill>
                  <a:srgbClr val="FF0000"/>
                </a:solidFill>
              </a:rPr>
              <a:t>AİLE KURAMLARI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97170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t> </a:t>
            </a:r>
            <a:r>
              <a:rPr lang="tr-TR" dirty="0">
                <a:latin typeface="Century" panose="02040604050505020304" pitchFamily="18" charset="0"/>
              </a:rPr>
              <a:t>Sosyal çatışma kuramında aileye yönelik temel kavramlar incelendiğinde;</a:t>
            </a:r>
          </a:p>
          <a:p>
            <a:pPr marL="0" indent="0" algn="just">
              <a:buNone/>
            </a:pPr>
            <a:r>
              <a:rPr lang="tr-TR" b="1" i="1" dirty="0">
                <a:latin typeface="Century" panose="02040604050505020304" pitchFamily="18" charset="0"/>
              </a:rPr>
              <a:t>Güç: </a:t>
            </a:r>
            <a:r>
              <a:rPr lang="tr-TR" dirty="0">
                <a:latin typeface="Century" panose="02040604050505020304" pitchFamily="18" charset="0"/>
              </a:rPr>
              <a:t>Ailede otorite olan kişi, diğer aile bireylerini etkileyebilir. </a:t>
            </a:r>
          </a:p>
          <a:p>
            <a:pPr marL="0" indent="0" algn="just">
              <a:buNone/>
            </a:pPr>
            <a:r>
              <a:rPr lang="tr-TR" b="1" i="1" dirty="0">
                <a:latin typeface="Century" panose="02040604050505020304" pitchFamily="18" charset="0"/>
              </a:rPr>
              <a:t>Rekabet:</a:t>
            </a:r>
            <a:r>
              <a:rPr lang="tr-TR" dirty="0">
                <a:latin typeface="Century" panose="02040604050505020304" pitchFamily="18" charset="0"/>
              </a:rPr>
              <a:t> Aile bireyleri kaynakların paylaşımı ve hedeflere ulaşmada izlenecek yollar nedeniyle çatışırlar.</a:t>
            </a:r>
          </a:p>
          <a:p>
            <a:pPr marL="0" indent="0" algn="just">
              <a:buNone/>
            </a:pPr>
            <a:r>
              <a:rPr lang="tr-TR" b="1" i="1" dirty="0">
                <a:latin typeface="Century" panose="02040604050505020304" pitchFamily="18" charset="0"/>
              </a:rPr>
              <a:t> Pazarlık ve uzlaşma: </a:t>
            </a:r>
            <a:r>
              <a:rPr lang="tr-TR" dirty="0">
                <a:latin typeface="Century" panose="02040604050505020304" pitchFamily="18" charset="0"/>
              </a:rPr>
              <a:t>Her iki kavramda da aile içindeki alışverişe dikkat çekilmektedir. Pazarlık, aile içindeki herkesin üst düzey çıkar sağlama çabası iken, uzlaşma tüm bireyler için uygun çözüm yolunun bulunmasıdır. </a:t>
            </a:r>
          </a:p>
          <a:p>
            <a:pPr marL="0" indent="0" algn="just">
              <a:buNone/>
            </a:pPr>
            <a:r>
              <a:rPr lang="tr-TR" dirty="0">
                <a:latin typeface="Century" panose="02040604050505020304" pitchFamily="18" charset="0"/>
              </a:rPr>
              <a:t> </a:t>
            </a:r>
            <a:r>
              <a:rPr lang="tr-TR" b="1" i="1" dirty="0">
                <a:latin typeface="Century" panose="02040604050505020304" pitchFamily="18" charset="0"/>
              </a:rPr>
              <a:t>Atılgan ve saldırgan davranışlar</a:t>
            </a:r>
            <a:r>
              <a:rPr lang="tr-TR" dirty="0">
                <a:latin typeface="Century" panose="02040604050505020304" pitchFamily="18" charset="0"/>
              </a:rPr>
              <a:t>: Atılgan davranışlar kendi haklarını koruyan aile bireyleri tarafından ortaya konulurken, saldırgan davranışlar aile bireylerinin kendi gereksinimlerini karşılamak uğruna zor kullanmasıdır. </a:t>
            </a:r>
          </a:p>
          <a:p>
            <a:pPr marL="0" indent="0" algn="just">
              <a:buNone/>
            </a:pPr>
            <a:r>
              <a:rPr lang="tr-TR" dirty="0">
                <a:latin typeface="Century" panose="02040604050505020304" pitchFamily="18" charset="0"/>
              </a:rPr>
              <a:t> </a:t>
            </a:r>
            <a:r>
              <a:rPr lang="tr-TR" b="1" i="1" dirty="0">
                <a:latin typeface="Century" panose="02040604050505020304" pitchFamily="18" charset="0"/>
              </a:rPr>
              <a:t>Tehdit ve vaatler</a:t>
            </a:r>
            <a:r>
              <a:rPr lang="tr-TR" dirty="0">
                <a:latin typeface="Century" panose="02040604050505020304" pitchFamily="18" charset="0"/>
              </a:rPr>
              <a:t>: Otorite sahibi aile üyesinin kendi çıkarları için diğer aile üyelerini etkilemesidir.</a:t>
            </a:r>
          </a:p>
          <a:p>
            <a:endParaRPr lang="tr-TR" dirty="0"/>
          </a:p>
        </p:txBody>
      </p:sp>
    </p:spTree>
    <p:extLst>
      <p:ext uri="{BB962C8B-B14F-4D97-AF65-F5344CB8AC3E}">
        <p14:creationId xmlns:p14="http://schemas.microsoft.com/office/powerpoint/2010/main" val="195091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Sonuç olarak Sosyal Çatışma Kuramı ailelerin sınıf, ırk, cinsiyet eşitsizliğinden nasıl etkilendiğini ortaya koymakta, ailedeki çatışma ve rekabet ilişkisine yoğunlaşmaktadır. Çözümleme biçimi ne olursa olsun, ailede güçlü olanların, güçsüz olanlar karşısında çoğu zaman avantajlı olduğunu ifade etmektedir. Bu kuramın eleştirilen yönü, çatışmayı odak noktası seçmesi nedeniyle, aile ve toplumdaki sosyal düzeni, var olan süreklilik ve istikrarı açıklayamaz olmasıdır.</a:t>
            </a:r>
          </a:p>
        </p:txBody>
      </p:sp>
    </p:spTree>
    <p:extLst>
      <p:ext uri="{BB962C8B-B14F-4D97-AF65-F5344CB8AC3E}">
        <p14:creationId xmlns:p14="http://schemas.microsoft.com/office/powerpoint/2010/main" val="4170608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60553"/>
          </a:xfrm>
        </p:spPr>
        <p:txBody>
          <a:bodyPr>
            <a:normAutofit fontScale="90000"/>
          </a:bodyPr>
          <a:lstStyle/>
          <a:p>
            <a:r>
              <a:rPr lang="tr-TR" sz="2800" b="1" i="1" dirty="0">
                <a:solidFill>
                  <a:srgbClr val="FF0000"/>
                </a:solidFill>
              </a:rPr>
              <a:t>Aile Sistemleri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2589212" y="1384663"/>
            <a:ext cx="8915400" cy="4526559"/>
          </a:xfrm>
        </p:spPr>
        <p:txBody>
          <a:bodyPr/>
          <a:lstStyle/>
          <a:p>
            <a:pPr algn="just"/>
            <a:r>
              <a:rPr lang="tr-TR" dirty="0">
                <a:latin typeface="Century" panose="02040604050505020304" pitchFamily="18" charset="0"/>
              </a:rPr>
              <a:t>Aile Sistemleri Kuramı, ailenin organize olmuş bütün türlerinden yola çıkarak karmaşık davranışları açıklamaya çalışmıştır. Dünyadaki bir nesnenin diğer nesneyle olan ilişkisine bakmak gerektiği çıkış noktalarıdır. Sistem bir bütün olarak anlaşılmalıdır. Ailedeki kişilerin her biri bireysel olarak anlaşılarak, bütün anlaşılmaya çalışılmaktadır. Aile, birbiriyle ilişki içinde olan unsurların tutarlı davranışlar sergiledikleri bir sistemdir ,</a:t>
            </a:r>
          </a:p>
          <a:p>
            <a:pPr algn="just"/>
            <a:r>
              <a:rPr lang="tr-TR" dirty="0">
                <a:latin typeface="Century" panose="02040604050505020304" pitchFamily="18" charset="0"/>
              </a:rPr>
              <a:t>Bu yaklaşımda ailenin sistematik özellikleri olduğu belirtilmektedir. Bu özellikler aile üyelerinin birbirlerine bağlılıklarının içsel olarak değişik konumlarda olduğunu, denge arayışı içinde olduğunu ve aile içindeki görevlerini yerine getirmeye çalıştıklarını ifade etmektedir. </a:t>
            </a:r>
          </a:p>
        </p:txBody>
      </p:sp>
    </p:spTree>
    <p:extLst>
      <p:ext uri="{BB962C8B-B14F-4D97-AF65-F5344CB8AC3E}">
        <p14:creationId xmlns:p14="http://schemas.microsoft.com/office/powerpoint/2010/main" val="773648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91181"/>
          </a:xfrm>
        </p:spPr>
        <p:txBody>
          <a:bodyPr>
            <a:normAutofit/>
          </a:bodyPr>
          <a:lstStyle/>
          <a:p>
            <a:r>
              <a:rPr lang="tr-TR" sz="2800" b="1" i="1" dirty="0">
                <a:solidFill>
                  <a:srgbClr val="FF0000"/>
                </a:solidFill>
              </a:rPr>
              <a:t>Aile Ekolojisi Kuramı </a:t>
            </a:r>
          </a:p>
        </p:txBody>
      </p:sp>
      <p:sp>
        <p:nvSpPr>
          <p:cNvPr id="3" name="İçerik Yer Tutucusu 2"/>
          <p:cNvSpPr>
            <a:spLocks noGrp="1"/>
          </p:cNvSpPr>
          <p:nvPr>
            <p:ph idx="1"/>
          </p:nvPr>
        </p:nvSpPr>
        <p:spPr>
          <a:xfrm>
            <a:off x="2589212" y="1345474"/>
            <a:ext cx="8915400" cy="4565748"/>
          </a:xfrm>
        </p:spPr>
        <p:txBody>
          <a:bodyPr/>
          <a:lstStyle/>
          <a:p>
            <a:pPr algn="just"/>
            <a:r>
              <a:rPr lang="tr-TR" dirty="0"/>
              <a:t>Ekolojik Kuram 1976’da </a:t>
            </a:r>
            <a:r>
              <a:rPr lang="tr-TR" dirty="0" err="1"/>
              <a:t>Bronfenbrenner’in</a:t>
            </a:r>
            <a:r>
              <a:rPr lang="tr-TR" dirty="0"/>
              <a:t> görüşlerine dayandırılarak geliştirilmiştir. </a:t>
            </a:r>
          </a:p>
          <a:p>
            <a:pPr algn="just"/>
            <a:r>
              <a:rPr lang="tr-TR" dirty="0"/>
              <a:t>Ekolojik Kuram çocuğun büyüme ve gelişmesinde etkili olan iç ve dış etkenleri inceler. Çocuk sosyal bir düzenekte doğup büyür. Her sosyal ve kültürel düzenek, diğer sosyal ve kültürel düzeneklerin etkisi altındadır. Örneğin; çocuk bir aile içinde doğar ve her ailenin kendi sosyal normları, kültürü, tarihi, değerleri ve kuralları vardır. Aile diğer kurumlarla bağlantı içindedir. Bağlantıdaki bütün öğelerin, çocuğun ailesi üzerinde, sonra da çocuk üzerinde büyük etkisi bulunmaktadır.</a:t>
            </a:r>
          </a:p>
        </p:txBody>
      </p:sp>
    </p:spTree>
    <p:extLst>
      <p:ext uri="{BB962C8B-B14F-4D97-AF65-F5344CB8AC3E}">
        <p14:creationId xmlns:p14="http://schemas.microsoft.com/office/powerpoint/2010/main" val="2837497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err="1"/>
              <a:t>Bronfenbrenner</a:t>
            </a:r>
            <a:r>
              <a:rPr lang="tr-TR" dirty="0"/>
              <a:t> birey için ekolojik sistemi üç aşamada ele almaktadır: </a:t>
            </a:r>
            <a:r>
              <a:rPr lang="tr-TR" dirty="0" err="1"/>
              <a:t>Mikrosistem</a:t>
            </a:r>
            <a:r>
              <a:rPr lang="tr-TR" dirty="0"/>
              <a:t>, </a:t>
            </a:r>
            <a:r>
              <a:rPr lang="tr-TR" dirty="0" err="1"/>
              <a:t>mezosistem</a:t>
            </a:r>
            <a:r>
              <a:rPr lang="tr-TR" dirty="0"/>
              <a:t> ve </a:t>
            </a:r>
            <a:r>
              <a:rPr lang="tr-TR" dirty="0" err="1"/>
              <a:t>ekzosistem</a:t>
            </a:r>
            <a:r>
              <a:rPr lang="tr-TR" dirty="0"/>
              <a:t>.</a:t>
            </a:r>
          </a:p>
          <a:p>
            <a:pPr algn="just"/>
            <a:r>
              <a:rPr lang="tr-TR" b="1" i="1" dirty="0" err="1"/>
              <a:t>Mikrosistem</a:t>
            </a:r>
            <a:r>
              <a:rPr lang="tr-TR" b="1" i="1" dirty="0"/>
              <a:t>; </a:t>
            </a:r>
            <a:r>
              <a:rPr lang="tr-TR" dirty="0"/>
              <a:t>tipik olarak ev, okul ve akran gruplarından oluşmaktadır. Çocuk bu sistemde yer alan ilişkiler, roller ve algılardan etkilenmektedir. Kişilerarası ilişkiler, roller ve aktivitelerden oluşan üç bileşen çocuğun tüm düşünce yapısını yapılandırabilir.</a:t>
            </a:r>
          </a:p>
          <a:p>
            <a:pPr algn="just"/>
            <a:r>
              <a:rPr lang="tr-TR" b="1" i="1" dirty="0" err="1"/>
              <a:t>Mezosistem</a:t>
            </a:r>
            <a:r>
              <a:rPr lang="tr-TR" b="1" i="1" dirty="0"/>
              <a:t>; </a:t>
            </a:r>
            <a:r>
              <a:rPr lang="tr-TR" dirty="0"/>
              <a:t>gelişmekte olan bireyin katıldığı iki veya ikiden fazla durumdan oluşmaktadır. Örneğin; çocuk için ev, okul, arkadaş ilişkileri, yetişkin için ise aile, iş, sosyal yaşam </a:t>
            </a:r>
            <a:r>
              <a:rPr lang="tr-TR" dirty="0" err="1"/>
              <a:t>mezosistem</a:t>
            </a:r>
            <a:r>
              <a:rPr lang="tr-TR" dirty="0"/>
              <a:t> içinde düşünülebilir. Çocuk ve yetişkinin mikro sitemde yaşadıkları ilişkiler, onların </a:t>
            </a:r>
            <a:r>
              <a:rPr lang="tr-TR" dirty="0" err="1"/>
              <a:t>mezosistemdeki</a:t>
            </a:r>
            <a:r>
              <a:rPr lang="tr-TR" dirty="0"/>
              <a:t> algı ve davranışlarını etkileyebilmektedir. </a:t>
            </a:r>
          </a:p>
          <a:p>
            <a:pPr algn="just"/>
            <a:r>
              <a:rPr lang="tr-TR" b="1" i="1" dirty="0" err="1"/>
              <a:t>Ekzosistem</a:t>
            </a:r>
            <a:r>
              <a:rPr lang="tr-TR" b="1" i="1" dirty="0"/>
              <a:t>: </a:t>
            </a:r>
            <a:r>
              <a:rPr lang="tr-TR" dirty="0"/>
              <a:t>Birey geliştikçe, daha geniş bir kurulu yapıdan etkilenmektedir. Çocuk bu sistemde ailesinin çalışma alanı, okul yönetim kurulunun kararları, arkadaşının kardeşi gibi durumlardan etkilenmektedir. Tutumlar, uygulamalar daha geniş toplum birimlerini içine almaktadır. Kültürel değerler, </a:t>
            </a:r>
            <a:r>
              <a:rPr lang="tr-TR" dirty="0" err="1"/>
              <a:t>mikrosistem</a:t>
            </a:r>
            <a:r>
              <a:rPr lang="tr-TR" dirty="0"/>
              <a:t> ve </a:t>
            </a:r>
            <a:r>
              <a:rPr lang="tr-TR" dirty="0" err="1"/>
              <a:t>ekzosistemin</a:t>
            </a:r>
            <a:r>
              <a:rPr lang="tr-TR" dirty="0"/>
              <a:t> bütününden ise </a:t>
            </a:r>
            <a:r>
              <a:rPr lang="tr-TR" dirty="0" err="1"/>
              <a:t>makrosistem</a:t>
            </a:r>
            <a:r>
              <a:rPr lang="tr-TR" dirty="0"/>
              <a:t> oluşmaktadır.</a:t>
            </a:r>
          </a:p>
        </p:txBody>
      </p:sp>
    </p:spTree>
    <p:extLst>
      <p:ext uri="{BB962C8B-B14F-4D97-AF65-F5344CB8AC3E}">
        <p14:creationId xmlns:p14="http://schemas.microsoft.com/office/powerpoint/2010/main" val="356016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Ailenin çevresini nasıl etkilediği ve kendisini çevreleyen çevreden nasıl etkilendiği, ekolojik bakış açısının temel konusudur.</a:t>
            </a:r>
          </a:p>
          <a:p>
            <a:pPr algn="just"/>
            <a:r>
              <a:rPr lang="tr-TR" dirty="0">
                <a:latin typeface="Century" panose="02040604050505020304" pitchFamily="18" charset="0"/>
              </a:rPr>
              <a:t>Çocuğun gelişimi üzerinde sadece ailenin değil, pek çok sistemin etkisi görülmektedir. Örneğin; çocuğun gelişiminde aile ve okul arasındaki etkileşimin rolü oldukça önemlidir. Okullarda uygulanan eğitim programlarında çocuk, aile ve çevre arasındaki ilişkilerin yansıtıldığı ekolojik yaklaşım görülmektedir. Çocuk çevresinden bağımsız olarak düşünülemez.</a:t>
            </a:r>
          </a:p>
          <a:p>
            <a:pPr algn="just"/>
            <a:r>
              <a:rPr lang="tr-TR" dirty="0">
                <a:latin typeface="Century" panose="02040604050505020304" pitchFamily="18" charset="0"/>
              </a:rPr>
              <a:t>Aile Ekolojisi Kuramının en zayıf noktası, oldukça geniş ve kapsayıcı olmasıdır. </a:t>
            </a:r>
          </a:p>
        </p:txBody>
      </p:sp>
    </p:spTree>
    <p:extLst>
      <p:ext uri="{BB962C8B-B14F-4D97-AF65-F5344CB8AC3E}">
        <p14:creationId xmlns:p14="http://schemas.microsoft.com/office/powerpoint/2010/main" val="39454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95239"/>
          </a:xfrm>
        </p:spPr>
        <p:txBody>
          <a:bodyPr>
            <a:normAutofit fontScale="90000"/>
          </a:bodyPr>
          <a:lstStyle/>
          <a:p>
            <a:r>
              <a:rPr lang="tr-TR" sz="2800" b="1" i="1" dirty="0">
                <a:solidFill>
                  <a:srgbClr val="FF0000"/>
                </a:solidFill>
              </a:rPr>
              <a:t>Feminist Aile Kuramı</a:t>
            </a:r>
            <a:br>
              <a:rPr lang="tr-TR" sz="2800" b="1" i="1" dirty="0">
                <a:solidFill>
                  <a:srgbClr val="FF0000"/>
                </a:solidFill>
              </a:rPr>
            </a:br>
            <a:r>
              <a:rPr lang="tr-TR" dirty="0"/>
              <a:t> </a:t>
            </a:r>
          </a:p>
        </p:txBody>
      </p:sp>
      <p:sp>
        <p:nvSpPr>
          <p:cNvPr id="3" name="İçerik Yer Tutucusu 2"/>
          <p:cNvSpPr>
            <a:spLocks noGrp="1"/>
          </p:cNvSpPr>
          <p:nvPr>
            <p:ph idx="1"/>
          </p:nvPr>
        </p:nvSpPr>
        <p:spPr>
          <a:xfrm>
            <a:off x="2589212" y="1319349"/>
            <a:ext cx="8915400" cy="4591873"/>
          </a:xfrm>
        </p:spPr>
        <p:txBody>
          <a:bodyPr/>
          <a:lstStyle/>
          <a:p>
            <a:r>
              <a:rPr lang="tr-TR" dirty="0"/>
              <a:t>Feminist </a:t>
            </a:r>
            <a:r>
              <a:rPr lang="tr-TR" dirty="0" err="1"/>
              <a:t>Kuram’ın</a:t>
            </a:r>
            <a:r>
              <a:rPr lang="tr-TR" dirty="0"/>
              <a:t> odak noktasında cinsiyetler arası ilişkiler yer almaktadır. Bu bakış açısına göre; ataerkil toplumda kadın ve erkek ilişkileri eşitsizlik temelinde gelişmiştir. Tüm kurumsal yapılar ve kültür bu eşitsiz ilişkileri ayakta tutmaya çalışırlar. Aile, bu kurumların başında gelmektedir. Feminist kuramcılara göre aile, toplumsal cinsiyet rolleri, toplumsal sınıf, ırk, cinsel yönelim ve medeni konumları temelinde, üyelerinin toplumsal olarak belirlenmiş beklentileri öğrendiği bir kurumdur (</a:t>
            </a:r>
            <a:r>
              <a:rPr lang="tr-TR" dirty="0" err="1"/>
              <a:t>Canatan</a:t>
            </a:r>
            <a:r>
              <a:rPr lang="tr-TR" dirty="0"/>
              <a:t> ve Yıldırım, 2013). Ailenin eşitlikçi bir kurum olmadığı, çoğu toplumda erkeklerin güç kaynaklarına daha fazla sahip oldukları, aile sistemlerinin genellikle erkek üstünlüğüne dayandığı belirtilmekte ve güç kaynaklarını artık kadınların elde edebilmesi tartışılmaktadır.</a:t>
            </a:r>
          </a:p>
        </p:txBody>
      </p:sp>
    </p:spTree>
    <p:extLst>
      <p:ext uri="{BB962C8B-B14F-4D97-AF65-F5344CB8AC3E}">
        <p14:creationId xmlns:p14="http://schemas.microsoft.com/office/powerpoint/2010/main" val="1398790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latin typeface="Century" panose="02040604050505020304" pitchFamily="18" charset="0"/>
              </a:rPr>
              <a:t>Feminist bakış açısının ileri sürdüğü görüşler:</a:t>
            </a:r>
          </a:p>
          <a:p>
            <a:pPr algn="just">
              <a:buFont typeface="Courier New" panose="02070309020205020404" pitchFamily="49" charset="0"/>
              <a:buChar char="o"/>
            </a:pPr>
            <a:r>
              <a:rPr lang="tr-TR" dirty="0">
                <a:latin typeface="Century" panose="02040604050505020304" pitchFamily="18" charset="0"/>
              </a:rPr>
              <a:t> Aile, toplumdaki cinsiyet hiyerarşilerini ve cinsiyet ayırımlarını yansıtan bir kurumdur.</a:t>
            </a:r>
          </a:p>
          <a:p>
            <a:pPr algn="just">
              <a:buFont typeface="Courier New" panose="02070309020205020404" pitchFamily="49" charset="0"/>
              <a:buChar char="o"/>
            </a:pPr>
            <a:r>
              <a:rPr lang="tr-TR" dirty="0">
                <a:latin typeface="Century" panose="02040604050505020304" pitchFamily="18" charset="0"/>
              </a:rPr>
              <a:t> Aile cinsiyet temelinde toplumsallaşmanın gerçekleştiği temel bir kurumdur. </a:t>
            </a:r>
          </a:p>
          <a:p>
            <a:pPr algn="just">
              <a:buFont typeface="Courier New" panose="02070309020205020404" pitchFamily="49" charset="0"/>
              <a:buChar char="o"/>
            </a:pPr>
            <a:r>
              <a:rPr lang="tr-TR" dirty="0">
                <a:latin typeface="Century" panose="02040604050505020304" pitchFamily="18" charset="0"/>
              </a:rPr>
              <a:t> Aile kadın ve erkek arasında güç ilişkilerinde dengesizliği içermektedir. </a:t>
            </a:r>
          </a:p>
          <a:p>
            <a:pPr algn="just">
              <a:buFont typeface="Courier New" panose="02070309020205020404" pitchFamily="49" charset="0"/>
              <a:buChar char="o"/>
            </a:pPr>
            <a:r>
              <a:rPr lang="tr-TR" dirty="0">
                <a:latin typeface="Century" panose="02040604050505020304" pitchFamily="18" charset="0"/>
              </a:rPr>
              <a:t> Toplum daha fazla ya da daha az eşitlikçi bir yapıya kavuştukça, aile yeni biçimlere doğru evrim geçirmektedir.</a:t>
            </a:r>
          </a:p>
          <a:p>
            <a:pPr marL="0" indent="0" algn="just">
              <a:buNone/>
            </a:pPr>
            <a:r>
              <a:rPr lang="tr-TR" dirty="0">
                <a:latin typeface="Century" panose="02040604050505020304" pitchFamily="18" charset="0"/>
              </a:rPr>
              <a:t>Feminist bakış açısına yöneltilen en önemli eleştiri, aileye “kadın bakış </a:t>
            </a:r>
            <a:r>
              <a:rPr lang="tr-TR" dirty="0" err="1">
                <a:latin typeface="Century" panose="02040604050505020304" pitchFamily="18" charset="0"/>
              </a:rPr>
              <a:t>açısı”ndan</a:t>
            </a:r>
            <a:r>
              <a:rPr lang="tr-TR" dirty="0">
                <a:latin typeface="Century" panose="02040604050505020304" pitchFamily="18" charset="0"/>
              </a:rPr>
              <a:t> baktığı için ailenin diğer üyelerini bir kenara itmesidir. Kadını merkeze alan kuram, erkek çocuklarını ihmal etmektedir.</a:t>
            </a:r>
          </a:p>
        </p:txBody>
      </p:sp>
    </p:spTree>
    <p:extLst>
      <p:ext uri="{BB962C8B-B14F-4D97-AF65-F5344CB8AC3E}">
        <p14:creationId xmlns:p14="http://schemas.microsoft.com/office/powerpoint/2010/main" val="3348597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12804"/>
          </a:xfrm>
        </p:spPr>
        <p:txBody>
          <a:bodyPr>
            <a:normAutofit fontScale="90000"/>
          </a:bodyPr>
          <a:lstStyle/>
          <a:p>
            <a:r>
              <a:rPr lang="tr-TR" sz="2800" b="1" i="1" dirty="0">
                <a:solidFill>
                  <a:srgbClr val="FF0000"/>
                </a:solidFill>
              </a:rPr>
              <a:t>Gelişimsel Aile Kuramı</a:t>
            </a:r>
            <a:br>
              <a:rPr lang="tr-TR" sz="2800" b="1" i="1" dirty="0">
                <a:solidFill>
                  <a:srgbClr val="FF0000"/>
                </a:solidFill>
              </a:rPr>
            </a:br>
            <a:r>
              <a:rPr lang="tr-TR" i="1" dirty="0"/>
              <a:t> </a:t>
            </a:r>
          </a:p>
        </p:txBody>
      </p:sp>
      <p:sp>
        <p:nvSpPr>
          <p:cNvPr id="3" name="İçerik Yer Tutucusu 2"/>
          <p:cNvSpPr>
            <a:spLocks noGrp="1"/>
          </p:cNvSpPr>
          <p:nvPr>
            <p:ph idx="1"/>
          </p:nvPr>
        </p:nvSpPr>
        <p:spPr>
          <a:xfrm>
            <a:off x="2589212" y="1436914"/>
            <a:ext cx="8915400" cy="4474308"/>
          </a:xfrm>
        </p:spPr>
        <p:txBody>
          <a:bodyPr/>
          <a:lstStyle/>
          <a:p>
            <a:pPr algn="just"/>
            <a:r>
              <a:rPr lang="tr-TR" dirty="0">
                <a:latin typeface="Century" panose="02040604050505020304" pitchFamily="18" charset="0"/>
              </a:rPr>
              <a:t>Gelişimsel Aile Kuramı diğer birçok kuramı bütünleştirmiştir. Bu nedenle birey veya aileye yönelik bütüncül bir bakış açısı sunmuştur.</a:t>
            </a:r>
          </a:p>
          <a:p>
            <a:pPr algn="just"/>
            <a:r>
              <a:rPr lang="tr-TR" dirty="0">
                <a:latin typeface="Century" panose="02040604050505020304" pitchFamily="18" charset="0"/>
              </a:rPr>
              <a:t>Gelişimsel model aileye, yaşam döngüsü evrelerinde aile üyelerinin değişen rolleri ve görevlerini vurgulayan yaşam döngüsü perspektifinden bakar. </a:t>
            </a:r>
          </a:p>
          <a:p>
            <a:pPr algn="just"/>
            <a:r>
              <a:rPr lang="tr-TR" dirty="0">
                <a:latin typeface="Century" panose="02040604050505020304" pitchFamily="18" charset="0"/>
              </a:rPr>
              <a:t>Aile, kadın ve kocadan meydana gelmektedir. Süreçte çocukların doğmasıyla aile yapısı karmaşık hale gelmektedir. Sonra çocukların meslek sahibi olması ve evlenmesiyle tekrar döngü başa dönmektedir. Ailenin yapısındaki her değişiklik bir basamaktan diğerine geçişi sağlamaktadır. Her basamakta meydana gelen yapısal değişiklikler, ailedeki bireylerin farklı görevlerle karşılaşmasına neden olmaktadır.</a:t>
            </a:r>
          </a:p>
          <a:p>
            <a:pPr algn="just"/>
            <a:r>
              <a:rPr lang="tr-TR" dirty="0">
                <a:latin typeface="Century" panose="02040604050505020304" pitchFamily="18" charset="0"/>
              </a:rPr>
              <a:t>Bu kuramın merkezinde aile yaşam döngüsünün yer aldığı söylenebilir. Bu bakış açısına göre zamanla ailenin dönüşümü öngörülebilir. </a:t>
            </a:r>
          </a:p>
        </p:txBody>
      </p:sp>
    </p:spTree>
    <p:extLst>
      <p:ext uri="{BB962C8B-B14F-4D97-AF65-F5344CB8AC3E}">
        <p14:creationId xmlns:p14="http://schemas.microsoft.com/office/powerpoint/2010/main" val="2596337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Ailenin dönüşümü çeşitli basamaklarda veya durumlarda gerçekleşmektedir:</a:t>
            </a:r>
          </a:p>
          <a:p>
            <a:r>
              <a:rPr lang="tr-TR" dirty="0"/>
              <a:t> Ailedeki üyelerin eksilmesi veya artması (ölüm, doğum veya evden ayrılma), </a:t>
            </a:r>
          </a:p>
          <a:p>
            <a:r>
              <a:rPr lang="tr-TR" dirty="0"/>
              <a:t> Aile bireylerinin diğer kurumlara başlaması, örneğin; okumak veya çalışmak için evden ayrılması. Ailenin geçirdiği bu dönüşümler aile yaşam döngüsü olarak nitelendirilmektedir.</a:t>
            </a:r>
          </a:p>
        </p:txBody>
      </p:sp>
    </p:spTree>
    <p:extLst>
      <p:ext uri="{BB962C8B-B14F-4D97-AF65-F5344CB8AC3E}">
        <p14:creationId xmlns:p14="http://schemas.microsoft.com/office/powerpoint/2010/main" val="4184976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a:t> Aile her şeyden önce soyut bir kavram olup, sosyal bir kurumdur. Bu yüzden farklı yaklaşım ve kuramların aileye bakış açısı farklılık göstermektedir. </a:t>
            </a:r>
          </a:p>
          <a:p>
            <a:r>
              <a:rPr lang="tr-TR" dirty="0"/>
              <a:t> Yapısal İşlevsel Kuram, </a:t>
            </a:r>
          </a:p>
          <a:p>
            <a:r>
              <a:rPr lang="tr-TR" dirty="0"/>
              <a:t>Sembolik Etkileşim Kuramı, </a:t>
            </a:r>
          </a:p>
          <a:p>
            <a:r>
              <a:rPr lang="tr-TR" dirty="0"/>
              <a:t>Sosyal Çatışma Kuramı, </a:t>
            </a:r>
          </a:p>
          <a:p>
            <a:r>
              <a:rPr lang="tr-TR" dirty="0"/>
              <a:t>Aile Ekolojisi Kuramı </a:t>
            </a:r>
          </a:p>
          <a:p>
            <a:r>
              <a:rPr lang="tr-TR" dirty="0"/>
              <a:t> Feminist Aile Kuramları genel nitelikli kuramlar olup, sosyal bilimlerin birçok alanına uygulandığı gibi, aile sosyolojisinde de üzerinde çalışılan kuramlar olmuştur. </a:t>
            </a:r>
          </a:p>
          <a:p>
            <a:r>
              <a:rPr lang="tr-TR" dirty="0"/>
              <a:t> Aile Sistemleri Kuramı ile </a:t>
            </a:r>
          </a:p>
          <a:p>
            <a:r>
              <a:rPr lang="tr-TR" dirty="0"/>
              <a:t>Aile Gelişim Kuramı ise özellikle aile konusunda oluşturulmuş spesifik kuramlardır.</a:t>
            </a:r>
          </a:p>
        </p:txBody>
      </p:sp>
    </p:spTree>
    <p:extLst>
      <p:ext uri="{BB962C8B-B14F-4D97-AF65-F5344CB8AC3E}">
        <p14:creationId xmlns:p14="http://schemas.microsoft.com/office/powerpoint/2010/main" val="1481269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930370"/>
          </a:xfrm>
        </p:spPr>
        <p:txBody>
          <a:bodyPr>
            <a:normAutofit/>
          </a:bodyPr>
          <a:lstStyle/>
          <a:p>
            <a:r>
              <a:rPr lang="tr-TR" sz="2400" b="1" i="1" dirty="0">
                <a:solidFill>
                  <a:srgbClr val="FF0000"/>
                </a:solidFill>
              </a:rPr>
              <a:t>Yapısal İşlevsel Kuram</a:t>
            </a:r>
            <a:br>
              <a:rPr lang="tr-TR" sz="2400" b="1" i="1" dirty="0">
                <a:solidFill>
                  <a:srgbClr val="FF0000"/>
                </a:solidFill>
              </a:rPr>
            </a:br>
            <a:endParaRPr lang="tr-TR" sz="2400" b="1" i="1" dirty="0">
              <a:solidFill>
                <a:srgbClr val="FF0000"/>
              </a:solidFill>
            </a:endParaRPr>
          </a:p>
        </p:txBody>
      </p:sp>
      <p:sp>
        <p:nvSpPr>
          <p:cNvPr id="3" name="İçerik Yer Tutucusu 2"/>
          <p:cNvSpPr>
            <a:spLocks noGrp="1"/>
          </p:cNvSpPr>
          <p:nvPr>
            <p:ph idx="1"/>
          </p:nvPr>
        </p:nvSpPr>
        <p:spPr>
          <a:xfrm>
            <a:off x="2589212" y="1084217"/>
            <a:ext cx="8915400" cy="4827005"/>
          </a:xfrm>
        </p:spPr>
        <p:txBody>
          <a:bodyPr>
            <a:normAutofit lnSpcReduction="10000"/>
          </a:bodyPr>
          <a:lstStyle/>
          <a:p>
            <a:pPr marL="0" indent="0">
              <a:buNone/>
            </a:pPr>
            <a:r>
              <a:rPr lang="tr-TR" dirty="0"/>
              <a:t>Yapısal İşlevsel Kuram, en etkili standart sosyoloji kuramlarından biridir. Bu kuram toplumu alt sistemlerden veya parçalardan meydana gelen, işleyen bir bütün olarak kabul eder. Her alt sistemin kendine has fonksiyonu olduğuna inanır, parçalar arasında karşılıklı bir bağımlılık ve etkileşim olduğunu öngörür. Parçalardaki değişikliğin bütündeki değişikliğe yol açtığını iddia ederek, her alt sistem veya parçanın kendi fonksiyonunu yerine getirirken bütünün varlık ve işleyişine hizmet ettiğine inanır. </a:t>
            </a:r>
          </a:p>
          <a:p>
            <a:pPr marL="0" indent="0">
              <a:buNone/>
            </a:pPr>
            <a:r>
              <a:rPr lang="tr-TR" dirty="0"/>
              <a:t>Sistem ilkeleri göz önünde bulundurulduğunda şu noktalar önem taşımaktadır:</a:t>
            </a:r>
          </a:p>
          <a:p>
            <a:pPr>
              <a:buFont typeface="Arial" panose="020B0604020202020204" pitchFamily="34" charset="0"/>
              <a:buChar char="•"/>
            </a:pPr>
            <a:r>
              <a:rPr lang="tr-TR" dirty="0"/>
              <a:t>Aile sistemi, daha geniş bir üst sistemin parçasıdır ve birçok alt sistemden oluşur. </a:t>
            </a:r>
          </a:p>
          <a:p>
            <a:pPr>
              <a:buFont typeface="Arial" panose="020B0604020202020204" pitchFamily="34" charset="0"/>
              <a:buChar char="•"/>
            </a:pPr>
            <a:r>
              <a:rPr lang="tr-TR" dirty="0"/>
              <a:t>Aile bir bütün olarak parçalarından daha büyüktür.</a:t>
            </a:r>
          </a:p>
          <a:p>
            <a:pPr>
              <a:buFont typeface="Arial" panose="020B0604020202020204" pitchFamily="34" charset="0"/>
              <a:buChar char="•"/>
            </a:pPr>
            <a:r>
              <a:rPr lang="tr-TR" dirty="0"/>
              <a:t> Aile üyelerindeki değişim, tüm aile üyelerini etkiler. </a:t>
            </a:r>
          </a:p>
          <a:p>
            <a:pPr>
              <a:buFont typeface="Arial" panose="020B0604020202020204" pitchFamily="34" charset="0"/>
              <a:buChar char="•"/>
            </a:pPr>
            <a:r>
              <a:rPr lang="tr-TR" dirty="0"/>
              <a:t>Aile değişim ve durgunluk arasında denge kurabilir.</a:t>
            </a:r>
          </a:p>
          <a:p>
            <a:pPr>
              <a:buFont typeface="Arial" panose="020B0604020202020204" pitchFamily="34" charset="0"/>
              <a:buChar char="•"/>
            </a:pPr>
            <a:r>
              <a:rPr lang="tr-TR" dirty="0"/>
              <a:t> Aile, üyelerinin oluşturduğu alt sistemlerle işlev görür. </a:t>
            </a:r>
          </a:p>
          <a:p>
            <a:pPr>
              <a:buFont typeface="Arial" panose="020B0604020202020204" pitchFamily="34" charset="0"/>
              <a:buChar char="•"/>
            </a:pPr>
            <a:r>
              <a:rPr lang="tr-TR" dirty="0"/>
              <a:t>Her alt sistemin ayrı işlevi ve bireylere yüklediği sorumlulukları vardır. </a:t>
            </a:r>
          </a:p>
        </p:txBody>
      </p:sp>
    </p:spTree>
    <p:extLst>
      <p:ext uri="{BB962C8B-B14F-4D97-AF65-F5344CB8AC3E}">
        <p14:creationId xmlns:p14="http://schemas.microsoft.com/office/powerpoint/2010/main" val="1083390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Ailede üç temel alt sistem vardır: </a:t>
            </a:r>
          </a:p>
          <a:p>
            <a:r>
              <a:rPr lang="tr-TR" dirty="0"/>
              <a:t>Karı kocanın oluşturduğu eş alt sistemi,  </a:t>
            </a:r>
          </a:p>
          <a:p>
            <a:r>
              <a:rPr lang="tr-TR" dirty="0"/>
              <a:t>Anne babanın oluşturduğu ebeveyn alt sistemi,  </a:t>
            </a:r>
          </a:p>
          <a:p>
            <a:r>
              <a:rPr lang="tr-TR" dirty="0"/>
              <a:t>Çocukların oluşturduğu kardeşler alt sistemi. </a:t>
            </a:r>
          </a:p>
          <a:p>
            <a:pPr marL="0" indent="0">
              <a:buNone/>
            </a:pPr>
            <a:r>
              <a:rPr lang="tr-TR" i="1" dirty="0"/>
              <a:t>Aile üyeleri birkaç farklı alt sisteme dahil olabilir (Anne, eş, teyze, kız </a:t>
            </a:r>
            <a:r>
              <a:rPr lang="tr-TR" i="1" dirty="0" err="1"/>
              <a:t>vb</a:t>
            </a:r>
            <a:r>
              <a:rPr lang="tr-TR" i="1" dirty="0"/>
              <a:t>). </a:t>
            </a:r>
          </a:p>
          <a:p>
            <a:pPr marL="0" indent="0">
              <a:buNone/>
            </a:pPr>
            <a:r>
              <a:rPr lang="tr-TR" i="1" dirty="0"/>
              <a:t>Bazen bu roller çatışabilir.</a:t>
            </a:r>
          </a:p>
        </p:txBody>
      </p:sp>
    </p:spTree>
    <p:extLst>
      <p:ext uri="{BB962C8B-B14F-4D97-AF65-F5344CB8AC3E}">
        <p14:creationId xmlns:p14="http://schemas.microsoft.com/office/powerpoint/2010/main" val="2976707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60107"/>
          </a:xfrm>
        </p:spPr>
        <p:txBody>
          <a:bodyPr>
            <a:normAutofit fontScale="90000"/>
          </a:bodyPr>
          <a:lstStyle/>
          <a:p>
            <a:endParaRPr lang="tr-TR" dirty="0"/>
          </a:p>
        </p:txBody>
      </p:sp>
      <p:sp>
        <p:nvSpPr>
          <p:cNvPr id="3" name="İçerik Yer Tutucusu 2"/>
          <p:cNvSpPr>
            <a:spLocks noGrp="1"/>
          </p:cNvSpPr>
          <p:nvPr>
            <p:ph idx="1"/>
          </p:nvPr>
        </p:nvSpPr>
        <p:spPr>
          <a:xfrm>
            <a:off x="2589212" y="1084217"/>
            <a:ext cx="8915400" cy="4827005"/>
          </a:xfrm>
        </p:spPr>
        <p:txBody>
          <a:bodyPr>
            <a:normAutofit fontScale="92500" lnSpcReduction="20000"/>
          </a:bodyPr>
          <a:lstStyle/>
          <a:p>
            <a:pPr marL="0" indent="0" algn="just">
              <a:buNone/>
            </a:pPr>
            <a:r>
              <a:rPr lang="tr-TR" dirty="0">
                <a:latin typeface="Century" panose="02040604050505020304" pitchFamily="18" charset="0"/>
              </a:rPr>
              <a:t>Yapısal İşlevsel Kurama göre çağdaş toplumlarda ailenin üç önemli fonksiyonu vardır:</a:t>
            </a:r>
          </a:p>
          <a:p>
            <a:pPr algn="just"/>
            <a:r>
              <a:rPr lang="tr-TR" b="1" dirty="0">
                <a:latin typeface="Century" panose="02040604050505020304" pitchFamily="18" charset="0"/>
              </a:rPr>
              <a:t>Çocuk yetiştirme: </a:t>
            </a:r>
            <a:r>
              <a:rPr lang="tr-TR" dirty="0">
                <a:latin typeface="Century" panose="02040604050505020304" pitchFamily="18" charset="0"/>
              </a:rPr>
              <a:t>Aile toplumun devamı için sadece çocuğu dünyaya getirmekten sorumlu değildir. Aynı zamanda uzun yıllar boyunca çocuğun beslenme, giyinme ve barınma vb. ihtiyaçlarını da karşılaması gerekir. Pek çok sosyal grubun üyesi olacak çocukları, içinde yaşadığı toplumun kültürel özelliklerini göz  önünde bulundurarak eğitmelidir. Çünkü temelde her toplum aileler üzerine kurulmuştur.</a:t>
            </a:r>
          </a:p>
          <a:p>
            <a:pPr algn="just"/>
            <a:r>
              <a:rPr lang="tr-TR" b="1" dirty="0">
                <a:latin typeface="Century" panose="02040604050505020304" pitchFamily="18" charset="0"/>
              </a:rPr>
              <a:t>Ekonomik destek sağlama: </a:t>
            </a:r>
            <a:r>
              <a:rPr lang="tr-TR" dirty="0">
                <a:latin typeface="Century" panose="02040604050505020304" pitchFamily="18" charset="0"/>
              </a:rPr>
              <a:t>Ailenin ikinci işlevi, üyeleri ve ailenin bütünü için ekonomik destek sağlamaktır. Ailenin ekonomik işlevlerinde evin dışında kazanılan para ortak bir havuzda birleşerek, tüketimine beraber karar verilir. Ailede çiftlerden biri çalışmadığı taktirde, diğeri onun sigortasıdır veya aile üyelerinden biri hastalandığında, diğeri onun sağlık ve bakımıyla iyileşinceye kadar ilgilenir.</a:t>
            </a:r>
          </a:p>
          <a:p>
            <a:pPr algn="just"/>
            <a:r>
              <a:rPr lang="tr-TR" b="1" dirty="0">
                <a:latin typeface="Century" panose="02040604050505020304" pitchFamily="18" charset="0"/>
              </a:rPr>
              <a:t>Duygusal güven sağlama: </a:t>
            </a:r>
            <a:r>
              <a:rPr lang="tr-TR" dirty="0">
                <a:latin typeface="Century" panose="02040604050505020304" pitchFamily="18" charset="0"/>
              </a:rPr>
              <a:t>Aile arkadaşlık, sevgi, samimiyet gibi duyguların tümünü karşılamasa bile, çocuk ve yetişkin arasında kurulacak samimi ilişkilerle duygusal destek sağlar. Anne ve babanın güven verici, destekleyici ve hoşgörülü bir biçimde çocuğuna yaklaşması, çocuğun sosyal ve duygusal gelişimi için en ideal etkileşim biçimidir. Anne babanın çocukla iletişiminde güven ve saygının etkisi büyüktür. Bu nedenle, aile içinde uyulması gereken sınırlılıklar ve standartların önceden belirlenmesi, çocuğa anlayacağı biçimde açıklanması ve rehberlik edilmesi büyük önem taşır.</a:t>
            </a:r>
          </a:p>
        </p:txBody>
      </p:sp>
    </p:spTree>
    <p:extLst>
      <p:ext uri="{BB962C8B-B14F-4D97-AF65-F5344CB8AC3E}">
        <p14:creationId xmlns:p14="http://schemas.microsoft.com/office/powerpoint/2010/main" val="80721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82176"/>
          </a:xfrm>
        </p:spPr>
        <p:txBody>
          <a:bodyPr>
            <a:normAutofit fontScale="90000"/>
          </a:bodyPr>
          <a:lstStyle/>
          <a:p>
            <a:r>
              <a:rPr lang="tr-TR" sz="2800" b="1" i="1" dirty="0">
                <a:solidFill>
                  <a:srgbClr val="FF0000"/>
                </a:solidFill>
              </a:rPr>
              <a:t>Sembolik Etkileşim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2589212" y="1306286"/>
            <a:ext cx="8915400" cy="4604936"/>
          </a:xfrm>
        </p:spPr>
        <p:txBody>
          <a:bodyPr>
            <a:normAutofit lnSpcReduction="10000"/>
          </a:bodyPr>
          <a:lstStyle/>
          <a:p>
            <a:pPr algn="just"/>
            <a:r>
              <a:rPr lang="tr-TR" dirty="0">
                <a:latin typeface="Century" panose="02040604050505020304" pitchFamily="18" charset="0"/>
              </a:rPr>
              <a:t>Ailenin çocuğun sosyalleşmesindeki rolünü açıklayan Sembolik Etkileşim Kuramı </a:t>
            </a:r>
            <a:r>
              <a:rPr lang="tr-TR" dirty="0" err="1">
                <a:latin typeface="Century" panose="02040604050505020304" pitchFamily="18" charset="0"/>
              </a:rPr>
              <a:t>Herbert</a:t>
            </a:r>
            <a:r>
              <a:rPr lang="tr-TR" dirty="0">
                <a:latin typeface="Century" panose="02040604050505020304" pitchFamily="18" charset="0"/>
              </a:rPr>
              <a:t> </a:t>
            </a:r>
            <a:r>
              <a:rPr lang="tr-TR" dirty="0" err="1">
                <a:latin typeface="Century" panose="02040604050505020304" pitchFamily="18" charset="0"/>
              </a:rPr>
              <a:t>Mead</a:t>
            </a:r>
            <a:r>
              <a:rPr lang="tr-TR" dirty="0">
                <a:latin typeface="Century" panose="02040604050505020304" pitchFamily="18" charset="0"/>
              </a:rPr>
              <a:t> tarafından geliştirilmiştir. </a:t>
            </a:r>
          </a:p>
          <a:p>
            <a:pPr algn="just"/>
            <a:r>
              <a:rPr lang="tr-TR" dirty="0">
                <a:latin typeface="Century" panose="02040604050505020304" pitchFamily="18" charset="0"/>
              </a:rPr>
              <a:t> Sembolik Etkileşim Kuramı aile ile ilgili en küçük bakış açısını bile incelemeye değer görmektedir. Ailenin kendi deneyimlerini ve nasıl farklı insanlardan oluştuğunu tanımlar. Tartışmalı aile ilişkileri üzerinde çalışır. </a:t>
            </a:r>
          </a:p>
          <a:p>
            <a:pPr algn="just"/>
            <a:r>
              <a:rPr lang="tr-TR" dirty="0">
                <a:latin typeface="Century" panose="02040604050505020304" pitchFamily="18" charset="0"/>
              </a:rPr>
              <a:t>Sembolik Etkileşim Kuramında üzerinde durulan bazı önemli noktalar şunlardır:</a:t>
            </a:r>
          </a:p>
          <a:p>
            <a:pPr algn="just">
              <a:buFont typeface="Arial" panose="020B0604020202020204" pitchFamily="34" charset="0"/>
              <a:buChar char="•"/>
            </a:pPr>
            <a:r>
              <a:rPr lang="tr-TR" dirty="0">
                <a:latin typeface="Century" panose="02040604050505020304" pitchFamily="18" charset="0"/>
              </a:rPr>
              <a:t>Hayvanların aksine, insanların düşünme kapasiteleri vardır. </a:t>
            </a:r>
          </a:p>
          <a:p>
            <a:pPr algn="just">
              <a:buFont typeface="Arial" panose="020B0604020202020204" pitchFamily="34" charset="0"/>
              <a:buChar char="•"/>
            </a:pPr>
            <a:r>
              <a:rPr lang="tr-TR" dirty="0">
                <a:latin typeface="Century" panose="02040604050505020304" pitchFamily="18" charset="0"/>
              </a:rPr>
              <a:t> Düşünme kapasitesi sosyal etkileşimle şekillenir. </a:t>
            </a:r>
          </a:p>
          <a:p>
            <a:pPr algn="just">
              <a:buFont typeface="Arial" panose="020B0604020202020204" pitchFamily="34" charset="0"/>
              <a:buChar char="•"/>
            </a:pPr>
            <a:r>
              <a:rPr lang="tr-TR" dirty="0">
                <a:latin typeface="Century" panose="02040604050505020304" pitchFamily="18" charset="0"/>
              </a:rPr>
              <a:t> Semboller ve anlamlar insan etkileşiminin devam etmesini sağlar.</a:t>
            </a:r>
          </a:p>
          <a:p>
            <a:pPr algn="just">
              <a:buFont typeface="Arial" panose="020B0604020202020204" pitchFamily="34" charset="0"/>
              <a:buChar char="•"/>
            </a:pPr>
            <a:r>
              <a:rPr lang="tr-TR" dirty="0">
                <a:latin typeface="Century" panose="02040604050505020304" pitchFamily="18" charset="0"/>
              </a:rPr>
              <a:t> İnsanlar etkileşimde ve eylemlerde kullandıkları sembolleri ve anlamları değiştirme kapasitesine sahiptirler. </a:t>
            </a:r>
          </a:p>
          <a:p>
            <a:pPr algn="just">
              <a:buFont typeface="Arial" panose="020B0604020202020204" pitchFamily="34" charset="0"/>
              <a:buChar char="•"/>
            </a:pPr>
            <a:r>
              <a:rPr lang="tr-TR" dirty="0">
                <a:latin typeface="Century" panose="02040604050505020304" pitchFamily="18" charset="0"/>
              </a:rPr>
              <a:t> İnsanlar bireysel ve grup olarak birbirine bağlı etkileşim ve eylem örüntüleri oluştururlar.</a:t>
            </a:r>
          </a:p>
        </p:txBody>
      </p:sp>
    </p:spTree>
    <p:extLst>
      <p:ext uri="{BB962C8B-B14F-4D97-AF65-F5344CB8AC3E}">
        <p14:creationId xmlns:p14="http://schemas.microsoft.com/office/powerpoint/2010/main" val="2564332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355604"/>
          </a:xfrm>
        </p:spPr>
        <p:txBody>
          <a:bodyPr>
            <a:normAutofit fontScale="90000"/>
          </a:bodyPr>
          <a:lstStyle/>
          <a:p>
            <a:endParaRPr lang="tr-TR" dirty="0"/>
          </a:p>
        </p:txBody>
      </p:sp>
      <p:sp>
        <p:nvSpPr>
          <p:cNvPr id="3" name="İçerik Yer Tutucusu 2"/>
          <p:cNvSpPr>
            <a:spLocks noGrp="1"/>
          </p:cNvSpPr>
          <p:nvPr>
            <p:ph idx="1"/>
          </p:nvPr>
        </p:nvSpPr>
        <p:spPr>
          <a:xfrm>
            <a:off x="2589212" y="1110343"/>
            <a:ext cx="8915400" cy="4800879"/>
          </a:xfrm>
        </p:spPr>
        <p:txBody>
          <a:bodyPr>
            <a:normAutofit fontScale="85000" lnSpcReduction="20000"/>
          </a:bodyPr>
          <a:lstStyle/>
          <a:p>
            <a:pPr algn="just"/>
            <a:r>
              <a:rPr lang="tr-TR" dirty="0">
                <a:latin typeface="Century" panose="02040604050505020304" pitchFamily="18" charset="0"/>
              </a:rPr>
              <a:t>Sembolik etkileşimde ailede yüz yüze karşılıklı ilişkiler ve birinin diğerinin farkında olması önemlidir. Konuşma şekilleri, jest ve hareketler aile içindeki etkileşimin ürünüdür. Aile üyeleri birbirlerinin sorularına, sözlü veya sözsüz cevaplar verebilirler ve diğerleri bunun ne olduğunu anlamayabilir.</a:t>
            </a:r>
          </a:p>
          <a:p>
            <a:pPr algn="just"/>
            <a:r>
              <a:rPr lang="tr-TR" dirty="0">
                <a:latin typeface="Century" panose="02040604050505020304" pitchFamily="18" charset="0"/>
              </a:rPr>
              <a:t> Sembolik Etkileşim Kuramında kişi ve aileye yönelik önemli varsayımlar şunlardır:</a:t>
            </a:r>
          </a:p>
          <a:p>
            <a:pPr algn="just">
              <a:buFont typeface="Courier New" panose="02070309020205020404" pitchFamily="49" charset="0"/>
              <a:buChar char="o"/>
            </a:pPr>
            <a:r>
              <a:rPr lang="tr-TR" dirty="0">
                <a:latin typeface="Century" panose="02040604050505020304" pitchFamily="18" charset="0"/>
              </a:rPr>
              <a:t> Kişi benlik duygusuyla doğmamıştır. Fakat, başkalarıyla olan iletişim ve sosyal etkileşim yoluyla benlik kavramı gelişir. </a:t>
            </a:r>
          </a:p>
          <a:p>
            <a:pPr algn="just">
              <a:buFont typeface="Courier New" panose="02070309020205020404" pitchFamily="49" charset="0"/>
              <a:buChar char="o"/>
            </a:pPr>
            <a:r>
              <a:rPr lang="tr-TR" dirty="0">
                <a:latin typeface="Century" panose="02040604050505020304" pitchFamily="18" charset="0"/>
              </a:rPr>
              <a:t> Benlik kavramı kişinin kendi bakış açısı ve önemli kişilerin etkisiyle şekillenir. </a:t>
            </a:r>
          </a:p>
          <a:p>
            <a:pPr algn="just">
              <a:buFont typeface="Courier New" panose="02070309020205020404" pitchFamily="49" charset="0"/>
              <a:buChar char="o"/>
            </a:pPr>
            <a:r>
              <a:rPr lang="tr-TR" dirty="0">
                <a:latin typeface="Century" panose="02040604050505020304" pitchFamily="18" charset="0"/>
              </a:rPr>
              <a:t> Benlik kavramı geliştiğinde, bireyin davranışları için önemli bir güdülenme sağlar. </a:t>
            </a:r>
          </a:p>
          <a:p>
            <a:pPr algn="just">
              <a:buFont typeface="Courier New" panose="02070309020205020404" pitchFamily="49" charset="0"/>
              <a:buChar char="o"/>
            </a:pPr>
            <a:r>
              <a:rPr lang="tr-TR" dirty="0">
                <a:latin typeface="Century" panose="02040604050505020304" pitchFamily="18" charset="0"/>
              </a:rPr>
              <a:t> İnsanlar rollerini ailenin kullandığı semboller ve ailede alışık oldukları tanımlamalara göre geliştirirler. Bu roller, her role yüklenen sembolik anlamlar üzerine temellendirilir. </a:t>
            </a:r>
          </a:p>
          <a:p>
            <a:pPr algn="just">
              <a:buFont typeface="Courier New" panose="02070309020205020404" pitchFamily="49" charset="0"/>
              <a:buChar char="o"/>
            </a:pPr>
            <a:r>
              <a:rPr lang="tr-TR" dirty="0">
                <a:latin typeface="Century" panose="02040604050505020304" pitchFamily="18" charset="0"/>
              </a:rPr>
              <a:t> Aile üyelerinin bir durum karşısındaki tepkilerini değerlendirmek açısından, ailenin etkileşimde ve davranışlarında kullandıkları sembolleri anlamak oldukça önemlidir. </a:t>
            </a:r>
          </a:p>
          <a:p>
            <a:pPr algn="just">
              <a:buFont typeface="Courier New" panose="02070309020205020404" pitchFamily="49" charset="0"/>
              <a:buChar char="o"/>
            </a:pPr>
            <a:r>
              <a:rPr lang="tr-TR" dirty="0">
                <a:latin typeface="Century" panose="02040604050505020304" pitchFamily="18" charset="0"/>
              </a:rPr>
              <a:t> Ailede, karmaşık anlam kümeleri sembollerle iletilir. Böylece aile üyeleri arasında iletişim sağlanarak deneyimler paylaşılır.</a:t>
            </a:r>
          </a:p>
          <a:p>
            <a:pPr algn="just"/>
            <a:r>
              <a:rPr lang="tr-TR" dirty="0">
                <a:latin typeface="Century" panose="02040604050505020304" pitchFamily="18" charset="0"/>
              </a:rPr>
              <a:t>Aile içi roller, evlilik etkileşimi, çocuğun sosyalleşmesi konuları üzerinde duran Sembolik Etkileşim Kuramının eleştirilen tarafı ise, aile ile diğer sosyal unsurlar (okul, akraba ilişkileri, komşular </a:t>
            </a:r>
            <a:r>
              <a:rPr lang="tr-TR" dirty="0" err="1">
                <a:latin typeface="Century" panose="02040604050505020304" pitchFamily="18" charset="0"/>
              </a:rPr>
              <a:t>v.b</a:t>
            </a:r>
            <a:r>
              <a:rPr lang="tr-TR" dirty="0">
                <a:latin typeface="Century" panose="02040604050505020304" pitchFamily="18" charset="0"/>
              </a:rPr>
              <a:t>) arasındaki ilişkileri kısmen ihmal etmesidir. </a:t>
            </a:r>
          </a:p>
        </p:txBody>
      </p:sp>
    </p:spTree>
    <p:extLst>
      <p:ext uri="{BB962C8B-B14F-4D97-AF65-F5344CB8AC3E}">
        <p14:creationId xmlns:p14="http://schemas.microsoft.com/office/powerpoint/2010/main" val="213344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12804"/>
          </a:xfrm>
        </p:spPr>
        <p:txBody>
          <a:bodyPr>
            <a:normAutofit fontScale="90000"/>
          </a:bodyPr>
          <a:lstStyle/>
          <a:p>
            <a:r>
              <a:rPr lang="tr-TR" sz="2800" b="1" i="1" dirty="0">
                <a:solidFill>
                  <a:srgbClr val="FF0000"/>
                </a:solidFill>
              </a:rPr>
              <a:t>Sosyal Çatışma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2589212" y="1436914"/>
            <a:ext cx="8915400" cy="4474308"/>
          </a:xfrm>
        </p:spPr>
        <p:txBody>
          <a:bodyPr>
            <a:normAutofit fontScale="85000" lnSpcReduction="20000"/>
          </a:bodyPr>
          <a:lstStyle/>
          <a:p>
            <a:r>
              <a:rPr lang="tr-TR" dirty="0"/>
              <a:t>Çatışma kuramı, işbirliği ve uyum kavramlarının aksine, rekabet, çatışma, otorite ve itaat kavramları üzerinde durmaktadır.</a:t>
            </a:r>
          </a:p>
          <a:p>
            <a:r>
              <a:rPr lang="tr-TR" dirty="0"/>
              <a:t>Sosyal Çatışma </a:t>
            </a:r>
            <a:r>
              <a:rPr lang="tr-TR" dirty="0" err="1"/>
              <a:t>Kuramı’nın</a:t>
            </a:r>
            <a:r>
              <a:rPr lang="tr-TR" dirty="0"/>
              <a:t> odak noktası ve kapsamı şu şekilde sıralanabilir:</a:t>
            </a:r>
          </a:p>
          <a:p>
            <a:endParaRPr lang="tr-TR" dirty="0"/>
          </a:p>
          <a:p>
            <a:pPr>
              <a:buFont typeface="Courier New" panose="02070309020205020404" pitchFamily="49" charset="0"/>
              <a:buChar char="o"/>
            </a:pPr>
            <a:r>
              <a:rPr lang="tr-TR" dirty="0"/>
              <a:t>Fikir birliği ve uzlaşmayla ideal ailelerin oluşacağına dair bir kesinlik söz konusu değildir. Bazen aile içindeki çatışmalar aileyi ödüllendirip ilişkiyi güçlendirebilir.</a:t>
            </a:r>
          </a:p>
          <a:p>
            <a:pPr>
              <a:buFont typeface="Courier New" panose="02070309020205020404" pitchFamily="49" charset="0"/>
              <a:buChar char="o"/>
            </a:pPr>
            <a:r>
              <a:rPr lang="tr-TR" dirty="0"/>
              <a:t>İnsanlar özellikle kendi çıkarları tarafından motive edilirler. </a:t>
            </a:r>
          </a:p>
          <a:p>
            <a:pPr>
              <a:buFont typeface="Courier New" panose="02070309020205020404" pitchFamily="49" charset="0"/>
              <a:buChar char="o"/>
            </a:pPr>
            <a:r>
              <a:rPr lang="tr-TR" dirty="0"/>
              <a:t> Sosyal grupların kendilerine özgü  çatışmaları vardır. </a:t>
            </a:r>
          </a:p>
          <a:p>
            <a:pPr>
              <a:buFont typeface="Courier New" panose="02070309020205020404" pitchFamily="49" charset="0"/>
              <a:buChar char="o"/>
            </a:pPr>
            <a:r>
              <a:rPr lang="tr-TR" dirty="0"/>
              <a:t> Sosyal gruplar içinde çatışmalar kaçınılmazdır.</a:t>
            </a:r>
          </a:p>
          <a:p>
            <a:r>
              <a:rPr lang="tr-TR" dirty="0"/>
              <a:t>Sosyal Çatışma Kuramının varsayımları ise şunlardır:</a:t>
            </a:r>
          </a:p>
          <a:p>
            <a:pPr>
              <a:buFont typeface="Courier New" panose="02070309020205020404" pitchFamily="49" charset="0"/>
              <a:buChar char="o"/>
            </a:pPr>
            <a:r>
              <a:rPr lang="tr-TR" dirty="0"/>
              <a:t> İki grup arasındaki çatışma genel olarak kaynakların paylaşılması ve iki grup arasındaki rekabetçi yapıdan kaynaklanmaktadır. </a:t>
            </a:r>
          </a:p>
          <a:p>
            <a:pPr>
              <a:buFont typeface="Courier New" panose="02070309020205020404" pitchFamily="49" charset="0"/>
              <a:buChar char="o"/>
            </a:pPr>
            <a:r>
              <a:rPr lang="tr-TR" dirty="0"/>
              <a:t> Bireyler arasında olanak ve kaynakların eşit dağıtılmaması çatışmaya neden olmaktadır.      Demokratik aile ve gruplarda çatışma durumunun oluşumu daha olasıdır.</a:t>
            </a:r>
          </a:p>
          <a:p>
            <a:pPr>
              <a:buFont typeface="Courier New" panose="02070309020205020404" pitchFamily="49" charset="0"/>
              <a:buChar char="o"/>
            </a:pPr>
            <a:r>
              <a:rPr lang="tr-TR" dirty="0"/>
              <a:t> Demokratik gruplarda ailenin oluşumu ve çıkarları için sadece maddi kaynaklar yeterli değildir.</a:t>
            </a:r>
          </a:p>
          <a:p>
            <a:endParaRPr lang="tr-TR" dirty="0"/>
          </a:p>
        </p:txBody>
      </p:sp>
    </p:spTree>
    <p:extLst>
      <p:ext uri="{BB962C8B-B14F-4D97-AF65-F5344CB8AC3E}">
        <p14:creationId xmlns:p14="http://schemas.microsoft.com/office/powerpoint/2010/main" val="170649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Bu kuram aileyi güç, hakimiyet ve çatışma kurumu olarak ele almaktadır. Ailenin içsel çıkarlarının çatışmalarla dolu olduğunu, kurumsal düzenlemelerin ailede kaynakların eşitliğini sağlayıcı yönde değiştirilmesi gerektiğini ileri sürmektedir. Kuram evlilikte eşler arası karar verme, şiddet, evlilik sistemi ve boşanma gibi konuları ele almaktadır (İçli, 1997). Aile sürekli bir güç ve kontrol mücadelesi içindedir. Bu nedenle çatışma kuramı aileleri de içeren sosyal sistemleri ele almakta, ancak uyum, denge gibi durağan yapılarla ilgilenmemektedir. Bu kurama göre toplum ve ailede çatışmaların olması kaçınılmazdır ve bu çatışmalar sürekli olarak değişimlere yol açmaktadır.</a:t>
            </a:r>
          </a:p>
        </p:txBody>
      </p:sp>
    </p:spTree>
    <p:extLst>
      <p:ext uri="{BB962C8B-B14F-4D97-AF65-F5344CB8AC3E}">
        <p14:creationId xmlns:p14="http://schemas.microsoft.com/office/powerpoint/2010/main" val="299018759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TotalTime>
  <Words>2097</Words>
  <Application>Microsoft Office PowerPoint</Application>
  <PresentationFormat>Geniş ekran</PresentationFormat>
  <Paragraphs>99</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Century</vt:lpstr>
      <vt:lpstr>Century Gothic</vt:lpstr>
      <vt:lpstr>Courier New</vt:lpstr>
      <vt:lpstr>Wingdings 3</vt:lpstr>
      <vt:lpstr>Duman</vt:lpstr>
      <vt:lpstr>AİLE KURAMLARI</vt:lpstr>
      <vt:lpstr>PowerPoint Sunusu</vt:lpstr>
      <vt:lpstr>Yapısal İşlevsel Kuram </vt:lpstr>
      <vt:lpstr>PowerPoint Sunusu</vt:lpstr>
      <vt:lpstr>PowerPoint Sunusu</vt:lpstr>
      <vt:lpstr>Sembolik Etkileşim Kuramı </vt:lpstr>
      <vt:lpstr>PowerPoint Sunusu</vt:lpstr>
      <vt:lpstr>Sosyal Çatışma Kuramı </vt:lpstr>
      <vt:lpstr>PowerPoint Sunusu</vt:lpstr>
      <vt:lpstr>PowerPoint Sunusu</vt:lpstr>
      <vt:lpstr>PowerPoint Sunusu</vt:lpstr>
      <vt:lpstr>Aile Sistemleri Kuramı </vt:lpstr>
      <vt:lpstr>Aile Ekolojisi Kuramı </vt:lpstr>
      <vt:lpstr>PowerPoint Sunusu</vt:lpstr>
      <vt:lpstr>PowerPoint Sunusu</vt:lpstr>
      <vt:lpstr>Feminist Aile Kuramı  </vt:lpstr>
      <vt:lpstr>PowerPoint Sunusu</vt:lpstr>
      <vt:lpstr>Gelişimsel Aile Kuramı  </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KURAMLARI</dc:title>
  <dc:creator>gülen</dc:creator>
  <cp:lastModifiedBy>Selim Tosun</cp:lastModifiedBy>
  <cp:revision>18</cp:revision>
  <dcterms:created xsi:type="dcterms:W3CDTF">2017-08-24T11:45:58Z</dcterms:created>
  <dcterms:modified xsi:type="dcterms:W3CDTF">2020-05-04T15:23:59Z</dcterms:modified>
</cp:coreProperties>
</file>