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5" r:id="rId14"/>
    <p:sldId id="272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826E-3DB9-4BD7-AAC8-29D1CE3DC83A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9E414-48BA-40C3-8146-BB756788DDF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REHBERLİKDE PSİKOLOJİK DANIŞMA KURAMLARI</a:t>
            </a:r>
            <a:endParaRPr lang="tr-TR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492896"/>
            <a:ext cx="4392488" cy="3312368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Gerçeklik Terapisi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Temsilcisi :</a:t>
            </a:r>
            <a:r>
              <a:rPr lang="tr-TR" dirty="0" err="1" smtClean="0">
                <a:latin typeface="Comic Sans MS" pitchFamily="66" charset="0"/>
              </a:rPr>
              <a:t>Glasser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Danışanın kimlik kazanmasında başarılı olabilmesi için daha gerçekçi ve daha sorumlu olmasını sağlayacak şekilde eğitim vermektir.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Sorumluluk eğitimi,ev ödevleri,ana odaklanma,davranışı değerlendirme yöntemlerine başvurulur.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714875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Meslek Seçimi/Gelişimi 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K</a:t>
            </a:r>
            <a:r>
              <a:rPr lang="tr-TR" sz="36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uram</a:t>
            </a:r>
            <a:r>
              <a:rPr lang="tr-TR" sz="3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ları</a:t>
            </a:r>
            <a:endParaRPr lang="tr-TR" sz="36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Özellik Faktör Kuramı</a:t>
            </a:r>
          </a:p>
          <a:p>
            <a:pPr>
              <a:buNone/>
            </a:pPr>
            <a:r>
              <a:rPr lang="tr-TR" dirty="0" err="1" smtClean="0">
                <a:latin typeface="Comic Sans MS" pitchFamily="66" charset="0"/>
              </a:rPr>
              <a:t>Parsons</a:t>
            </a:r>
            <a:r>
              <a:rPr lang="tr-TR" dirty="0" smtClean="0">
                <a:latin typeface="Comic Sans MS" pitchFamily="66" charset="0"/>
              </a:rPr>
              <a:t> modeline dayanır.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Temel Özellikleri:</a:t>
            </a:r>
          </a:p>
          <a:p>
            <a:pPr>
              <a:buNone/>
            </a:pPr>
            <a:r>
              <a:rPr lang="tr-TR" sz="2800" dirty="0">
                <a:latin typeface="Comic Sans MS" pitchFamily="66" charset="0"/>
              </a:rPr>
              <a:t>-</a:t>
            </a:r>
            <a:r>
              <a:rPr lang="tr-TR" sz="2800" dirty="0" smtClean="0">
                <a:latin typeface="Comic Sans MS" pitchFamily="66" charset="0"/>
              </a:rPr>
              <a:t>Her birey,kendine özgü özelliklere sahiptir.</a:t>
            </a:r>
          </a:p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-Her meslek grubu diğerlerinden ayrı bir yapı gösterir.</a:t>
            </a:r>
          </a:p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-Meslek seçimi oldukça yalın bir </a:t>
            </a:r>
            <a:r>
              <a:rPr lang="tr-TR" sz="2800" dirty="0" err="1" smtClean="0">
                <a:latin typeface="Comic Sans MS" pitchFamily="66" charset="0"/>
              </a:rPr>
              <a:t>süreçdir</a:t>
            </a:r>
            <a:r>
              <a:rPr lang="tr-TR" sz="2800" dirty="0" smtClean="0">
                <a:latin typeface="Comic Sans MS" pitchFamily="66" charset="0"/>
              </a:rPr>
              <a:t>. Hedef,bireyin kendine uygun mesleği seçmesidir.</a:t>
            </a:r>
          </a:p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-Bireyin nitelikleri ile,mesleğin nitelikleri birbirine ne kadar yakın ise bireyin mesleki başarısı o kadar yüksek olur.</a:t>
            </a:r>
          </a:p>
          <a:p>
            <a:pPr>
              <a:buNone/>
            </a:pPr>
            <a:endParaRPr lang="tr-TR" sz="2800" dirty="0">
              <a:latin typeface="Comic Sans MS" pitchFamily="66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5013176"/>
            <a:ext cx="2867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Holland’ın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Tipoloji Kuramı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Holland,6 kişilik tipi ve buna uygun 6 tür mesleki çevre tanımlamıştır</a:t>
            </a:r>
            <a:r>
              <a:rPr lang="tr-TR" dirty="0" smtClean="0">
                <a:latin typeface="Comic Sans MS" pitchFamily="66" charset="0"/>
              </a:rPr>
              <a:t>.</a:t>
            </a:r>
            <a:endParaRPr lang="tr-TR" dirty="0" smtClean="0">
              <a:latin typeface="Comic Sans MS" pitchFamily="66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356992"/>
            <a:ext cx="2592288" cy="156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504" y="620688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Psikanalitik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Kuramlar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556792"/>
            <a:ext cx="8424936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anose="030F0702030302020204" pitchFamily="66" charset="0"/>
              </a:rPr>
              <a:t>   </a:t>
            </a:r>
            <a:r>
              <a:rPr lang="tr-TR" dirty="0" smtClean="0">
                <a:latin typeface="Comic Sans MS" panose="030F0702030302020204" pitchFamily="66" charset="0"/>
              </a:rPr>
              <a:t>Psikanalistlere </a:t>
            </a:r>
            <a:r>
              <a:rPr lang="tr-TR" dirty="0" smtClean="0">
                <a:latin typeface="Comic Sans MS" panose="030F0702030302020204" pitchFamily="66" charset="0"/>
              </a:rPr>
              <a:t>göre,meslek bilinçdışı gereksinimleri doyurma yoludur.</a:t>
            </a:r>
          </a:p>
          <a:p>
            <a:pPr>
              <a:buNone/>
            </a:pPr>
            <a:r>
              <a:rPr lang="tr-TR" dirty="0" smtClean="0">
                <a:latin typeface="Comic Sans MS" panose="030F0702030302020204" pitchFamily="66" charset="0"/>
              </a:rPr>
              <a:t>Meslek seçimi,zevk ve gerçeklik ilkelerine göre yapılan bir davranıştır</a:t>
            </a:r>
            <a:r>
              <a:rPr lang="tr-TR" dirty="0" smtClean="0">
                <a:latin typeface="Comic Sans MS" panose="030F0702030302020204" pitchFamily="66" charset="0"/>
              </a:rPr>
              <a:t>.</a:t>
            </a:r>
            <a:endParaRPr lang="tr-TR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Roe’nun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Gereksinim Kuramı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  Bireyin mesleki gelişimi,çocukluk yıllarındaki ilgileri ve bunların temelinde yatan,gereksinimlerin nasıl karşılandığına bağlıdır.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    Yaşamın ilk yıllarındaki doyum ve hayal kırıklıkları bir alana yönelmede </a:t>
            </a:r>
            <a:r>
              <a:rPr lang="tr-TR" dirty="0" smtClean="0">
                <a:latin typeface="Comic Sans MS" pitchFamily="66" charset="0"/>
              </a:rPr>
              <a:t>etkili olmaktadır.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Gınzberg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ve arkadaşlarının Gelişim Kuramı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Bu </a:t>
            </a:r>
            <a:r>
              <a:rPr lang="tr-TR" dirty="0" smtClean="0">
                <a:latin typeface="Comic Sans MS" pitchFamily="66" charset="0"/>
              </a:rPr>
              <a:t>kuram,meslek seçiminin,çocukluktan ergenliğe,yetişkinliğe uzanan bir gelişim dönemi süreci olduğunu ileri sürmektedir.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Meslek </a:t>
            </a:r>
            <a:r>
              <a:rPr lang="tr-TR" dirty="0">
                <a:latin typeface="Comic Sans MS" pitchFamily="66" charset="0"/>
              </a:rPr>
              <a:t>g</a:t>
            </a:r>
            <a:r>
              <a:rPr lang="tr-TR" dirty="0" smtClean="0">
                <a:latin typeface="Comic Sans MS" pitchFamily="66" charset="0"/>
              </a:rPr>
              <a:t>elişim süreci</a:t>
            </a:r>
            <a:r>
              <a:rPr lang="tr-TR" dirty="0">
                <a:latin typeface="Comic Sans MS" pitchFamily="66" charset="0"/>
              </a:rPr>
              <a:t>;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Hayal </a:t>
            </a:r>
            <a:r>
              <a:rPr lang="tr-TR" dirty="0" smtClean="0">
                <a:latin typeface="Comic Sans MS" pitchFamily="66" charset="0"/>
              </a:rPr>
              <a:t>dönemi,deneme dönemi,gerçeklik dönemi olmak üzere </a:t>
            </a:r>
            <a:r>
              <a:rPr lang="tr-TR" dirty="0" smtClean="0">
                <a:latin typeface="Comic Sans MS" pitchFamily="66" charset="0"/>
              </a:rPr>
              <a:t>üç dönem halinde incelenir. 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-396552" y="188640"/>
            <a:ext cx="8229600" cy="4824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err="1" smtClean="0">
                <a:latin typeface="Comic Sans MS" pitchFamily="66" charset="0"/>
              </a:rPr>
              <a:t>Psikanalitik</a:t>
            </a:r>
            <a:r>
              <a:rPr lang="tr-TR" dirty="0" smtClean="0">
                <a:latin typeface="Comic Sans MS" pitchFamily="66" charset="0"/>
              </a:rPr>
              <a:t> yaklaşım</a:t>
            </a:r>
          </a:p>
          <a:p>
            <a:pPr algn="ctr">
              <a:buNone/>
            </a:pPr>
            <a:r>
              <a:rPr lang="tr-TR" dirty="0" err="1" smtClean="0">
                <a:latin typeface="Comic Sans MS" pitchFamily="66" charset="0"/>
              </a:rPr>
              <a:t>Varoluşcu</a:t>
            </a:r>
            <a:r>
              <a:rPr lang="tr-TR" dirty="0" smtClean="0">
                <a:latin typeface="Comic Sans MS" pitchFamily="66" charset="0"/>
              </a:rPr>
              <a:t> yaklaşım</a:t>
            </a:r>
          </a:p>
          <a:p>
            <a:pPr algn="ctr">
              <a:buNone/>
            </a:pPr>
            <a:r>
              <a:rPr lang="tr-TR" dirty="0" err="1" smtClean="0">
                <a:latin typeface="Comic Sans MS" pitchFamily="66" charset="0"/>
              </a:rPr>
              <a:t>Davranışcı</a:t>
            </a:r>
            <a:r>
              <a:rPr lang="tr-TR" dirty="0" smtClean="0">
                <a:latin typeface="Comic Sans MS" pitchFamily="66" charset="0"/>
              </a:rPr>
              <a:t> yaklaşım</a:t>
            </a:r>
          </a:p>
          <a:p>
            <a:pPr algn="ctr">
              <a:buNone/>
            </a:pPr>
            <a:r>
              <a:rPr lang="tr-TR" dirty="0" smtClean="0">
                <a:latin typeface="Comic Sans MS" pitchFamily="66" charset="0"/>
              </a:rPr>
              <a:t>Akılcı duygusal yaklaşım</a:t>
            </a:r>
          </a:p>
          <a:p>
            <a:pPr algn="ctr">
              <a:buNone/>
            </a:pPr>
            <a:r>
              <a:rPr lang="tr-TR" dirty="0" smtClean="0">
                <a:latin typeface="Comic Sans MS" pitchFamily="66" charset="0"/>
              </a:rPr>
              <a:t>Eklektik yaklaşım</a:t>
            </a:r>
          </a:p>
          <a:p>
            <a:pPr algn="ctr">
              <a:buNone/>
            </a:pPr>
            <a:r>
              <a:rPr lang="tr-TR" dirty="0" smtClean="0">
                <a:latin typeface="Comic Sans MS" pitchFamily="66" charset="0"/>
              </a:rPr>
              <a:t>Hümanist yaklaşım</a:t>
            </a:r>
          </a:p>
          <a:p>
            <a:pPr algn="ctr">
              <a:buNone/>
            </a:pPr>
            <a:r>
              <a:rPr lang="tr-TR" dirty="0" err="1" smtClean="0">
                <a:latin typeface="Comic Sans MS" pitchFamily="66" charset="0"/>
              </a:rPr>
              <a:t>Gestalt</a:t>
            </a:r>
            <a:r>
              <a:rPr lang="tr-TR" dirty="0" smtClean="0">
                <a:latin typeface="Comic Sans MS" pitchFamily="66" charset="0"/>
              </a:rPr>
              <a:t> Terapi</a:t>
            </a:r>
          </a:p>
          <a:p>
            <a:pPr algn="ctr">
              <a:buNone/>
            </a:pPr>
            <a:r>
              <a:rPr lang="tr-TR" dirty="0" smtClean="0">
                <a:latin typeface="Comic Sans MS" pitchFamily="66" charset="0"/>
              </a:rPr>
              <a:t>Gerçeklik terapisi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221088"/>
            <a:ext cx="2619375" cy="2175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Psikanalitik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Yaklaşım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37444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Temsilcileri: Freud,Adler,</a:t>
            </a:r>
            <a:r>
              <a:rPr lang="tr-TR" dirty="0" err="1" smtClean="0">
                <a:latin typeface="Comic Sans MS" pitchFamily="66" charset="0"/>
              </a:rPr>
              <a:t>Jung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Danışanın egosu aracılığı ile </a:t>
            </a:r>
            <a:r>
              <a:rPr lang="tr-TR" dirty="0" err="1" smtClean="0">
                <a:latin typeface="Comic Sans MS" pitchFamily="66" charset="0"/>
              </a:rPr>
              <a:t>id</a:t>
            </a:r>
            <a:r>
              <a:rPr lang="tr-TR" dirty="0" smtClean="0">
                <a:latin typeface="Comic Sans MS" pitchFamily="66" charset="0"/>
              </a:rPr>
              <a:t> ile </a:t>
            </a:r>
            <a:r>
              <a:rPr lang="tr-TR" dirty="0" err="1" smtClean="0">
                <a:latin typeface="Comic Sans MS" pitchFamily="66" charset="0"/>
              </a:rPr>
              <a:t>süperego</a:t>
            </a:r>
            <a:r>
              <a:rPr lang="tr-TR" dirty="0" smtClean="0">
                <a:latin typeface="Comic Sans MS" pitchFamily="66" charset="0"/>
              </a:rPr>
              <a:t> arasındaki uzlaşmayı sağlamasına yardımcı olmaktır.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Hipnoz,serbest çağrışım,rüya analizi çalışmaları ile bireyin </a:t>
            </a:r>
            <a:r>
              <a:rPr lang="tr-TR" dirty="0" err="1" smtClean="0">
                <a:latin typeface="Comic Sans MS" pitchFamily="66" charset="0"/>
              </a:rPr>
              <a:t>içgörü</a:t>
            </a:r>
            <a:r>
              <a:rPr lang="tr-TR" dirty="0" smtClean="0">
                <a:latin typeface="Comic Sans MS" pitchFamily="66" charset="0"/>
              </a:rPr>
              <a:t> kazanması sağlanır.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509120"/>
            <a:ext cx="16383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Varoluşcu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Yaklaşım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Temsilcileri:</a:t>
            </a:r>
            <a:r>
              <a:rPr lang="tr-TR" dirty="0" err="1" smtClean="0">
                <a:latin typeface="Comic Sans MS" pitchFamily="66" charset="0"/>
              </a:rPr>
              <a:t>Frankl</a:t>
            </a:r>
            <a:r>
              <a:rPr lang="tr-TR" dirty="0" smtClean="0">
                <a:latin typeface="Comic Sans MS" pitchFamily="66" charset="0"/>
              </a:rPr>
              <a:t>,May,</a:t>
            </a:r>
            <a:r>
              <a:rPr lang="tr-TR" dirty="0" err="1" smtClean="0">
                <a:latin typeface="Comic Sans MS" pitchFamily="66" charset="0"/>
              </a:rPr>
              <a:t>Rank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Yalom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Danışanın,kendisi için yeniden sorumluluklar kabul edebilme düzeyine erişmesine,varoluşunu yeniden yaşayarak tüm kapasitelerini değerlendirebilecek düzeye erişmesine yardımcı olmaktır.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Psikolojik danışma sürecinde bugün üzerinde durularak,danışanın </a:t>
            </a:r>
            <a:r>
              <a:rPr lang="tr-TR" dirty="0" err="1" smtClean="0">
                <a:latin typeface="Comic Sans MS" pitchFamily="66" charset="0"/>
              </a:rPr>
              <a:t>farkındalık</a:t>
            </a:r>
            <a:r>
              <a:rPr lang="tr-TR" dirty="0" smtClean="0">
                <a:latin typeface="Comic Sans MS" pitchFamily="66" charset="0"/>
              </a:rPr>
              <a:t> kazanması sağlanır.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941168"/>
            <a:ext cx="2232248" cy="1612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Davranışcı</a:t>
            </a:r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Yaklaşım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Temsilcileri:</a:t>
            </a:r>
            <a:r>
              <a:rPr lang="tr-TR" dirty="0" err="1" smtClean="0">
                <a:latin typeface="Comic Sans MS" pitchFamily="66" charset="0"/>
              </a:rPr>
              <a:t>Skinner</a:t>
            </a:r>
            <a:r>
              <a:rPr lang="tr-TR" dirty="0" smtClean="0">
                <a:latin typeface="Comic Sans MS" pitchFamily="66" charset="0"/>
              </a:rPr>
              <a:t>,Watson,</a:t>
            </a:r>
            <a:r>
              <a:rPr lang="tr-TR" dirty="0" err="1" smtClean="0">
                <a:latin typeface="Comic Sans MS" pitchFamily="66" charset="0"/>
              </a:rPr>
              <a:t>Pavlov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Lazarus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Bandura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Danışanın istenmeyen davranışlarını ortadan </a:t>
            </a:r>
            <a:r>
              <a:rPr lang="tr-TR" dirty="0" err="1" smtClean="0">
                <a:latin typeface="Comic Sans MS" pitchFamily="66" charset="0"/>
              </a:rPr>
              <a:t>kaldırmave</a:t>
            </a:r>
            <a:r>
              <a:rPr lang="tr-TR" dirty="0" smtClean="0">
                <a:latin typeface="Comic Sans MS" pitchFamily="66" charset="0"/>
              </a:rPr>
              <a:t> istendik davranışları kazanmasına yardımcı olmaktır.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Sistematik duyarsızlaştırma,zıt tepki yöntemi,pekiştirme tedavileri,model alma yöntemi,atılganlık eğitimi,biyolojik geri bildirim tekniği kullanılır.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44463"/>
            <a:ext cx="1403201" cy="135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Akılcı Duygusal Yaklaşım</a:t>
            </a:r>
            <a:endParaRPr lang="tr-TR" sz="3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Temsilcisi:</a:t>
            </a:r>
            <a:r>
              <a:rPr lang="tr-TR" dirty="0" err="1" smtClean="0">
                <a:latin typeface="Comic Sans MS" pitchFamily="66" charset="0"/>
              </a:rPr>
              <a:t>Ellis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Danışanın akılcı olmayan düşüncelerini akılcı düşüncelerle değiştirmektir.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Danışana ev ödevleri verilir,alıştırmalar yaptırılır,danışanın nasıl hareket edeceği belirlenir,öğretici tekniklere başvurulur.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869160"/>
            <a:ext cx="27432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Eklektik Yaklaşım</a:t>
            </a:r>
            <a:endParaRPr lang="tr-TR" sz="32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29523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Bu yaklaşım,tek başına bir kuram değildir.Belli bir görüşe sahip olmaksızın çeşitli görüşlerden yararlanarak,danışmanların kendilerine özgü geliştirdikleri psikolojik danışma yaklaşımıdır.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933056"/>
            <a:ext cx="20383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Hümanist yaklaşım</a:t>
            </a:r>
            <a:endParaRPr lang="tr-TR" sz="32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Temsilcisi:</a:t>
            </a:r>
            <a:r>
              <a:rPr lang="tr-TR" dirty="0" err="1" smtClean="0">
                <a:latin typeface="Comic Sans MS" pitchFamily="66" charset="0"/>
              </a:rPr>
              <a:t>Rogers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Danışanın kendini yönetmesi,kendini </a:t>
            </a:r>
            <a:r>
              <a:rPr lang="tr-TR" dirty="0" err="1" smtClean="0">
                <a:latin typeface="Comic Sans MS" pitchFamily="66" charset="0"/>
              </a:rPr>
              <a:t>gerçekleştirdanışana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farkmesi</a:t>
            </a:r>
            <a:r>
              <a:rPr lang="tr-TR" dirty="0" smtClean="0">
                <a:latin typeface="Comic Sans MS" pitchFamily="66" charset="0"/>
              </a:rPr>
              <a:t> için yardım etmektir.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Danışan ve danışman arasında kurulan ilişkinin niteliği önemlidir.Empati,koşulsuz kabul,olumlu saygı,içtenlik ,sıcaklık gibi </a:t>
            </a:r>
            <a:r>
              <a:rPr lang="tr-TR" dirty="0" err="1" smtClean="0">
                <a:latin typeface="Comic Sans MS" pitchFamily="66" charset="0"/>
              </a:rPr>
              <a:t>terapötik</a:t>
            </a:r>
            <a:r>
              <a:rPr lang="tr-TR" dirty="0" smtClean="0">
                <a:latin typeface="Comic Sans MS" pitchFamily="66" charset="0"/>
              </a:rPr>
              <a:t> beceriler danışana fark ettirilmelidir.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Gestalt</a:t>
            </a:r>
            <a:r>
              <a:rPr lang="tr-TR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Terapi</a:t>
            </a:r>
            <a:endParaRPr lang="tr-TR" sz="32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Temsilcileri:</a:t>
            </a:r>
            <a:r>
              <a:rPr lang="tr-TR" dirty="0" err="1" smtClean="0">
                <a:latin typeface="Comic Sans MS" pitchFamily="66" charset="0"/>
              </a:rPr>
              <a:t>Perls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Koffka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Köhler</a:t>
            </a:r>
            <a:r>
              <a:rPr lang="tr-TR" dirty="0" smtClean="0">
                <a:latin typeface="Comic Sans MS" pitchFamily="66" charset="0"/>
              </a:rPr>
              <a:t>,</a:t>
            </a:r>
            <a:r>
              <a:rPr lang="tr-TR" dirty="0" err="1" smtClean="0">
                <a:latin typeface="Comic Sans MS" pitchFamily="66" charset="0"/>
              </a:rPr>
              <a:t>Werheimer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Psikolojik Danışmanın Amacı: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İnsanda iyi ve kötü huy şeklinde iki aşırı ucun bütünleştirilerek,dengenin sağlanmasına yardım etmektir.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Rüya analizi,diyalog tekniği,tersine çevirme,sorumluluğu kabul etme teknikleri kullanılır.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440</Words>
  <Application>Microsoft Office PowerPoint</Application>
  <PresentationFormat>Ekran Gösterisi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Comic Sans MS</vt:lpstr>
      <vt:lpstr>Ofis Teması</vt:lpstr>
      <vt:lpstr>REHBERLİKDE PSİKOLOJİK DANIŞMA KURAMLARI</vt:lpstr>
      <vt:lpstr>PowerPoint Sunusu</vt:lpstr>
      <vt:lpstr>Psikanalitik Yaklaşım</vt:lpstr>
      <vt:lpstr>Varoluşcu Yaklaşım</vt:lpstr>
      <vt:lpstr>Davranışcı Yaklaşım</vt:lpstr>
      <vt:lpstr>Akılcı Duygusal Yaklaşım</vt:lpstr>
      <vt:lpstr>Eklektik Yaklaşım</vt:lpstr>
      <vt:lpstr>Hümanist yaklaşım</vt:lpstr>
      <vt:lpstr>Gestalt Terapi</vt:lpstr>
      <vt:lpstr>Gerçeklik Terapisi</vt:lpstr>
      <vt:lpstr>Meslek Seçimi/Gelişimi Kuramları</vt:lpstr>
      <vt:lpstr>Holland’ın Tipoloji Kuramı</vt:lpstr>
      <vt:lpstr>Psikanalitik Kuramlar</vt:lpstr>
      <vt:lpstr>Roe’nun Gereksinim Kuramı</vt:lpstr>
      <vt:lpstr>Gınzberg ve arkadaşlarının Gelişim Kuramı</vt:lpstr>
    </vt:vector>
  </TitlesOfParts>
  <Company>rocco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PSİKOLOJİK DANIŞMA VE REHBERLİK</dc:title>
  <dc:creator>oys</dc:creator>
  <cp:lastModifiedBy>saba</cp:lastModifiedBy>
  <cp:revision>30</cp:revision>
  <dcterms:created xsi:type="dcterms:W3CDTF">2015-02-02T14:57:02Z</dcterms:created>
  <dcterms:modified xsi:type="dcterms:W3CDTF">2018-02-08T08:25:54Z</dcterms:modified>
</cp:coreProperties>
</file>