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75" r:id="rId14"/>
    <p:sldId id="272" r:id="rId15"/>
    <p:sldId id="271" r:id="rId1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0826E-3DB9-4BD7-AAC8-29D1CE3DC83A}" type="datetimeFigureOut">
              <a:rPr lang="tr-TR" smtClean="0"/>
              <a:pPr/>
              <a:t>8.2.2018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9E414-48BA-40C3-8146-BB756788DDF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0826E-3DB9-4BD7-AAC8-29D1CE3DC83A}" type="datetimeFigureOut">
              <a:rPr lang="tr-TR" smtClean="0"/>
              <a:pPr/>
              <a:t>8.2.2018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9E414-48BA-40C3-8146-BB756788DDF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0826E-3DB9-4BD7-AAC8-29D1CE3DC83A}" type="datetimeFigureOut">
              <a:rPr lang="tr-TR" smtClean="0"/>
              <a:pPr/>
              <a:t>8.2.2018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9E414-48BA-40C3-8146-BB756788DDF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0826E-3DB9-4BD7-AAC8-29D1CE3DC83A}" type="datetimeFigureOut">
              <a:rPr lang="tr-TR" smtClean="0"/>
              <a:pPr/>
              <a:t>8.2.2018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9E414-48BA-40C3-8146-BB756788DDF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0826E-3DB9-4BD7-AAC8-29D1CE3DC83A}" type="datetimeFigureOut">
              <a:rPr lang="tr-TR" smtClean="0"/>
              <a:pPr/>
              <a:t>8.2.2018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9E414-48BA-40C3-8146-BB756788DDF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0826E-3DB9-4BD7-AAC8-29D1CE3DC83A}" type="datetimeFigureOut">
              <a:rPr lang="tr-TR" smtClean="0"/>
              <a:pPr/>
              <a:t>8.2.2018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9E414-48BA-40C3-8146-BB756788DDF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0826E-3DB9-4BD7-AAC8-29D1CE3DC83A}" type="datetimeFigureOut">
              <a:rPr lang="tr-TR" smtClean="0"/>
              <a:pPr/>
              <a:t>8.2.2018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9E414-48BA-40C3-8146-BB756788DDF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0826E-3DB9-4BD7-AAC8-29D1CE3DC83A}" type="datetimeFigureOut">
              <a:rPr lang="tr-TR" smtClean="0"/>
              <a:pPr/>
              <a:t>8.2.2018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9E414-48BA-40C3-8146-BB756788DDF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0826E-3DB9-4BD7-AAC8-29D1CE3DC83A}" type="datetimeFigureOut">
              <a:rPr lang="tr-TR" smtClean="0"/>
              <a:pPr/>
              <a:t>8.2.2018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9E414-48BA-40C3-8146-BB756788DDF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0826E-3DB9-4BD7-AAC8-29D1CE3DC83A}" type="datetimeFigureOut">
              <a:rPr lang="tr-TR" smtClean="0"/>
              <a:pPr/>
              <a:t>8.2.2018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9E414-48BA-40C3-8146-BB756788DDF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0826E-3DB9-4BD7-AAC8-29D1CE3DC83A}" type="datetimeFigureOut">
              <a:rPr lang="tr-TR" smtClean="0"/>
              <a:pPr/>
              <a:t>8.2.2018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9E414-48BA-40C3-8146-BB756788DDF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60000"/>
                <a:lumOff val="40000"/>
              </a:schemeClr>
            </a:gs>
            <a:gs pos="50000">
              <a:schemeClr val="accent1">
                <a:lumMod val="60000"/>
                <a:lumOff val="40000"/>
              </a:schemeClr>
            </a:gs>
            <a:gs pos="100000">
              <a:schemeClr val="accent1">
                <a:lumMod val="75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40826E-3DB9-4BD7-AAC8-29D1CE3DC83A}" type="datetimeFigureOut">
              <a:rPr lang="tr-TR" smtClean="0"/>
              <a:pPr/>
              <a:t>8.2.2018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99E414-48BA-40C3-8146-BB756788DDF4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899592" y="98072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REHBERLİKDE PSİKOLOJİK DANIŞMA KURAMLARI</a:t>
            </a:r>
            <a:endParaRPr lang="tr-TR" b="1" dirty="0">
              <a:solidFill>
                <a:schemeClr val="accent1">
                  <a:lumMod val="7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2492896"/>
            <a:ext cx="4392488" cy="3312368"/>
          </a:xfrm>
          <a:prstGeom prst="rect">
            <a:avLst/>
          </a:prstGeom>
          <a:noFill/>
          <a:ln w="9525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>
            <a:normAutofit/>
          </a:bodyPr>
          <a:lstStyle/>
          <a:p>
            <a:r>
              <a:rPr lang="tr-TR" sz="3200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Gerçeklik Terapisi</a:t>
            </a:r>
            <a:endParaRPr lang="tr-TR" sz="3200" dirty="0">
              <a:solidFill>
                <a:schemeClr val="accent1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452596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tr-TR" dirty="0" smtClean="0">
                <a:latin typeface="Comic Sans MS" pitchFamily="66" charset="0"/>
              </a:rPr>
              <a:t>Temsilcisi :</a:t>
            </a:r>
            <a:r>
              <a:rPr lang="tr-TR" dirty="0" err="1" smtClean="0">
                <a:latin typeface="Comic Sans MS" pitchFamily="66" charset="0"/>
              </a:rPr>
              <a:t>Glasser</a:t>
            </a:r>
            <a:endParaRPr lang="tr-TR" dirty="0" smtClean="0">
              <a:latin typeface="Comic Sans MS" pitchFamily="66" charset="0"/>
            </a:endParaRPr>
          </a:p>
          <a:p>
            <a:pPr>
              <a:buNone/>
            </a:pPr>
            <a:r>
              <a:rPr lang="tr-TR" dirty="0" smtClean="0">
                <a:latin typeface="Comic Sans MS" pitchFamily="66" charset="0"/>
              </a:rPr>
              <a:t>Psikolojik Danışmanın Amacı:</a:t>
            </a:r>
          </a:p>
          <a:p>
            <a:pPr>
              <a:buNone/>
            </a:pPr>
            <a:r>
              <a:rPr lang="tr-TR" dirty="0" smtClean="0">
                <a:latin typeface="Comic Sans MS" pitchFamily="66" charset="0"/>
              </a:rPr>
              <a:t>Danışanın kimlik kazanmasında başarılı olabilmesi için daha gerçekçi ve daha sorumlu olmasını sağlayacak şekilde eğitim vermektir.</a:t>
            </a:r>
          </a:p>
          <a:p>
            <a:pPr>
              <a:buNone/>
            </a:pPr>
            <a:r>
              <a:rPr lang="tr-TR" dirty="0" smtClean="0">
                <a:latin typeface="Comic Sans MS" pitchFamily="66" charset="0"/>
              </a:rPr>
              <a:t>Sorumluluk eğitimi,ev ödevleri,ana odaklanma,davranışı değerlendirme yöntemlerine başvurulur.</a:t>
            </a:r>
            <a:endParaRPr lang="tr-TR" dirty="0">
              <a:latin typeface="Comic Sans MS" pitchFamily="66" charset="0"/>
            </a:endParaRP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44208" y="4714875"/>
            <a:ext cx="2143125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tr-TR" sz="3600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Meslek Seçimi/Gelişimi </a:t>
            </a:r>
            <a:r>
              <a:rPr lang="tr-TR" sz="3600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K</a:t>
            </a:r>
            <a:r>
              <a:rPr lang="tr-TR" sz="3600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uram</a:t>
            </a:r>
            <a:r>
              <a:rPr lang="tr-TR" sz="36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ları</a:t>
            </a:r>
            <a:endParaRPr lang="tr-TR" sz="3600" dirty="0">
              <a:solidFill>
                <a:schemeClr val="accent2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980728"/>
            <a:ext cx="8229600" cy="4525963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tr-TR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                </a:t>
            </a:r>
            <a:r>
              <a:rPr lang="tr-TR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Özellik Faktör Kuramı</a:t>
            </a:r>
          </a:p>
          <a:p>
            <a:pPr>
              <a:buNone/>
            </a:pPr>
            <a:r>
              <a:rPr lang="tr-TR" dirty="0" err="1" smtClean="0">
                <a:latin typeface="Comic Sans MS" pitchFamily="66" charset="0"/>
              </a:rPr>
              <a:t>Parsons</a:t>
            </a:r>
            <a:r>
              <a:rPr lang="tr-TR" dirty="0" smtClean="0">
                <a:latin typeface="Comic Sans MS" pitchFamily="66" charset="0"/>
              </a:rPr>
              <a:t> modeline dayanır.</a:t>
            </a:r>
          </a:p>
          <a:p>
            <a:pPr>
              <a:buNone/>
            </a:pPr>
            <a:r>
              <a:rPr lang="tr-TR" dirty="0" smtClean="0">
                <a:latin typeface="Comic Sans MS" pitchFamily="66" charset="0"/>
              </a:rPr>
              <a:t>Temel Özellikleri:</a:t>
            </a:r>
          </a:p>
          <a:p>
            <a:pPr>
              <a:buNone/>
            </a:pPr>
            <a:r>
              <a:rPr lang="tr-TR" sz="2800" dirty="0">
                <a:latin typeface="Comic Sans MS" pitchFamily="66" charset="0"/>
              </a:rPr>
              <a:t>-</a:t>
            </a:r>
            <a:r>
              <a:rPr lang="tr-TR" sz="2800" dirty="0" smtClean="0">
                <a:latin typeface="Comic Sans MS" pitchFamily="66" charset="0"/>
              </a:rPr>
              <a:t>Her birey,kendine özgü özelliklere sahiptir.</a:t>
            </a:r>
          </a:p>
          <a:p>
            <a:pPr>
              <a:buNone/>
            </a:pPr>
            <a:r>
              <a:rPr lang="tr-TR" sz="2800" dirty="0" smtClean="0">
                <a:latin typeface="Comic Sans MS" pitchFamily="66" charset="0"/>
              </a:rPr>
              <a:t>-Her meslek grubu diğerlerinden ayrı bir yapı gösterir.</a:t>
            </a:r>
          </a:p>
          <a:p>
            <a:pPr>
              <a:buNone/>
            </a:pPr>
            <a:r>
              <a:rPr lang="tr-TR" sz="2800" dirty="0" smtClean="0">
                <a:latin typeface="Comic Sans MS" pitchFamily="66" charset="0"/>
              </a:rPr>
              <a:t>-Meslek seçimi oldukça yalın bir </a:t>
            </a:r>
            <a:r>
              <a:rPr lang="tr-TR" sz="2800" dirty="0" err="1" smtClean="0">
                <a:latin typeface="Comic Sans MS" pitchFamily="66" charset="0"/>
              </a:rPr>
              <a:t>süreçdir</a:t>
            </a:r>
            <a:r>
              <a:rPr lang="tr-TR" sz="2800" dirty="0" smtClean="0">
                <a:latin typeface="Comic Sans MS" pitchFamily="66" charset="0"/>
              </a:rPr>
              <a:t>. Hedef,bireyin kendine uygun mesleği seçmesidir.</a:t>
            </a:r>
          </a:p>
          <a:p>
            <a:pPr>
              <a:buNone/>
            </a:pPr>
            <a:r>
              <a:rPr lang="tr-TR" sz="2800" dirty="0" smtClean="0">
                <a:latin typeface="Comic Sans MS" pitchFamily="66" charset="0"/>
              </a:rPr>
              <a:t>-Bireyin nitelikleri ile,mesleğin nitelikleri birbirine ne kadar yakın ise bireyin mesleki başarısı o kadar yüksek olur.</a:t>
            </a:r>
          </a:p>
          <a:p>
            <a:pPr>
              <a:buNone/>
            </a:pPr>
            <a:endParaRPr lang="tr-TR" sz="2800" dirty="0">
              <a:latin typeface="Comic Sans MS" pitchFamily="66" charset="0"/>
            </a:endParaRP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6096" y="5013176"/>
            <a:ext cx="2867025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err="1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Holland’ın</a:t>
            </a:r>
            <a:r>
              <a:rPr lang="tr-TR" sz="3200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 Tipoloji Kuramı</a:t>
            </a:r>
            <a:endParaRPr lang="tr-TR" sz="3200" dirty="0">
              <a:solidFill>
                <a:schemeClr val="accent1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11560" y="1628800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dirty="0" smtClean="0">
                <a:latin typeface="Comic Sans MS" pitchFamily="66" charset="0"/>
              </a:rPr>
              <a:t>Holland,6 kişilik tipi ve buna uygun 6 tür mesleki çevre tanımlamıştır</a:t>
            </a:r>
            <a:r>
              <a:rPr lang="tr-TR" dirty="0" smtClean="0">
                <a:latin typeface="Comic Sans MS" pitchFamily="66" charset="0"/>
              </a:rPr>
              <a:t>.</a:t>
            </a:r>
            <a:endParaRPr lang="tr-TR" dirty="0" smtClean="0">
              <a:latin typeface="Comic Sans MS" pitchFamily="66" charset="0"/>
            </a:endParaRP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1840" y="3356992"/>
            <a:ext cx="2592288" cy="1560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07504" y="620688"/>
            <a:ext cx="8229600" cy="1143000"/>
          </a:xfrm>
        </p:spPr>
        <p:txBody>
          <a:bodyPr>
            <a:normAutofit/>
          </a:bodyPr>
          <a:lstStyle/>
          <a:p>
            <a:r>
              <a:rPr lang="tr-TR" sz="3200" dirty="0" err="1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Psikanalitik</a:t>
            </a:r>
            <a:r>
              <a:rPr lang="tr-TR" sz="3200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 Kuramlar</a:t>
            </a:r>
            <a:endParaRPr lang="tr-TR" sz="3200" dirty="0">
              <a:solidFill>
                <a:schemeClr val="accent1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39552" y="1556792"/>
            <a:ext cx="8424936" cy="4525963"/>
          </a:xfrm>
        </p:spPr>
        <p:txBody>
          <a:bodyPr/>
          <a:lstStyle/>
          <a:p>
            <a:pPr>
              <a:buNone/>
            </a:pPr>
            <a:r>
              <a:rPr lang="tr-TR" dirty="0" smtClean="0">
                <a:latin typeface="Comic Sans MS" panose="030F0702030302020204" pitchFamily="66" charset="0"/>
              </a:rPr>
              <a:t>   </a:t>
            </a:r>
            <a:r>
              <a:rPr lang="tr-TR" dirty="0" smtClean="0">
                <a:latin typeface="Comic Sans MS" panose="030F0702030302020204" pitchFamily="66" charset="0"/>
              </a:rPr>
              <a:t>Psikanalistlere </a:t>
            </a:r>
            <a:r>
              <a:rPr lang="tr-TR" dirty="0" smtClean="0">
                <a:latin typeface="Comic Sans MS" panose="030F0702030302020204" pitchFamily="66" charset="0"/>
              </a:rPr>
              <a:t>göre,meslek bilinçdışı gereksinimleri doyurma yoludur.</a:t>
            </a:r>
          </a:p>
          <a:p>
            <a:pPr>
              <a:buNone/>
            </a:pPr>
            <a:r>
              <a:rPr lang="tr-TR" dirty="0" smtClean="0">
                <a:latin typeface="Comic Sans MS" panose="030F0702030302020204" pitchFamily="66" charset="0"/>
              </a:rPr>
              <a:t>Meslek seçimi,zevk ve gerçeklik ilkelerine göre yapılan bir davranıştır</a:t>
            </a:r>
            <a:r>
              <a:rPr lang="tr-TR" dirty="0" smtClean="0">
                <a:latin typeface="Comic Sans MS" panose="030F0702030302020204" pitchFamily="66" charset="0"/>
              </a:rPr>
              <a:t>.</a:t>
            </a:r>
            <a:endParaRPr lang="tr-TR" dirty="0" smtClean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err="1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Roe’nun</a:t>
            </a:r>
            <a:r>
              <a:rPr lang="tr-TR" sz="3200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 Gereksinim Kuramı</a:t>
            </a:r>
            <a:endParaRPr lang="tr-TR" sz="3200" dirty="0">
              <a:solidFill>
                <a:schemeClr val="accent1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dirty="0" smtClean="0">
                <a:latin typeface="Comic Sans MS" pitchFamily="66" charset="0"/>
              </a:rPr>
              <a:t>      Bireyin mesleki gelişimi,çocukluk yıllarındaki ilgileri ve bunların temelinde yatan,gereksinimlerin nasıl karşılandığına bağlıdır.</a:t>
            </a:r>
          </a:p>
          <a:p>
            <a:pPr>
              <a:buNone/>
            </a:pPr>
            <a:r>
              <a:rPr lang="tr-TR" dirty="0">
                <a:latin typeface="Comic Sans MS" pitchFamily="66" charset="0"/>
              </a:rPr>
              <a:t> </a:t>
            </a:r>
            <a:r>
              <a:rPr lang="tr-TR" dirty="0" smtClean="0">
                <a:latin typeface="Comic Sans MS" pitchFamily="66" charset="0"/>
              </a:rPr>
              <a:t>    Yaşamın ilk yıllarındaki doyum ve hayal kırıklıkları bir alana yönelmede </a:t>
            </a:r>
            <a:r>
              <a:rPr lang="tr-TR" dirty="0" smtClean="0">
                <a:latin typeface="Comic Sans MS" pitchFamily="66" charset="0"/>
              </a:rPr>
              <a:t>etkili olmaktadır. </a:t>
            </a:r>
            <a:endParaRPr lang="tr-TR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err="1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Gınzberg</a:t>
            </a:r>
            <a:r>
              <a:rPr lang="tr-TR" sz="3200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 ve arkadaşlarının Gelişim Kuramı</a:t>
            </a:r>
            <a:endParaRPr lang="tr-TR" sz="3200" dirty="0">
              <a:solidFill>
                <a:schemeClr val="accent1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124744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tr-TR" dirty="0" smtClean="0">
                <a:latin typeface="Comic Sans MS" pitchFamily="66" charset="0"/>
              </a:rPr>
              <a:t>    Bu </a:t>
            </a:r>
            <a:r>
              <a:rPr lang="tr-TR" dirty="0" smtClean="0">
                <a:latin typeface="Comic Sans MS" pitchFamily="66" charset="0"/>
              </a:rPr>
              <a:t>kuram,meslek seçiminin,çocukluktan ergenliğe,yetişkinliğe uzanan bir gelişim dönemi süreci olduğunu ileri sürmektedir.</a:t>
            </a:r>
          </a:p>
          <a:p>
            <a:pPr>
              <a:buNone/>
            </a:pPr>
            <a:r>
              <a:rPr lang="tr-TR" dirty="0" smtClean="0">
                <a:latin typeface="Comic Sans MS" pitchFamily="66" charset="0"/>
              </a:rPr>
              <a:t>  Meslek </a:t>
            </a:r>
            <a:r>
              <a:rPr lang="tr-TR" dirty="0">
                <a:latin typeface="Comic Sans MS" pitchFamily="66" charset="0"/>
              </a:rPr>
              <a:t>g</a:t>
            </a:r>
            <a:r>
              <a:rPr lang="tr-TR" dirty="0" smtClean="0">
                <a:latin typeface="Comic Sans MS" pitchFamily="66" charset="0"/>
              </a:rPr>
              <a:t>elişim süreci</a:t>
            </a:r>
            <a:r>
              <a:rPr lang="tr-TR" dirty="0">
                <a:latin typeface="Comic Sans MS" pitchFamily="66" charset="0"/>
              </a:rPr>
              <a:t>;</a:t>
            </a:r>
            <a:r>
              <a:rPr lang="tr-TR" dirty="0" smtClean="0">
                <a:latin typeface="Comic Sans MS" pitchFamily="66" charset="0"/>
              </a:rPr>
              <a:t> </a:t>
            </a:r>
          </a:p>
          <a:p>
            <a:pPr>
              <a:buNone/>
            </a:pPr>
            <a:r>
              <a:rPr lang="tr-TR" dirty="0" smtClean="0">
                <a:latin typeface="Comic Sans MS" pitchFamily="66" charset="0"/>
              </a:rPr>
              <a:t>  Hayal </a:t>
            </a:r>
            <a:r>
              <a:rPr lang="tr-TR" dirty="0" smtClean="0">
                <a:latin typeface="Comic Sans MS" pitchFamily="66" charset="0"/>
              </a:rPr>
              <a:t>dönemi,deneme dönemi,gerçeklik dönemi olmak üzere </a:t>
            </a:r>
            <a:r>
              <a:rPr lang="tr-TR" dirty="0" smtClean="0">
                <a:latin typeface="Comic Sans MS" pitchFamily="66" charset="0"/>
              </a:rPr>
              <a:t>üç dönem halinde incelenir.  </a:t>
            </a:r>
            <a:endParaRPr lang="tr-TR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-396552" y="188640"/>
            <a:ext cx="8229600" cy="4824536"/>
          </a:xfrm>
        </p:spPr>
        <p:txBody>
          <a:bodyPr>
            <a:normAutofit lnSpcReduction="10000"/>
          </a:bodyPr>
          <a:lstStyle/>
          <a:p>
            <a:pPr>
              <a:buNone/>
            </a:pPr>
            <a:endParaRPr lang="tr-TR" dirty="0" smtClean="0"/>
          </a:p>
          <a:p>
            <a:pPr algn="ctr">
              <a:buNone/>
            </a:pPr>
            <a:r>
              <a:rPr lang="tr-TR" dirty="0" err="1" smtClean="0">
                <a:latin typeface="Comic Sans MS" pitchFamily="66" charset="0"/>
              </a:rPr>
              <a:t>Psikanalitik</a:t>
            </a:r>
            <a:r>
              <a:rPr lang="tr-TR" dirty="0" smtClean="0">
                <a:latin typeface="Comic Sans MS" pitchFamily="66" charset="0"/>
              </a:rPr>
              <a:t> yaklaşım</a:t>
            </a:r>
          </a:p>
          <a:p>
            <a:pPr algn="ctr">
              <a:buNone/>
            </a:pPr>
            <a:r>
              <a:rPr lang="tr-TR" dirty="0" err="1" smtClean="0">
                <a:latin typeface="Comic Sans MS" pitchFamily="66" charset="0"/>
              </a:rPr>
              <a:t>Varoluşcu</a:t>
            </a:r>
            <a:r>
              <a:rPr lang="tr-TR" dirty="0" smtClean="0">
                <a:latin typeface="Comic Sans MS" pitchFamily="66" charset="0"/>
              </a:rPr>
              <a:t> yaklaşım</a:t>
            </a:r>
          </a:p>
          <a:p>
            <a:pPr algn="ctr">
              <a:buNone/>
            </a:pPr>
            <a:r>
              <a:rPr lang="tr-TR" dirty="0" err="1" smtClean="0">
                <a:latin typeface="Comic Sans MS" pitchFamily="66" charset="0"/>
              </a:rPr>
              <a:t>Davranışcı</a:t>
            </a:r>
            <a:r>
              <a:rPr lang="tr-TR" dirty="0" smtClean="0">
                <a:latin typeface="Comic Sans MS" pitchFamily="66" charset="0"/>
              </a:rPr>
              <a:t> yaklaşım</a:t>
            </a:r>
          </a:p>
          <a:p>
            <a:pPr algn="ctr">
              <a:buNone/>
            </a:pPr>
            <a:r>
              <a:rPr lang="tr-TR" dirty="0" smtClean="0">
                <a:latin typeface="Comic Sans MS" pitchFamily="66" charset="0"/>
              </a:rPr>
              <a:t>Akılcı duygusal yaklaşım</a:t>
            </a:r>
          </a:p>
          <a:p>
            <a:pPr algn="ctr">
              <a:buNone/>
            </a:pPr>
            <a:r>
              <a:rPr lang="tr-TR" dirty="0" smtClean="0">
                <a:latin typeface="Comic Sans MS" pitchFamily="66" charset="0"/>
              </a:rPr>
              <a:t>Eklektik yaklaşım</a:t>
            </a:r>
          </a:p>
          <a:p>
            <a:pPr algn="ctr">
              <a:buNone/>
            </a:pPr>
            <a:r>
              <a:rPr lang="tr-TR" dirty="0" smtClean="0">
                <a:latin typeface="Comic Sans MS" pitchFamily="66" charset="0"/>
              </a:rPr>
              <a:t>Hümanist yaklaşım</a:t>
            </a:r>
          </a:p>
          <a:p>
            <a:pPr algn="ctr">
              <a:buNone/>
            </a:pPr>
            <a:r>
              <a:rPr lang="tr-TR" dirty="0" err="1" smtClean="0">
                <a:latin typeface="Comic Sans MS" pitchFamily="66" charset="0"/>
              </a:rPr>
              <a:t>Gestalt</a:t>
            </a:r>
            <a:r>
              <a:rPr lang="tr-TR" dirty="0" smtClean="0">
                <a:latin typeface="Comic Sans MS" pitchFamily="66" charset="0"/>
              </a:rPr>
              <a:t> Terapi</a:t>
            </a:r>
          </a:p>
          <a:p>
            <a:pPr algn="ctr">
              <a:buNone/>
            </a:pPr>
            <a:r>
              <a:rPr lang="tr-TR" dirty="0" smtClean="0">
                <a:latin typeface="Comic Sans MS" pitchFamily="66" charset="0"/>
              </a:rPr>
              <a:t>Gerçeklik terapisi</a:t>
            </a:r>
          </a:p>
          <a:p>
            <a:pPr>
              <a:buNone/>
            </a:pPr>
            <a:endParaRPr lang="tr-TR" dirty="0">
              <a:latin typeface="Comic Sans MS" pitchFamily="66" charset="0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4168" y="4221088"/>
            <a:ext cx="2619375" cy="2175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rmAutofit/>
          </a:bodyPr>
          <a:lstStyle/>
          <a:p>
            <a:r>
              <a:rPr lang="tr-TR" sz="3200" dirty="0" err="1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Psikanalitik</a:t>
            </a:r>
            <a:r>
              <a:rPr lang="tr-TR" sz="3200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 Yaklaşım</a:t>
            </a:r>
            <a:endParaRPr lang="tr-TR" sz="3200" dirty="0">
              <a:solidFill>
                <a:schemeClr val="accent1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39552" y="1052736"/>
            <a:ext cx="8229600" cy="3744416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tr-TR" dirty="0" smtClean="0">
                <a:latin typeface="Comic Sans MS" pitchFamily="66" charset="0"/>
              </a:rPr>
              <a:t>Temsilcileri: Freud,Adler,</a:t>
            </a:r>
            <a:r>
              <a:rPr lang="tr-TR" dirty="0" err="1" smtClean="0">
                <a:latin typeface="Comic Sans MS" pitchFamily="66" charset="0"/>
              </a:rPr>
              <a:t>Jung</a:t>
            </a:r>
            <a:endParaRPr lang="tr-TR" dirty="0" smtClean="0">
              <a:latin typeface="Comic Sans MS" pitchFamily="66" charset="0"/>
            </a:endParaRPr>
          </a:p>
          <a:p>
            <a:pPr>
              <a:buNone/>
            </a:pPr>
            <a:r>
              <a:rPr lang="tr-TR" dirty="0" smtClean="0">
                <a:latin typeface="Comic Sans MS" pitchFamily="66" charset="0"/>
              </a:rPr>
              <a:t>Psikolojik danışmanın amacı:</a:t>
            </a:r>
          </a:p>
          <a:p>
            <a:pPr>
              <a:buNone/>
            </a:pPr>
            <a:r>
              <a:rPr lang="tr-TR" dirty="0" smtClean="0">
                <a:latin typeface="Comic Sans MS" pitchFamily="66" charset="0"/>
              </a:rPr>
              <a:t>    Danışanın egosu aracılığı ile </a:t>
            </a:r>
            <a:r>
              <a:rPr lang="tr-TR" dirty="0" err="1" smtClean="0">
                <a:latin typeface="Comic Sans MS" pitchFamily="66" charset="0"/>
              </a:rPr>
              <a:t>id</a:t>
            </a:r>
            <a:r>
              <a:rPr lang="tr-TR" dirty="0" smtClean="0">
                <a:latin typeface="Comic Sans MS" pitchFamily="66" charset="0"/>
              </a:rPr>
              <a:t> ile </a:t>
            </a:r>
            <a:r>
              <a:rPr lang="tr-TR" dirty="0" err="1" smtClean="0">
                <a:latin typeface="Comic Sans MS" pitchFamily="66" charset="0"/>
              </a:rPr>
              <a:t>süperego</a:t>
            </a:r>
            <a:r>
              <a:rPr lang="tr-TR" dirty="0" smtClean="0">
                <a:latin typeface="Comic Sans MS" pitchFamily="66" charset="0"/>
              </a:rPr>
              <a:t> arasındaki uzlaşmayı sağlamasına yardımcı olmaktır.</a:t>
            </a:r>
          </a:p>
          <a:p>
            <a:pPr>
              <a:buNone/>
            </a:pPr>
            <a:r>
              <a:rPr lang="tr-TR" dirty="0" smtClean="0">
                <a:latin typeface="Comic Sans MS" pitchFamily="66" charset="0"/>
              </a:rPr>
              <a:t>    Hipnoz,serbest çağrışım,rüya analizi çalışmaları ile bireyin </a:t>
            </a:r>
            <a:r>
              <a:rPr lang="tr-TR" dirty="0" err="1" smtClean="0">
                <a:latin typeface="Comic Sans MS" pitchFamily="66" charset="0"/>
              </a:rPr>
              <a:t>içgörü</a:t>
            </a:r>
            <a:r>
              <a:rPr lang="tr-TR" dirty="0" smtClean="0">
                <a:latin typeface="Comic Sans MS" pitchFamily="66" charset="0"/>
              </a:rPr>
              <a:t> kazanması sağlanır.</a:t>
            </a:r>
            <a:endParaRPr lang="tr-TR" dirty="0">
              <a:latin typeface="Comic Sans MS" pitchFamily="66" charset="0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4509120"/>
            <a:ext cx="1638300" cy="179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tr-TR" sz="3200" dirty="0" err="1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Varoluşcu</a:t>
            </a:r>
            <a:r>
              <a:rPr lang="tr-TR" sz="3200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 Yaklaşım</a:t>
            </a:r>
            <a:endParaRPr lang="tr-TR" sz="3200" dirty="0">
              <a:solidFill>
                <a:schemeClr val="accent1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23528" y="836712"/>
            <a:ext cx="8229600" cy="452596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tr-TR" dirty="0" smtClean="0">
                <a:latin typeface="Comic Sans MS" pitchFamily="66" charset="0"/>
              </a:rPr>
              <a:t>  Temsilcileri:</a:t>
            </a:r>
            <a:r>
              <a:rPr lang="tr-TR" dirty="0" err="1" smtClean="0">
                <a:latin typeface="Comic Sans MS" pitchFamily="66" charset="0"/>
              </a:rPr>
              <a:t>Frankl</a:t>
            </a:r>
            <a:r>
              <a:rPr lang="tr-TR" dirty="0" smtClean="0">
                <a:latin typeface="Comic Sans MS" pitchFamily="66" charset="0"/>
              </a:rPr>
              <a:t>,May,</a:t>
            </a:r>
            <a:r>
              <a:rPr lang="tr-TR" dirty="0" err="1" smtClean="0">
                <a:latin typeface="Comic Sans MS" pitchFamily="66" charset="0"/>
              </a:rPr>
              <a:t>Rank</a:t>
            </a:r>
            <a:r>
              <a:rPr lang="tr-TR" dirty="0" smtClean="0">
                <a:latin typeface="Comic Sans MS" pitchFamily="66" charset="0"/>
              </a:rPr>
              <a:t>,</a:t>
            </a:r>
            <a:r>
              <a:rPr lang="tr-TR" dirty="0" err="1" smtClean="0">
                <a:latin typeface="Comic Sans MS" pitchFamily="66" charset="0"/>
              </a:rPr>
              <a:t>Yalom</a:t>
            </a:r>
            <a:endParaRPr lang="tr-TR" dirty="0" smtClean="0">
              <a:latin typeface="Comic Sans MS" pitchFamily="66" charset="0"/>
            </a:endParaRPr>
          </a:p>
          <a:p>
            <a:pPr>
              <a:buNone/>
            </a:pPr>
            <a:r>
              <a:rPr lang="tr-TR" dirty="0" smtClean="0">
                <a:latin typeface="Comic Sans MS" pitchFamily="66" charset="0"/>
              </a:rPr>
              <a:t>  Psikolojik Danışmanın Amacı:</a:t>
            </a:r>
          </a:p>
          <a:p>
            <a:pPr>
              <a:buNone/>
            </a:pPr>
            <a:r>
              <a:rPr lang="tr-TR" dirty="0" smtClean="0">
                <a:latin typeface="Comic Sans MS" pitchFamily="66" charset="0"/>
              </a:rPr>
              <a:t>   Danışanın,kendisi için yeniden sorumluluklar kabul edebilme düzeyine erişmesine,varoluşunu yeniden yaşayarak tüm kapasitelerini değerlendirebilecek düzeye erişmesine yardımcı olmaktır.</a:t>
            </a:r>
          </a:p>
          <a:p>
            <a:pPr>
              <a:buNone/>
            </a:pPr>
            <a:r>
              <a:rPr lang="tr-TR" dirty="0" smtClean="0">
                <a:latin typeface="Comic Sans MS" pitchFamily="66" charset="0"/>
              </a:rPr>
              <a:t>   Psikolojik danışma sürecinde bugün üzerinde durularak,danışanın </a:t>
            </a:r>
            <a:r>
              <a:rPr lang="tr-TR" dirty="0" err="1" smtClean="0">
                <a:latin typeface="Comic Sans MS" pitchFamily="66" charset="0"/>
              </a:rPr>
              <a:t>farkındalık</a:t>
            </a:r>
            <a:r>
              <a:rPr lang="tr-TR" dirty="0" smtClean="0">
                <a:latin typeface="Comic Sans MS" pitchFamily="66" charset="0"/>
              </a:rPr>
              <a:t> kazanması sağlanır.</a:t>
            </a:r>
            <a:endParaRPr lang="tr-TR" dirty="0">
              <a:latin typeface="Comic Sans MS" pitchFamily="66" charset="0"/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44208" y="4941168"/>
            <a:ext cx="2232248" cy="1612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>
            <a:normAutofit/>
          </a:bodyPr>
          <a:lstStyle/>
          <a:p>
            <a:r>
              <a:rPr lang="tr-TR" sz="3200" dirty="0" err="1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Davranışcı</a:t>
            </a:r>
            <a:r>
              <a:rPr lang="tr-TR" sz="3200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 Yaklaşım</a:t>
            </a:r>
            <a:endParaRPr lang="tr-TR" sz="3200" dirty="0">
              <a:solidFill>
                <a:schemeClr val="accent1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1520" y="1484784"/>
            <a:ext cx="8640960" cy="452596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tr-TR" dirty="0" smtClean="0">
                <a:latin typeface="Comic Sans MS" pitchFamily="66" charset="0"/>
              </a:rPr>
              <a:t>Temsilcileri:</a:t>
            </a:r>
            <a:r>
              <a:rPr lang="tr-TR" dirty="0" err="1" smtClean="0">
                <a:latin typeface="Comic Sans MS" pitchFamily="66" charset="0"/>
              </a:rPr>
              <a:t>Skinner</a:t>
            </a:r>
            <a:r>
              <a:rPr lang="tr-TR" dirty="0" smtClean="0">
                <a:latin typeface="Comic Sans MS" pitchFamily="66" charset="0"/>
              </a:rPr>
              <a:t>,Watson,</a:t>
            </a:r>
            <a:r>
              <a:rPr lang="tr-TR" dirty="0" err="1" smtClean="0">
                <a:latin typeface="Comic Sans MS" pitchFamily="66" charset="0"/>
              </a:rPr>
              <a:t>Pavlov</a:t>
            </a:r>
            <a:r>
              <a:rPr lang="tr-TR" dirty="0" smtClean="0">
                <a:latin typeface="Comic Sans MS" pitchFamily="66" charset="0"/>
              </a:rPr>
              <a:t>,</a:t>
            </a:r>
            <a:r>
              <a:rPr lang="tr-TR" dirty="0" err="1" smtClean="0">
                <a:latin typeface="Comic Sans MS" pitchFamily="66" charset="0"/>
              </a:rPr>
              <a:t>Lazarus</a:t>
            </a:r>
            <a:r>
              <a:rPr lang="tr-TR" dirty="0" smtClean="0">
                <a:latin typeface="Comic Sans MS" pitchFamily="66" charset="0"/>
              </a:rPr>
              <a:t>,</a:t>
            </a:r>
            <a:r>
              <a:rPr lang="tr-TR" dirty="0" err="1" smtClean="0">
                <a:latin typeface="Comic Sans MS" pitchFamily="66" charset="0"/>
              </a:rPr>
              <a:t>Bandura</a:t>
            </a:r>
            <a:endParaRPr lang="tr-TR" dirty="0" smtClean="0">
              <a:latin typeface="Comic Sans MS" pitchFamily="66" charset="0"/>
            </a:endParaRPr>
          </a:p>
          <a:p>
            <a:pPr>
              <a:buNone/>
            </a:pPr>
            <a:r>
              <a:rPr lang="tr-TR" dirty="0" smtClean="0">
                <a:latin typeface="Comic Sans MS" pitchFamily="66" charset="0"/>
              </a:rPr>
              <a:t>Psikolojik Danışmanın amacı:</a:t>
            </a:r>
          </a:p>
          <a:p>
            <a:pPr>
              <a:buNone/>
            </a:pPr>
            <a:r>
              <a:rPr lang="tr-TR" dirty="0" smtClean="0">
                <a:latin typeface="Comic Sans MS" pitchFamily="66" charset="0"/>
              </a:rPr>
              <a:t>Danışanın istenmeyen davranışlarını ortadan </a:t>
            </a:r>
            <a:r>
              <a:rPr lang="tr-TR" dirty="0" err="1" smtClean="0">
                <a:latin typeface="Comic Sans MS" pitchFamily="66" charset="0"/>
              </a:rPr>
              <a:t>kaldırmave</a:t>
            </a:r>
            <a:r>
              <a:rPr lang="tr-TR" dirty="0" smtClean="0">
                <a:latin typeface="Comic Sans MS" pitchFamily="66" charset="0"/>
              </a:rPr>
              <a:t> istendik davranışları kazanmasına yardımcı olmaktır.</a:t>
            </a:r>
          </a:p>
          <a:p>
            <a:pPr>
              <a:buNone/>
            </a:pPr>
            <a:r>
              <a:rPr lang="tr-TR" dirty="0" smtClean="0">
                <a:latin typeface="Comic Sans MS" pitchFamily="66" charset="0"/>
              </a:rPr>
              <a:t>Sistematik duyarsızlaştırma,zıt tepki yöntemi,pekiştirme tedavileri,model alma yöntemi,atılganlık eğitimi,biyolojik geri bildirim tekniği kullanılır.</a:t>
            </a:r>
            <a:endParaRPr lang="tr-TR" dirty="0">
              <a:latin typeface="Comic Sans MS" pitchFamily="66" charset="0"/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463" y="144463"/>
            <a:ext cx="1403201" cy="1351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1143000"/>
          </a:xfrm>
        </p:spPr>
        <p:txBody>
          <a:bodyPr>
            <a:normAutofit/>
          </a:bodyPr>
          <a:lstStyle/>
          <a:p>
            <a:r>
              <a:rPr lang="tr-TR" sz="3200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Akılcı Duygusal Yaklaşım</a:t>
            </a:r>
            <a:endParaRPr lang="tr-TR" sz="3200" dirty="0">
              <a:solidFill>
                <a:schemeClr val="accent1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052736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tr-TR" dirty="0" smtClean="0">
                <a:latin typeface="Comic Sans MS" pitchFamily="66" charset="0"/>
              </a:rPr>
              <a:t>Temsilcisi:</a:t>
            </a:r>
            <a:r>
              <a:rPr lang="tr-TR" dirty="0" err="1" smtClean="0">
                <a:latin typeface="Comic Sans MS" pitchFamily="66" charset="0"/>
              </a:rPr>
              <a:t>Ellis</a:t>
            </a:r>
            <a:endParaRPr lang="tr-TR" dirty="0" smtClean="0">
              <a:latin typeface="Comic Sans MS" pitchFamily="66" charset="0"/>
            </a:endParaRPr>
          </a:p>
          <a:p>
            <a:pPr>
              <a:buNone/>
            </a:pPr>
            <a:r>
              <a:rPr lang="tr-TR" dirty="0" smtClean="0">
                <a:latin typeface="Comic Sans MS" pitchFamily="66" charset="0"/>
              </a:rPr>
              <a:t>Psikolojik Danışmanın Amacı:</a:t>
            </a:r>
          </a:p>
          <a:p>
            <a:pPr>
              <a:buNone/>
            </a:pPr>
            <a:r>
              <a:rPr lang="tr-TR" dirty="0" smtClean="0">
                <a:latin typeface="Comic Sans MS" pitchFamily="66" charset="0"/>
              </a:rPr>
              <a:t>Danışanın akılcı olmayan düşüncelerini akılcı düşüncelerle değiştirmektir.</a:t>
            </a:r>
          </a:p>
          <a:p>
            <a:pPr>
              <a:buNone/>
            </a:pPr>
            <a:r>
              <a:rPr lang="tr-TR" dirty="0" smtClean="0">
                <a:latin typeface="Comic Sans MS" pitchFamily="66" charset="0"/>
              </a:rPr>
              <a:t>Danışana ev ödevleri verilir,alıştırmalar yaptırılır,danışanın nasıl hareket edeceği belirlenir,öğretici tekniklere başvurulur.</a:t>
            </a:r>
            <a:endParaRPr lang="tr-TR" dirty="0">
              <a:latin typeface="Comic Sans MS" pitchFamily="66" charset="0"/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4869160"/>
            <a:ext cx="2743200" cy="166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Eklektik Yaklaşım</a:t>
            </a:r>
            <a:endParaRPr lang="tr-TR" sz="3200" dirty="0">
              <a:solidFill>
                <a:schemeClr val="accent2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484784"/>
            <a:ext cx="8229600" cy="2952328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tr-TR" dirty="0" smtClean="0">
                <a:latin typeface="Comic Sans MS" pitchFamily="66" charset="0"/>
              </a:rPr>
              <a:t>    Bu yaklaşım,tek başına bir kuram değildir.Belli bir görüşe sahip olmaksızın çeşitli görüşlerden yararlanarak,danışmanların kendilerine özgü geliştirdikleri psikolojik danışma yaklaşımıdır.</a:t>
            </a:r>
            <a:endParaRPr lang="tr-TR" dirty="0">
              <a:latin typeface="Comic Sans MS" pitchFamily="66" charset="0"/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1880" y="3933056"/>
            <a:ext cx="2038350" cy="223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Hümanist yaklaşım</a:t>
            </a:r>
            <a:endParaRPr lang="tr-TR" sz="3200" dirty="0">
              <a:solidFill>
                <a:schemeClr val="accent2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1124744"/>
            <a:ext cx="8229600" cy="452596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tr-TR" dirty="0" smtClean="0">
                <a:latin typeface="Comic Sans MS" pitchFamily="66" charset="0"/>
              </a:rPr>
              <a:t>Temsilcisi:</a:t>
            </a:r>
            <a:r>
              <a:rPr lang="tr-TR" dirty="0" err="1" smtClean="0">
                <a:latin typeface="Comic Sans MS" pitchFamily="66" charset="0"/>
              </a:rPr>
              <a:t>Rogers</a:t>
            </a:r>
            <a:endParaRPr lang="tr-TR" dirty="0" smtClean="0">
              <a:latin typeface="Comic Sans MS" pitchFamily="66" charset="0"/>
            </a:endParaRPr>
          </a:p>
          <a:p>
            <a:pPr>
              <a:buNone/>
            </a:pPr>
            <a:r>
              <a:rPr lang="tr-TR" dirty="0" smtClean="0">
                <a:latin typeface="Comic Sans MS" pitchFamily="66" charset="0"/>
              </a:rPr>
              <a:t>Psikolojik Danışmanın Amacı:</a:t>
            </a:r>
          </a:p>
          <a:p>
            <a:pPr>
              <a:buNone/>
            </a:pPr>
            <a:r>
              <a:rPr lang="tr-TR" dirty="0" smtClean="0">
                <a:latin typeface="Comic Sans MS" pitchFamily="66" charset="0"/>
              </a:rPr>
              <a:t>Danışanın kendini yönetmesi,kendini </a:t>
            </a:r>
            <a:r>
              <a:rPr lang="tr-TR" dirty="0" err="1" smtClean="0">
                <a:latin typeface="Comic Sans MS" pitchFamily="66" charset="0"/>
              </a:rPr>
              <a:t>gerçekleştirdanışana</a:t>
            </a:r>
            <a:r>
              <a:rPr lang="tr-TR" dirty="0" smtClean="0">
                <a:latin typeface="Comic Sans MS" pitchFamily="66" charset="0"/>
              </a:rPr>
              <a:t> </a:t>
            </a:r>
            <a:r>
              <a:rPr lang="tr-TR" dirty="0" err="1" smtClean="0">
                <a:latin typeface="Comic Sans MS" pitchFamily="66" charset="0"/>
              </a:rPr>
              <a:t>farkmesi</a:t>
            </a:r>
            <a:r>
              <a:rPr lang="tr-TR" dirty="0" smtClean="0">
                <a:latin typeface="Comic Sans MS" pitchFamily="66" charset="0"/>
              </a:rPr>
              <a:t> için yardım etmektir.</a:t>
            </a:r>
          </a:p>
          <a:p>
            <a:pPr>
              <a:buNone/>
            </a:pPr>
            <a:r>
              <a:rPr lang="tr-TR" dirty="0" smtClean="0">
                <a:latin typeface="Comic Sans MS" pitchFamily="66" charset="0"/>
              </a:rPr>
              <a:t>Danışan ve danışman arasında kurulan ilişkinin niteliği önemlidir.Empati,koşulsuz kabul,olumlu saygı,içtenlik ,sıcaklık gibi </a:t>
            </a:r>
            <a:r>
              <a:rPr lang="tr-TR" dirty="0" err="1" smtClean="0">
                <a:latin typeface="Comic Sans MS" pitchFamily="66" charset="0"/>
              </a:rPr>
              <a:t>terapötik</a:t>
            </a:r>
            <a:r>
              <a:rPr lang="tr-TR" dirty="0" smtClean="0">
                <a:latin typeface="Comic Sans MS" pitchFamily="66" charset="0"/>
              </a:rPr>
              <a:t> beceriler danışana fark ettirilmelidir.</a:t>
            </a:r>
          </a:p>
          <a:p>
            <a:pPr>
              <a:buNone/>
            </a:pPr>
            <a:endParaRPr lang="tr-TR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err="1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Gestalt</a:t>
            </a:r>
            <a:r>
              <a:rPr lang="tr-TR" sz="32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 Terapi</a:t>
            </a:r>
            <a:endParaRPr lang="tr-TR" sz="3200" dirty="0">
              <a:solidFill>
                <a:schemeClr val="accent2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23528" y="1196752"/>
            <a:ext cx="8568952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dirty="0" smtClean="0">
                <a:latin typeface="Comic Sans MS" pitchFamily="66" charset="0"/>
              </a:rPr>
              <a:t>Temsilcileri:</a:t>
            </a:r>
            <a:r>
              <a:rPr lang="tr-TR" dirty="0" err="1" smtClean="0">
                <a:latin typeface="Comic Sans MS" pitchFamily="66" charset="0"/>
              </a:rPr>
              <a:t>Perls</a:t>
            </a:r>
            <a:r>
              <a:rPr lang="tr-TR" dirty="0" smtClean="0">
                <a:latin typeface="Comic Sans MS" pitchFamily="66" charset="0"/>
              </a:rPr>
              <a:t>,</a:t>
            </a:r>
            <a:r>
              <a:rPr lang="tr-TR" dirty="0" err="1" smtClean="0">
                <a:latin typeface="Comic Sans MS" pitchFamily="66" charset="0"/>
              </a:rPr>
              <a:t>Koffka</a:t>
            </a:r>
            <a:r>
              <a:rPr lang="tr-TR" dirty="0" smtClean="0">
                <a:latin typeface="Comic Sans MS" pitchFamily="66" charset="0"/>
              </a:rPr>
              <a:t>,</a:t>
            </a:r>
            <a:r>
              <a:rPr lang="tr-TR" dirty="0" err="1" smtClean="0">
                <a:latin typeface="Comic Sans MS" pitchFamily="66" charset="0"/>
              </a:rPr>
              <a:t>Köhler</a:t>
            </a:r>
            <a:r>
              <a:rPr lang="tr-TR" dirty="0" smtClean="0">
                <a:latin typeface="Comic Sans MS" pitchFamily="66" charset="0"/>
              </a:rPr>
              <a:t>,</a:t>
            </a:r>
            <a:r>
              <a:rPr lang="tr-TR" dirty="0" err="1" smtClean="0">
                <a:latin typeface="Comic Sans MS" pitchFamily="66" charset="0"/>
              </a:rPr>
              <a:t>Werheimer</a:t>
            </a:r>
            <a:endParaRPr lang="tr-TR" dirty="0" smtClean="0">
              <a:latin typeface="Comic Sans MS" pitchFamily="66" charset="0"/>
            </a:endParaRPr>
          </a:p>
          <a:p>
            <a:pPr>
              <a:buNone/>
            </a:pPr>
            <a:r>
              <a:rPr lang="tr-TR" dirty="0" smtClean="0">
                <a:latin typeface="Comic Sans MS" pitchFamily="66" charset="0"/>
              </a:rPr>
              <a:t>Psikolojik Danışmanın Amacı:</a:t>
            </a:r>
          </a:p>
          <a:p>
            <a:pPr>
              <a:buNone/>
            </a:pPr>
            <a:r>
              <a:rPr lang="tr-TR" dirty="0" smtClean="0">
                <a:latin typeface="Comic Sans MS" pitchFamily="66" charset="0"/>
              </a:rPr>
              <a:t>İnsanda iyi ve kötü huy şeklinde iki aşırı ucun bütünleştirilerek,dengenin sağlanmasına yardım etmektir.</a:t>
            </a:r>
          </a:p>
          <a:p>
            <a:pPr>
              <a:buNone/>
            </a:pPr>
            <a:r>
              <a:rPr lang="tr-TR" dirty="0" smtClean="0">
                <a:latin typeface="Comic Sans MS" pitchFamily="66" charset="0"/>
              </a:rPr>
              <a:t>Rüya analizi,diyalog tekniği,tersine çevirme,sorumluluğu kabul etme teknikleri kullanılır.</a:t>
            </a:r>
            <a:endParaRPr lang="tr-TR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269</TotalTime>
  <Words>440</Words>
  <Application>Microsoft Office PowerPoint</Application>
  <PresentationFormat>Ekran Gösterisi (4:3)</PresentationFormat>
  <Paragraphs>67</Paragraphs>
  <Slides>15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9" baseType="lpstr">
      <vt:lpstr>Arial</vt:lpstr>
      <vt:lpstr>Calibri</vt:lpstr>
      <vt:lpstr>Comic Sans MS</vt:lpstr>
      <vt:lpstr>Ofis Teması</vt:lpstr>
      <vt:lpstr>REHBERLİKDE PSİKOLOJİK DANIŞMA KURAMLARI</vt:lpstr>
      <vt:lpstr>PowerPoint Sunusu</vt:lpstr>
      <vt:lpstr>Psikanalitik Yaklaşım</vt:lpstr>
      <vt:lpstr>Varoluşcu Yaklaşım</vt:lpstr>
      <vt:lpstr>Davranışcı Yaklaşım</vt:lpstr>
      <vt:lpstr>Akılcı Duygusal Yaklaşım</vt:lpstr>
      <vt:lpstr>Eklektik Yaklaşım</vt:lpstr>
      <vt:lpstr>Hümanist yaklaşım</vt:lpstr>
      <vt:lpstr>Gestalt Terapi</vt:lpstr>
      <vt:lpstr>Gerçeklik Terapisi</vt:lpstr>
      <vt:lpstr>Meslek Seçimi/Gelişimi Kuramları</vt:lpstr>
      <vt:lpstr>Holland’ın Tipoloji Kuramı</vt:lpstr>
      <vt:lpstr>Psikanalitik Kuramlar</vt:lpstr>
      <vt:lpstr>Roe’nun Gereksinim Kuramı</vt:lpstr>
      <vt:lpstr>Gınzberg ve arkadaşlarının Gelişim Kuramı</vt:lpstr>
    </vt:vector>
  </TitlesOfParts>
  <Company>rocco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PSİKOLOJİK DANIŞMA VE REHBERLİK</dc:title>
  <dc:creator>oys</dc:creator>
  <cp:lastModifiedBy>saba</cp:lastModifiedBy>
  <cp:revision>30</cp:revision>
  <dcterms:created xsi:type="dcterms:W3CDTF">2015-02-02T14:57:02Z</dcterms:created>
  <dcterms:modified xsi:type="dcterms:W3CDTF">2018-02-08T08:25:54Z</dcterms:modified>
</cp:coreProperties>
</file>