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4"/>
  </p:notes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6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51" userDrawn="1">
          <p15:clr>
            <a:srgbClr val="A4A3A4"/>
          </p15:clr>
        </p15:guide>
        <p15:guide id="2" orient="horz" pos="12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2C62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66" d="100"/>
          <a:sy n="66" d="100"/>
        </p:scale>
        <p:origin x="780" y="60"/>
      </p:cViewPr>
      <p:guideLst>
        <p:guide pos="551"/>
        <p:guide orient="horz" pos="12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C653A-FE3C-4445-A523-BAEA4393C19B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56632-12FE-48DD-A502-EFC0DB3DE3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884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20.11.2017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Kare Geçişlerinin Düzenlenmesi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NBP107 GRAFİK VE ANİMASYON I</a:t>
            </a:r>
            <a:endParaRPr lang="tr-TR" dirty="0"/>
          </a:p>
          <a:p>
            <a:r>
              <a:rPr lang="tr-TR" dirty="0"/>
              <a:t>ÖĞR.GÖR</a:t>
            </a:r>
            <a:r>
              <a:rPr lang="tr-TR" dirty="0" smtClean="0"/>
              <a:t>. SALİH ERDURUCAN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9272" y="1737360"/>
            <a:ext cx="5126876" cy="4392522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Karelerin Kopyalanması</a:t>
            </a:r>
            <a:r>
              <a:rPr lang="tr-TR" dirty="0" smtClean="0"/>
              <a:t>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675958"/>
            <a:ext cx="5838124" cy="2515325"/>
          </a:xfrm>
        </p:spPr>
        <p:txBody>
          <a:bodyPr>
            <a:normAutofit/>
          </a:bodyPr>
          <a:lstStyle/>
          <a:p>
            <a:r>
              <a:rPr lang="tr-TR" dirty="0"/>
              <a:t>Kopyalama yöntemi ile </a:t>
            </a:r>
            <a:r>
              <a:rPr lang="tr-TR" dirty="0" smtClean="0"/>
              <a:t>hafızaya alınan </a:t>
            </a:r>
            <a:r>
              <a:rPr lang="tr-TR" dirty="0"/>
              <a:t>kareleri yapıştırmak için, </a:t>
            </a:r>
            <a:r>
              <a:rPr lang="tr-TR" dirty="0" smtClean="0"/>
              <a:t>Mouse ile </a:t>
            </a:r>
            <a:r>
              <a:rPr lang="tr-TR" dirty="0"/>
              <a:t>yapıştırma işleminin </a:t>
            </a:r>
            <a:r>
              <a:rPr lang="tr-TR" dirty="0" smtClean="0"/>
              <a:t>yapılacağı konuma </a:t>
            </a:r>
            <a:r>
              <a:rPr lang="tr-TR" dirty="0"/>
              <a:t>giderek sağ </a:t>
            </a:r>
            <a:r>
              <a:rPr lang="tr-TR" dirty="0" err="1"/>
              <a:t>tıklanılır</a:t>
            </a:r>
            <a:r>
              <a:rPr lang="tr-TR" dirty="0"/>
              <a:t> ve </a:t>
            </a:r>
            <a:r>
              <a:rPr lang="tr-TR" dirty="0" smtClean="0"/>
              <a:t>açılan bağlam </a:t>
            </a:r>
            <a:r>
              <a:rPr lang="tr-TR" dirty="0"/>
              <a:t>menüsünden </a:t>
            </a:r>
            <a:r>
              <a:rPr lang="tr-TR" dirty="0" err="1"/>
              <a:t>Paste</a:t>
            </a:r>
            <a:r>
              <a:rPr lang="tr-TR" dirty="0"/>
              <a:t> </a:t>
            </a:r>
            <a:r>
              <a:rPr lang="tr-TR" dirty="0" err="1" smtClean="0"/>
              <a:t>Frames</a:t>
            </a:r>
            <a:r>
              <a:rPr lang="tr-TR" dirty="0" smtClean="0"/>
              <a:t> (</a:t>
            </a:r>
            <a:r>
              <a:rPr lang="tr-TR" dirty="0"/>
              <a:t>Kare Yapıştır) seçeneğini tıklanır</a:t>
            </a:r>
            <a:r>
              <a:rPr lang="tr-TR" dirty="0" smtClean="0"/>
              <a:t>. Aynı </a:t>
            </a:r>
            <a:r>
              <a:rPr lang="tr-TR" dirty="0"/>
              <a:t>işlem için </a:t>
            </a:r>
            <a:r>
              <a:rPr lang="tr-TR" dirty="0" err="1"/>
              <a:t>Edit</a:t>
            </a:r>
            <a:r>
              <a:rPr lang="tr-TR" dirty="0"/>
              <a:t> – </a:t>
            </a:r>
            <a:r>
              <a:rPr lang="tr-TR" dirty="0" err="1"/>
              <a:t>Copy</a:t>
            </a:r>
            <a:r>
              <a:rPr lang="tr-TR" dirty="0"/>
              <a:t> </a:t>
            </a:r>
            <a:r>
              <a:rPr lang="tr-TR" dirty="0" err="1" smtClean="0"/>
              <a:t>Frames</a:t>
            </a:r>
            <a:r>
              <a:rPr lang="tr-TR" dirty="0" smtClean="0"/>
              <a:t> menü </a:t>
            </a:r>
            <a:r>
              <a:rPr lang="tr-TR" dirty="0"/>
              <a:t>seçeneğini ya da </a:t>
            </a:r>
            <a:r>
              <a:rPr lang="tr-TR" dirty="0" err="1"/>
              <a:t>Ctrl</a:t>
            </a:r>
            <a:r>
              <a:rPr lang="tr-TR" dirty="0"/>
              <a:t> + Alt + </a:t>
            </a:r>
            <a:r>
              <a:rPr lang="tr-TR" dirty="0" smtClean="0"/>
              <a:t>V tuş </a:t>
            </a:r>
            <a:r>
              <a:rPr lang="tr-TR" dirty="0"/>
              <a:t>kombinasyonu da kullanılabilir</a:t>
            </a:r>
            <a:r>
              <a:rPr lang="tr-TR" dirty="0" smtClean="0"/>
              <a:t>. Kopyala </a:t>
            </a:r>
            <a:r>
              <a:rPr lang="tr-TR" dirty="0"/>
              <a:t>– yapıştır yöntemi ile </a:t>
            </a:r>
            <a:r>
              <a:rPr lang="tr-TR" dirty="0" smtClean="0"/>
              <a:t>eklenen </a:t>
            </a:r>
            <a:r>
              <a:rPr lang="tr-TR" dirty="0" err="1" smtClean="0"/>
              <a:t>frameler</a:t>
            </a:r>
            <a:r>
              <a:rPr lang="tr-TR" dirty="0" smtClean="0"/>
              <a:t> </a:t>
            </a:r>
            <a:r>
              <a:rPr lang="tr-TR" dirty="0"/>
              <a:t>asıllarına ait bütün </a:t>
            </a:r>
            <a:r>
              <a:rPr lang="tr-TR" dirty="0" smtClean="0"/>
              <a:t>özellikleri taşırlar</a:t>
            </a:r>
            <a:r>
              <a:rPr lang="tr-TR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672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Karelerin Kopyalanması</a:t>
            </a:r>
            <a:r>
              <a:rPr lang="tr-TR" dirty="0" smtClean="0"/>
              <a:t>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237438"/>
            <a:ext cx="10058400" cy="1753992"/>
          </a:xfrm>
        </p:spPr>
        <p:txBody>
          <a:bodyPr>
            <a:normAutofit/>
          </a:bodyPr>
          <a:lstStyle/>
          <a:p>
            <a:r>
              <a:rPr lang="tr-TR" dirty="0"/>
              <a:t>Oluşturulan bir animasyonda hareketin yönü değiştirilebilir. Örneğin; Sağa </a:t>
            </a:r>
            <a:r>
              <a:rPr lang="tr-TR" dirty="0" smtClean="0"/>
              <a:t>doğru hareket </a:t>
            </a:r>
            <a:r>
              <a:rPr lang="tr-TR" dirty="0"/>
              <a:t>eden bir top, sola doğru hareket ediyormuş gibi gösterilebilir. Aslında </a:t>
            </a:r>
            <a:r>
              <a:rPr lang="tr-TR" dirty="0" smtClean="0"/>
              <a:t>bu işlem </a:t>
            </a:r>
            <a:r>
              <a:rPr lang="tr-TR" dirty="0"/>
              <a:t>yönle ilgili değildir. Sadece anahtar kareler kullanılarak oluşturulan hareketi </a:t>
            </a:r>
            <a:r>
              <a:rPr lang="tr-TR" dirty="0" smtClean="0"/>
              <a:t>ters çevirir</a:t>
            </a:r>
            <a:r>
              <a:rPr lang="tr-TR" dirty="0"/>
              <a:t>. Bu işlemi gerçekleştirmek için Flash, hareketi temsil eden anahtar </a:t>
            </a:r>
            <a:r>
              <a:rPr lang="tr-TR" dirty="0" smtClean="0"/>
              <a:t>karelerin yerlerini </a:t>
            </a:r>
            <a:r>
              <a:rPr lang="tr-TR" dirty="0"/>
              <a:t>değiştirir. Bu da hareketin zıt yönlü yapılmasını sağlar. Bu şekilde bir </a:t>
            </a:r>
            <a:r>
              <a:rPr lang="tr-TR" dirty="0" smtClean="0"/>
              <a:t>işlemi gerçekleştirebilmek </a:t>
            </a:r>
            <a:r>
              <a:rPr lang="tr-TR" dirty="0"/>
              <a:t>için anahtar kareler arasının doldurma kareleri ile </a:t>
            </a:r>
            <a:r>
              <a:rPr lang="tr-TR" dirty="0" smtClean="0"/>
              <a:t>doldurulması gerekir</a:t>
            </a:r>
            <a:r>
              <a:rPr lang="tr-TR" dirty="0"/>
              <a:t>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52917" y="1837327"/>
            <a:ext cx="30244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>
                <a:solidFill>
                  <a:srgbClr val="0000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Karelerin Ters Çevrilmesi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52917" y="4091398"/>
            <a:ext cx="33895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>
                <a:solidFill>
                  <a:srgbClr val="0000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Eş Zamanlı Anlar Oluşturma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1097280" y="4491508"/>
            <a:ext cx="10058400" cy="175399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/>
              <a:t>Flash </a:t>
            </a:r>
            <a:r>
              <a:rPr lang="tr-TR" dirty="0" err="1"/>
              <a:t>Animation</a:t>
            </a:r>
            <a:r>
              <a:rPr lang="tr-TR" dirty="0"/>
              <a:t> ilk oluşturulan animasyonun, değişik zaman dilimlerinde </a:t>
            </a:r>
            <a:r>
              <a:rPr lang="tr-TR" dirty="0" smtClean="0"/>
              <a:t>değişik hızlarda </a:t>
            </a:r>
            <a:r>
              <a:rPr lang="tr-TR" dirty="0"/>
              <a:t>hareketler sergilediği olur. Bu tür bir animasyon hemen kendini belli </a:t>
            </a:r>
            <a:r>
              <a:rPr lang="tr-TR" dirty="0" smtClean="0"/>
              <a:t>ederek eksi </a:t>
            </a:r>
            <a:r>
              <a:rPr lang="tr-TR" dirty="0"/>
              <a:t>puan toplamaya başlar. Oluşturulan hareketlerin belli zaman </a:t>
            </a:r>
            <a:r>
              <a:rPr lang="tr-TR" dirty="0" smtClean="0"/>
              <a:t>dilimlerini paylaşması </a:t>
            </a:r>
            <a:r>
              <a:rPr lang="tr-TR" dirty="0"/>
              <a:t>animasyonun daha tertipli gözükmesini sağlar</a:t>
            </a:r>
            <a:r>
              <a:rPr lang="tr-TR" dirty="0" smtClean="0"/>
              <a:t>.  Flash </a:t>
            </a:r>
            <a:r>
              <a:rPr lang="tr-TR" dirty="0"/>
              <a:t>semboller arasındaki geçişleri düzenleyerek eş zamanlı </a:t>
            </a:r>
            <a:r>
              <a:rPr lang="tr-TR" dirty="0" smtClean="0"/>
              <a:t>sembollerin oluşmasını </a:t>
            </a:r>
            <a:r>
              <a:rPr lang="tr-TR" dirty="0"/>
              <a:t>sağlar. Bağlam menüsünde yer alan </a:t>
            </a:r>
            <a:r>
              <a:rPr lang="tr-TR" dirty="0" err="1"/>
              <a:t>Synchronize</a:t>
            </a:r>
            <a:r>
              <a:rPr lang="tr-TR" dirty="0"/>
              <a:t> </a:t>
            </a:r>
            <a:r>
              <a:rPr lang="tr-TR" dirty="0" err="1"/>
              <a:t>Symbols</a:t>
            </a:r>
            <a:r>
              <a:rPr lang="tr-TR" dirty="0"/>
              <a:t> (</a:t>
            </a:r>
            <a:r>
              <a:rPr lang="tr-TR" dirty="0" smtClean="0"/>
              <a:t>Senkronize Semboller</a:t>
            </a:r>
            <a:r>
              <a:rPr lang="tr-TR" dirty="0"/>
              <a:t>) seçeneği kullanılarak eş zamanlı sembollerin oluşumunu sağlanabilir.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724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tr-TR" dirty="0" err="1" smtClean="0"/>
              <a:t>Alakoç</a:t>
            </a:r>
            <a:r>
              <a:rPr lang="tr-TR" dirty="0" smtClean="0"/>
              <a:t> Z.  2004 Grafik ve Animasyon ders notları</a:t>
            </a:r>
          </a:p>
        </p:txBody>
      </p:sp>
    </p:spTree>
    <p:extLst>
      <p:ext uri="{BB962C8B-B14F-4D97-AF65-F5344CB8AC3E}">
        <p14:creationId xmlns:p14="http://schemas.microsoft.com/office/powerpoint/2010/main" val="222056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Kare Geçişlerinin </a:t>
            </a:r>
            <a:r>
              <a:rPr lang="tr-TR" dirty="0" smtClean="0"/>
              <a:t>Düzenlenmesi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4713" y="1822886"/>
            <a:ext cx="10421360" cy="984969"/>
          </a:xfrm>
        </p:spPr>
        <p:txBody>
          <a:bodyPr>
            <a:normAutofit/>
          </a:bodyPr>
          <a:lstStyle/>
          <a:p>
            <a:r>
              <a:rPr lang="tr-TR" dirty="0"/>
              <a:t>Filmin, kareler içerisindeki şekillerin yer değiştirmesi ile oluşur. Gösterimi iyi </a:t>
            </a:r>
            <a:r>
              <a:rPr lang="tr-TR" dirty="0" smtClean="0"/>
              <a:t>bir şekilde </a:t>
            </a:r>
            <a:r>
              <a:rPr lang="tr-TR" dirty="0"/>
              <a:t>sunmak için kareler arasındaki geçiş hızının iyi ayarlaması gerekir. </a:t>
            </a:r>
            <a:r>
              <a:rPr lang="tr-TR" dirty="0" smtClean="0"/>
              <a:t>Kareler arasındaki </a:t>
            </a:r>
            <a:r>
              <a:rPr lang="tr-TR" dirty="0"/>
              <a:t>geçişler iki değişik yöntemle düzenlenebilir. Bunlar</a:t>
            </a:r>
            <a:r>
              <a:rPr lang="tr-TR" dirty="0" smtClean="0"/>
              <a:t>;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0055" y="2807855"/>
            <a:ext cx="5038725" cy="2914650"/>
          </a:xfrm>
          <a:prstGeom prst="rect">
            <a:avLst/>
          </a:prstGeom>
        </p:spPr>
      </p:pic>
      <p:sp>
        <p:nvSpPr>
          <p:cNvPr id="5" name="İçerik Yer Tutucusu 2"/>
          <p:cNvSpPr txBox="1">
            <a:spLocks/>
          </p:cNvSpPr>
          <p:nvPr/>
        </p:nvSpPr>
        <p:spPr>
          <a:xfrm>
            <a:off x="874713" y="2807855"/>
            <a:ext cx="5805342" cy="3426979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/>
              <a:t>1. </a:t>
            </a:r>
            <a:r>
              <a:rPr lang="tr-TR" b="1" dirty="0" err="1" smtClean="0"/>
              <a:t>Frame</a:t>
            </a:r>
            <a:r>
              <a:rPr lang="tr-TR" b="1" dirty="0" smtClean="0"/>
              <a:t> Rate (Kare Hızı) : </a:t>
            </a:r>
            <a:r>
              <a:rPr lang="tr-TR" dirty="0" smtClean="0"/>
              <a:t>Kareler arasındaki geçiş hızının ayarlandığı temel hız seçeneğidir. Aslında bu hızı en uygun bir şekilde tasarlamak için çeşitli testlerden geçirmek gerekir. Eğer film </a:t>
            </a:r>
            <a:r>
              <a:rPr lang="tr-TR" dirty="0" err="1" smtClean="0"/>
              <a:t>Web’de</a:t>
            </a:r>
            <a:r>
              <a:rPr lang="tr-TR" dirty="0" smtClean="0"/>
              <a:t> yayımlanacaksa; modemin hızı, hatların yoğunluğu hatta servis sağlayıcının performansı bile göz önünde bulundurulmalıdır. Böyle bir istatistiğin yapılması oldukça zordur. </a:t>
            </a:r>
            <a:r>
              <a:rPr lang="tr-TR" dirty="0" err="1" smtClean="0"/>
              <a:t>Flash’ın</a:t>
            </a:r>
            <a:r>
              <a:rPr lang="tr-TR" dirty="0" smtClean="0"/>
              <a:t> web sayfaları için belirlediği 12 </a:t>
            </a:r>
            <a:r>
              <a:rPr lang="tr-TR" dirty="0" err="1" smtClean="0"/>
              <a:t>fps</a:t>
            </a:r>
            <a:r>
              <a:rPr lang="tr-TR" dirty="0" smtClean="0"/>
              <a:t> (</a:t>
            </a:r>
            <a:r>
              <a:rPr lang="tr-TR" dirty="0" err="1" smtClean="0"/>
              <a:t>Frames</a:t>
            </a:r>
            <a:r>
              <a:rPr lang="tr-TR" dirty="0" smtClean="0"/>
              <a:t> Per Second – Kare başına Saniye)’ </a:t>
            </a:r>
            <a:r>
              <a:rPr lang="tr-TR" dirty="0" err="1" smtClean="0"/>
              <a:t>lik</a:t>
            </a:r>
            <a:r>
              <a:rPr lang="tr-TR" dirty="0" smtClean="0"/>
              <a:t> varsayılan değer kullanılabilir. Bu belirtilen koşullara göre </a:t>
            </a:r>
            <a:r>
              <a:rPr lang="tr-TR" dirty="0" err="1" smtClean="0"/>
              <a:t>Web’de</a:t>
            </a:r>
            <a:r>
              <a:rPr lang="tr-TR" dirty="0" smtClean="0"/>
              <a:t> 8 ’e de düşebilir. Kare hızını ayarlamak için </a:t>
            </a:r>
            <a:r>
              <a:rPr lang="tr-TR" dirty="0" err="1" smtClean="0"/>
              <a:t>Modify</a:t>
            </a:r>
            <a:r>
              <a:rPr lang="tr-TR" dirty="0" smtClean="0"/>
              <a:t> – Movie seçeneğini </a:t>
            </a:r>
            <a:r>
              <a:rPr lang="tr-TR" dirty="0" err="1" smtClean="0"/>
              <a:t>tıklanılır</a:t>
            </a:r>
            <a:r>
              <a:rPr lang="tr-TR" dirty="0" smtClean="0"/>
              <a:t> yada </a:t>
            </a:r>
            <a:r>
              <a:rPr lang="tr-TR" dirty="0" err="1" smtClean="0"/>
              <a:t>Ctrl</a:t>
            </a:r>
            <a:r>
              <a:rPr lang="tr-TR" dirty="0" smtClean="0"/>
              <a:t> + M tuş kombinasyonu kullanılabilir.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839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Kare Geçişlerinin </a:t>
            </a:r>
            <a:r>
              <a:rPr lang="tr-TR" dirty="0" smtClean="0"/>
              <a:t>Düzenlenmesi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4712" y="2503054"/>
            <a:ext cx="9904123" cy="349134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  <a:spcAft>
                <a:spcPts val="600"/>
              </a:spcAft>
            </a:pPr>
            <a:r>
              <a:rPr lang="tr-TR" b="1" dirty="0"/>
              <a:t>2. Geçiş Kareleri Kullanılarak : </a:t>
            </a:r>
            <a:r>
              <a:rPr lang="tr-TR" dirty="0" err="1"/>
              <a:t>Frame</a:t>
            </a:r>
            <a:r>
              <a:rPr lang="tr-TR" dirty="0"/>
              <a:t> rate ile tanımlanan kare geçiş hızı </a:t>
            </a:r>
            <a:r>
              <a:rPr lang="tr-TR" dirty="0" smtClean="0"/>
              <a:t>film içerisindeki </a:t>
            </a:r>
            <a:r>
              <a:rPr lang="tr-TR" dirty="0"/>
              <a:t>bütün kareleri ilgilendirir. Filmin bazı yerlerinde filmin yavaş </a:t>
            </a:r>
            <a:r>
              <a:rPr lang="tr-TR" dirty="0" smtClean="0"/>
              <a:t>geçmesi istenebilir</a:t>
            </a:r>
            <a:r>
              <a:rPr lang="tr-TR" dirty="0"/>
              <a:t>. Bu gibi durumlarda yapılması gereken en iyi yol geçiş </a:t>
            </a:r>
            <a:r>
              <a:rPr lang="tr-TR" dirty="0" smtClean="0"/>
              <a:t>karelerini kullanmaktan </a:t>
            </a:r>
            <a:r>
              <a:rPr lang="tr-TR" dirty="0"/>
              <a:t>geçer. Zira film bir bütündür. Bazen filme eklenen bir sesin, görüntü </a:t>
            </a:r>
            <a:r>
              <a:rPr lang="tr-TR" dirty="0" smtClean="0"/>
              <a:t>ile uyumlu </a:t>
            </a:r>
            <a:r>
              <a:rPr lang="tr-TR" dirty="0"/>
              <a:t>çalışmasını sağlamak oldukça uğraş gerektirebilir. Bu gibi durumlarda </a:t>
            </a:r>
            <a:r>
              <a:rPr lang="tr-TR" dirty="0" smtClean="0"/>
              <a:t>bazen ses </a:t>
            </a:r>
            <a:r>
              <a:rPr lang="tr-TR" dirty="0"/>
              <a:t>bazen de görüntü uzatılabilir yada kısaltılabilir</a:t>
            </a:r>
            <a:r>
              <a:rPr lang="tr-TR" dirty="0" smtClean="0"/>
              <a:t>. Flash </a:t>
            </a:r>
            <a:r>
              <a:rPr lang="tr-TR" dirty="0"/>
              <a:t>anahtar kareler arasındaki geçişleri aradaki doldurma karelerini </a:t>
            </a:r>
            <a:r>
              <a:rPr lang="tr-TR" dirty="0" smtClean="0"/>
              <a:t>hesaba katarak </a:t>
            </a:r>
            <a:r>
              <a:rPr lang="tr-TR" dirty="0"/>
              <a:t>yapar.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2088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Kare Geçişlerinin </a:t>
            </a:r>
            <a:r>
              <a:rPr lang="tr-TR" dirty="0" smtClean="0"/>
              <a:t>Düzenlenmesi [1]</a:t>
            </a:r>
            <a:endParaRPr lang="tr-TR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502"/>
          <a:stretch/>
        </p:blipFill>
        <p:spPr>
          <a:xfrm>
            <a:off x="874713" y="1838036"/>
            <a:ext cx="8472390" cy="3922049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874713" y="5760085"/>
            <a:ext cx="100241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: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Örneklerden de anlaşılacağı gibi iki anahtar kare arasında ne kadar çok 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kare yer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alırsa geçişte o orantıda geç olur.</a:t>
            </a:r>
          </a:p>
        </p:txBody>
      </p:sp>
    </p:spTree>
    <p:extLst>
      <p:ext uri="{BB962C8B-B14F-4D97-AF65-F5344CB8AC3E}">
        <p14:creationId xmlns:p14="http://schemas.microsoft.com/office/powerpoint/2010/main" val="31494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Yeni bir geçiş karesinin </a:t>
            </a:r>
            <a:r>
              <a:rPr lang="tr-TR" dirty="0" smtClean="0"/>
              <a:t>eklenmesi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128375"/>
          </a:xfrm>
        </p:spPr>
        <p:txBody>
          <a:bodyPr/>
          <a:lstStyle/>
          <a:p>
            <a:r>
              <a:rPr lang="tr-TR" dirty="0"/>
              <a:t>İki anahtar kare arasına yeni bir geçiş karesi ekleyerek geçiş süresini azaltabilirsiniz</a:t>
            </a:r>
            <a:r>
              <a:rPr lang="tr-TR" dirty="0" smtClean="0"/>
              <a:t>. Bunun </a:t>
            </a:r>
            <a:r>
              <a:rPr lang="tr-TR" dirty="0"/>
              <a:t>kare alanı üzerinde </a:t>
            </a:r>
            <a:r>
              <a:rPr lang="tr-TR" dirty="0" err="1"/>
              <a:t>mouse</a:t>
            </a:r>
            <a:r>
              <a:rPr lang="tr-TR" dirty="0"/>
              <a:t> ile sağ tıklayıp açılan bağlam menüsünden </a:t>
            </a:r>
            <a:r>
              <a:rPr lang="tr-TR" dirty="0" smtClean="0"/>
              <a:t>insert </a:t>
            </a:r>
            <a:r>
              <a:rPr lang="tr-TR" dirty="0" err="1" smtClean="0"/>
              <a:t>frame</a:t>
            </a:r>
            <a:r>
              <a:rPr lang="tr-TR" dirty="0" smtClean="0"/>
              <a:t> </a:t>
            </a:r>
            <a:r>
              <a:rPr lang="tr-TR" dirty="0"/>
              <a:t>(kare ekle) seçeneğini tıklamanız yeterli olacaktır.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788659"/>
            <a:ext cx="8420100" cy="2333625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1097279" y="5122284"/>
            <a:ext cx="101618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: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İki anahtar kare arasına doldurma karesi eklenerek anahtar karelerdeki şekillerin daha uzun bir sürede geçiş yapması sağlanabilir. Birden fazla kare işaretlenerek İnsert /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Remove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Frame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seçenekleri kullanılabilir. Bu şekilde birden fazla </a:t>
            </a:r>
            <a:r>
              <a:rPr lang="nn-NO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kare tek hamlede eklenilip kaldırılabilir.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81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Anahtar</a:t>
            </a:r>
            <a:r>
              <a:rPr lang="en-US" dirty="0"/>
              <a:t> </a:t>
            </a:r>
            <a:r>
              <a:rPr lang="en-US" dirty="0" err="1"/>
              <a:t>Karenin</a:t>
            </a:r>
            <a:r>
              <a:rPr lang="en-US" dirty="0"/>
              <a:t> (Key Frame) </a:t>
            </a:r>
            <a:r>
              <a:rPr lang="en-US" dirty="0" err="1" smtClean="0"/>
              <a:t>Silinmesi</a:t>
            </a:r>
            <a:r>
              <a:rPr lang="tr-TR" dirty="0" smtClean="0"/>
              <a:t>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550609"/>
          </a:xfrm>
        </p:spPr>
        <p:txBody>
          <a:bodyPr>
            <a:normAutofit/>
          </a:bodyPr>
          <a:lstStyle/>
          <a:p>
            <a:r>
              <a:rPr lang="tr-TR" dirty="0"/>
              <a:t>Bir anahtar kareyi silmek için iki değişik yol seçilebilir. Bunlardan birincisi</a:t>
            </a:r>
            <a:r>
              <a:rPr lang="tr-TR" dirty="0" smtClean="0"/>
              <a:t>, </a:t>
            </a:r>
            <a:r>
              <a:rPr lang="tr-TR" dirty="0" err="1" smtClean="0"/>
              <a:t>mouse</a:t>
            </a:r>
            <a:r>
              <a:rPr lang="tr-TR" dirty="0" smtClean="0"/>
              <a:t> </a:t>
            </a:r>
            <a:r>
              <a:rPr lang="tr-TR" dirty="0"/>
              <a:t>ile işaretlenen anahtar kare üzerine sağ </a:t>
            </a:r>
            <a:r>
              <a:rPr lang="tr-TR" dirty="0" err="1"/>
              <a:t>tıklanılarak</a:t>
            </a:r>
            <a:r>
              <a:rPr lang="tr-TR" dirty="0"/>
              <a:t> açılan </a:t>
            </a:r>
            <a:r>
              <a:rPr lang="tr-TR" dirty="0" smtClean="0"/>
              <a:t>menü penceresinden</a:t>
            </a:r>
            <a:r>
              <a:rPr lang="tr-TR" dirty="0"/>
              <a:t>, </a:t>
            </a:r>
            <a:r>
              <a:rPr lang="tr-TR" dirty="0" err="1"/>
              <a:t>Delete</a:t>
            </a:r>
            <a:r>
              <a:rPr lang="tr-TR" dirty="0"/>
              <a:t>, </a:t>
            </a:r>
            <a:r>
              <a:rPr lang="tr-TR" dirty="0" err="1"/>
              <a:t>Frame</a:t>
            </a:r>
            <a:r>
              <a:rPr lang="tr-TR" dirty="0"/>
              <a:t> (Kare Sil) seçeneğine </a:t>
            </a:r>
            <a:r>
              <a:rPr lang="tr-TR" dirty="0" err="1"/>
              <a:t>tıklanılmasıdır</a:t>
            </a:r>
            <a:r>
              <a:rPr lang="tr-TR" dirty="0"/>
              <a:t>. Bu silme işlemi</a:t>
            </a:r>
            <a:r>
              <a:rPr lang="tr-TR" dirty="0" smtClean="0"/>
              <a:t>, geçiş </a:t>
            </a:r>
            <a:r>
              <a:rPr lang="tr-TR" dirty="0"/>
              <a:t>kareleri silinirken de kullanılabilir. Eğer silme işleminden normal </a:t>
            </a:r>
            <a:r>
              <a:rPr lang="tr-TR" dirty="0" smtClean="0"/>
              <a:t>karelerin etkilenmesini </a:t>
            </a:r>
            <a:r>
              <a:rPr lang="tr-TR" dirty="0"/>
              <a:t>istenmiyorsa, ikinci yol olarak belirtilen, </a:t>
            </a:r>
            <a:r>
              <a:rPr lang="tr-TR" dirty="0" err="1"/>
              <a:t>Clear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Frame</a:t>
            </a:r>
            <a:r>
              <a:rPr lang="tr-TR" dirty="0"/>
              <a:t> (</a:t>
            </a:r>
            <a:r>
              <a:rPr lang="tr-TR" dirty="0" smtClean="0"/>
              <a:t>Anahtar Kareyi </a:t>
            </a:r>
            <a:r>
              <a:rPr lang="tr-TR" dirty="0"/>
              <a:t>Temizle) seçeneğinin kullanılması gerekir.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3504717"/>
            <a:ext cx="9878435" cy="250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73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Anahtar</a:t>
            </a:r>
            <a:r>
              <a:rPr lang="en-US" dirty="0"/>
              <a:t> </a:t>
            </a:r>
            <a:r>
              <a:rPr lang="en-US" dirty="0" err="1"/>
              <a:t>Karenin</a:t>
            </a:r>
            <a:r>
              <a:rPr lang="en-US" dirty="0"/>
              <a:t> (Key Frame) </a:t>
            </a:r>
            <a:r>
              <a:rPr lang="en-US" dirty="0" err="1" smtClean="0"/>
              <a:t>Silinmesi</a:t>
            </a:r>
            <a:r>
              <a:rPr lang="tr-TR" dirty="0" smtClean="0"/>
              <a:t>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6994" y="1766388"/>
            <a:ext cx="8583749" cy="212481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 rotWithShape="1">
          <a:blip r:embed="rId3"/>
          <a:srcRect l="58124" b="52902"/>
          <a:stretch/>
        </p:blipFill>
        <p:spPr>
          <a:xfrm>
            <a:off x="2844800" y="4114131"/>
            <a:ext cx="3788229" cy="1619012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 rotWithShape="1">
          <a:blip r:embed="rId3"/>
          <a:srcRect r="42007"/>
          <a:stretch/>
        </p:blipFill>
        <p:spPr>
          <a:xfrm>
            <a:off x="6738204" y="3390097"/>
            <a:ext cx="4417476" cy="289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08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Karelerin Kopyalanması</a:t>
            </a:r>
            <a:r>
              <a:rPr lang="tr-TR" dirty="0" smtClean="0"/>
              <a:t>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194077"/>
            <a:ext cx="10209350" cy="3248780"/>
          </a:xfrm>
        </p:spPr>
        <p:txBody>
          <a:bodyPr>
            <a:normAutofit/>
          </a:bodyPr>
          <a:lstStyle/>
          <a:p>
            <a:r>
              <a:rPr lang="tr-TR" dirty="0"/>
              <a:t>Flash ile oluşturulan bir animasyonun sunumu yapıldığında, </a:t>
            </a:r>
            <a:r>
              <a:rPr lang="tr-TR" dirty="0" smtClean="0"/>
              <a:t>animasyonun sürekli </a:t>
            </a:r>
            <a:r>
              <a:rPr lang="tr-TR" dirty="0"/>
              <a:t>hareket ettiği görülür. Bir başka deyişle animasyon sonsuz bir </a:t>
            </a:r>
            <a:r>
              <a:rPr lang="tr-TR" dirty="0" smtClean="0"/>
              <a:t>döngüye girerek</a:t>
            </a:r>
            <a:r>
              <a:rPr lang="tr-TR" dirty="0"/>
              <a:t>, bittiğinde sürekli başa döner. Ancak bu şekilde bir hareket, Flash </a:t>
            </a:r>
            <a:r>
              <a:rPr lang="tr-TR" dirty="0" err="1" smtClean="0"/>
              <a:t>Animation</a:t>
            </a:r>
            <a:r>
              <a:rPr lang="tr-TR" dirty="0" smtClean="0"/>
              <a:t> programına </a:t>
            </a:r>
            <a:r>
              <a:rPr lang="tr-TR" dirty="0"/>
              <a:t>ait </a:t>
            </a:r>
            <a:r>
              <a:rPr lang="tr-TR" dirty="0" err="1"/>
              <a:t>Actions</a:t>
            </a:r>
            <a:r>
              <a:rPr lang="tr-TR" dirty="0"/>
              <a:t> (Eylemler) ile </a:t>
            </a:r>
            <a:r>
              <a:rPr lang="tr-TR" dirty="0" smtClean="0"/>
              <a:t>engellenebilir</a:t>
            </a:r>
            <a:r>
              <a:rPr lang="tr-TR" dirty="0"/>
              <a:t>. Animasyon bu şekilde </a:t>
            </a:r>
            <a:r>
              <a:rPr lang="tr-TR" dirty="0" smtClean="0"/>
              <a:t>sonsuz döngüden </a:t>
            </a:r>
            <a:r>
              <a:rPr lang="tr-TR" dirty="0"/>
              <a:t>kurtarılabilir. Böylece animasyonun belli sayıda dönmesi sağlamak </a:t>
            </a:r>
            <a:r>
              <a:rPr lang="tr-TR" dirty="0" smtClean="0"/>
              <a:t>için animasyon </a:t>
            </a:r>
            <a:r>
              <a:rPr lang="tr-TR" dirty="0"/>
              <a:t>içerisinde </a:t>
            </a:r>
            <a:r>
              <a:rPr lang="tr-TR" dirty="0" err="1"/>
              <a:t>frameler</a:t>
            </a:r>
            <a:r>
              <a:rPr lang="tr-TR" dirty="0"/>
              <a:t> kopyala yapıştır mantığı ile çoğaltılabilir. Bu </a:t>
            </a:r>
            <a:r>
              <a:rPr lang="tr-TR" dirty="0" smtClean="0"/>
              <a:t>işlemle animasyonun </a:t>
            </a:r>
            <a:r>
              <a:rPr lang="tr-TR" dirty="0"/>
              <a:t>bitiş noktası kopyanın başlangıç noktasına gelecek ve animasyon</a:t>
            </a:r>
            <a:r>
              <a:rPr lang="tr-TR" dirty="0" smtClean="0"/>
              <a:t>, kopya </a:t>
            </a:r>
            <a:r>
              <a:rPr lang="tr-TR" dirty="0"/>
              <a:t>sayısı kadar hareket edecektir.</a:t>
            </a:r>
          </a:p>
          <a:p>
            <a:r>
              <a:rPr lang="tr-TR" b="1" dirty="0"/>
              <a:t>Not : </a:t>
            </a:r>
            <a:r>
              <a:rPr lang="tr-TR" dirty="0"/>
              <a:t>Bu şekilde bir işlem dosyanın şişmesine sebep olacaktır. Aynı işlem </a:t>
            </a:r>
            <a:r>
              <a:rPr lang="tr-TR" dirty="0" smtClean="0"/>
              <a:t>Action </a:t>
            </a:r>
            <a:r>
              <a:rPr lang="tr-TR" dirty="0" err="1" smtClean="0"/>
              <a:t>Scrript</a:t>
            </a:r>
            <a:r>
              <a:rPr lang="tr-TR" dirty="0" smtClean="0"/>
              <a:t> </a:t>
            </a:r>
            <a:r>
              <a:rPr lang="tr-TR" dirty="0"/>
              <a:t>ile yapılan bir kontrol kullanılarak programlanabilir.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2123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Karelerin Kopyalanması</a:t>
            </a:r>
            <a:r>
              <a:rPr lang="tr-TR" dirty="0" smtClean="0"/>
              <a:t> </a:t>
            </a:r>
            <a:r>
              <a:rPr lang="tr-TR" dirty="0" smtClean="0"/>
              <a:t>[1</a:t>
            </a:r>
            <a:r>
              <a:rPr lang="tr-TR" dirty="0" smtClean="0"/>
              <a:t>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100218"/>
            <a:ext cx="5838124" cy="2849153"/>
          </a:xfrm>
        </p:spPr>
        <p:txBody>
          <a:bodyPr>
            <a:normAutofit/>
          </a:bodyPr>
          <a:lstStyle/>
          <a:p>
            <a:r>
              <a:rPr lang="tr-TR" dirty="0"/>
              <a:t>Windows standardından alışılan</a:t>
            </a:r>
            <a:r>
              <a:rPr lang="tr-TR" dirty="0" smtClean="0"/>
              <a:t>, kopyala </a:t>
            </a:r>
            <a:r>
              <a:rPr lang="tr-TR" dirty="0"/>
              <a:t>- yapıştır işlemlerinin </a:t>
            </a:r>
            <a:r>
              <a:rPr lang="tr-TR" dirty="0" smtClean="0"/>
              <a:t>aynısı </a:t>
            </a:r>
            <a:r>
              <a:rPr lang="tr-TR" dirty="0" err="1" smtClean="0"/>
              <a:t>frameler</a:t>
            </a:r>
            <a:r>
              <a:rPr lang="tr-TR" dirty="0" smtClean="0"/>
              <a:t> </a:t>
            </a:r>
            <a:r>
              <a:rPr lang="tr-TR" dirty="0"/>
              <a:t>içinde gerçekleştirilebilir</a:t>
            </a:r>
            <a:r>
              <a:rPr lang="tr-TR" dirty="0" smtClean="0"/>
              <a:t>. Windows’ta </a:t>
            </a:r>
            <a:r>
              <a:rPr lang="tr-TR" dirty="0"/>
              <a:t>bir nesne veya </a:t>
            </a:r>
            <a:r>
              <a:rPr lang="tr-TR" dirty="0" smtClean="0"/>
              <a:t>dosyayı hafızaya </a:t>
            </a:r>
            <a:r>
              <a:rPr lang="tr-TR" dirty="0"/>
              <a:t>almak için </a:t>
            </a:r>
            <a:r>
              <a:rPr lang="tr-TR" dirty="0" err="1"/>
              <a:t>Ctrl+C</a:t>
            </a:r>
            <a:r>
              <a:rPr lang="tr-TR" dirty="0"/>
              <a:t> </a:t>
            </a:r>
            <a:r>
              <a:rPr lang="tr-TR" dirty="0" smtClean="0"/>
              <a:t>tuşları kullanılıyordu. Flash </a:t>
            </a:r>
            <a:r>
              <a:rPr lang="tr-TR" dirty="0"/>
              <a:t>bu </a:t>
            </a:r>
            <a:r>
              <a:rPr lang="tr-TR" dirty="0" smtClean="0"/>
              <a:t>tuşları</a:t>
            </a:r>
            <a:r>
              <a:rPr lang="tr-TR" dirty="0"/>
              <a:t>, sahne </a:t>
            </a:r>
            <a:r>
              <a:rPr lang="tr-TR" dirty="0" smtClean="0"/>
              <a:t>içerisindeki nesneler </a:t>
            </a:r>
            <a:r>
              <a:rPr lang="tr-TR" dirty="0"/>
              <a:t>için kullandığından, </a:t>
            </a:r>
            <a:r>
              <a:rPr lang="tr-TR" dirty="0" err="1" smtClean="0"/>
              <a:t>frameleri</a:t>
            </a:r>
            <a:r>
              <a:rPr lang="tr-TR" dirty="0" smtClean="0"/>
              <a:t> kopyalama </a:t>
            </a:r>
            <a:r>
              <a:rPr lang="tr-TR" dirty="0"/>
              <a:t>işlemi için </a:t>
            </a:r>
            <a:r>
              <a:rPr lang="tr-TR" dirty="0" err="1"/>
              <a:t>Ctrl+Alt+C</a:t>
            </a:r>
            <a:r>
              <a:rPr lang="tr-TR" dirty="0"/>
              <a:t> </a:t>
            </a:r>
            <a:r>
              <a:rPr lang="tr-TR" dirty="0" smtClean="0"/>
              <a:t>tuş kombinasyonunu </a:t>
            </a:r>
            <a:r>
              <a:rPr lang="tr-TR" dirty="0"/>
              <a:t>kullanır. Belirtilen </a:t>
            </a:r>
            <a:r>
              <a:rPr lang="tr-TR" dirty="0" smtClean="0"/>
              <a:t>bu tuşlar</a:t>
            </a:r>
            <a:r>
              <a:rPr lang="tr-TR" dirty="0"/>
              <a:t>, </a:t>
            </a:r>
            <a:r>
              <a:rPr lang="tr-TR" dirty="0" err="1"/>
              <a:t>frameleri</a:t>
            </a:r>
            <a:r>
              <a:rPr lang="tr-TR" dirty="0"/>
              <a:t> </a:t>
            </a:r>
            <a:r>
              <a:rPr lang="tr-TR" dirty="0" err="1"/>
              <a:t>clipboard’a</a:t>
            </a:r>
            <a:r>
              <a:rPr lang="tr-TR" dirty="0"/>
              <a:t> </a:t>
            </a:r>
            <a:r>
              <a:rPr lang="tr-TR" dirty="0" smtClean="0"/>
              <a:t>kopyalamak için </a:t>
            </a:r>
            <a:r>
              <a:rPr lang="tr-TR" dirty="0"/>
              <a:t>kullanılabilir. İşaretli </a:t>
            </a:r>
            <a:r>
              <a:rPr lang="tr-TR" dirty="0" smtClean="0"/>
              <a:t>kareleri Panoya </a:t>
            </a:r>
            <a:r>
              <a:rPr lang="tr-TR" dirty="0"/>
              <a:t>(</a:t>
            </a:r>
            <a:r>
              <a:rPr lang="tr-TR" dirty="0" err="1"/>
              <a:t>clipboard</a:t>
            </a:r>
            <a:r>
              <a:rPr lang="tr-TR" dirty="0"/>
              <a:t>) kopyalamak </a:t>
            </a:r>
            <a:r>
              <a:rPr lang="tr-TR" dirty="0" smtClean="0"/>
              <a:t>için </a:t>
            </a:r>
            <a:r>
              <a:rPr lang="tr-TR" dirty="0" err="1" smtClean="0"/>
              <a:t>Edit</a:t>
            </a:r>
            <a:r>
              <a:rPr lang="tr-TR" dirty="0" smtClean="0"/>
              <a:t> </a:t>
            </a:r>
            <a:r>
              <a:rPr lang="tr-TR" dirty="0"/>
              <a:t>– </a:t>
            </a:r>
            <a:r>
              <a:rPr lang="tr-TR" dirty="0" err="1"/>
              <a:t>Copy</a:t>
            </a:r>
            <a:r>
              <a:rPr lang="tr-TR" dirty="0"/>
              <a:t> </a:t>
            </a:r>
            <a:r>
              <a:rPr lang="tr-TR" dirty="0" err="1"/>
              <a:t>Frames</a:t>
            </a:r>
            <a:r>
              <a:rPr lang="tr-TR" dirty="0"/>
              <a:t> </a:t>
            </a:r>
            <a:r>
              <a:rPr lang="tr-TR" dirty="0" err="1"/>
              <a:t>menüs</a:t>
            </a:r>
            <a:r>
              <a:rPr lang="tr-TR" dirty="0"/>
              <a:t> </a:t>
            </a:r>
            <a:r>
              <a:rPr lang="tr-TR" dirty="0" smtClean="0"/>
              <a:t>seçeneği de </a:t>
            </a:r>
            <a:r>
              <a:rPr lang="tr-TR" dirty="0"/>
              <a:t>kullanılabilir.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5404" y="1795418"/>
            <a:ext cx="4445157" cy="3995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104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1493</TotalTime>
  <Words>881</Words>
  <Application>Microsoft Office PowerPoint</Application>
  <PresentationFormat>Geniş ekran</PresentationFormat>
  <Paragraphs>30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Calibri</vt:lpstr>
      <vt:lpstr>Times New Roman</vt:lpstr>
      <vt:lpstr>Geçmişe bakış</vt:lpstr>
      <vt:lpstr>Kare Geçişlerinin Düzenlenmesi</vt:lpstr>
      <vt:lpstr>Kare Geçişlerinin Düzenlenmesi [1]</vt:lpstr>
      <vt:lpstr>Kare Geçişlerinin Düzenlenmesi [1]</vt:lpstr>
      <vt:lpstr>Kare Geçişlerinin Düzenlenmesi [1]</vt:lpstr>
      <vt:lpstr>Yeni bir geçiş karesinin eklenmesi [1]</vt:lpstr>
      <vt:lpstr>Bir Anahtar Karenin (Key Frame) Silinmesi [1]</vt:lpstr>
      <vt:lpstr>Bir Anahtar Karenin (Key Frame) Silinmesi [1]</vt:lpstr>
      <vt:lpstr>Karelerin Kopyalanması [1]</vt:lpstr>
      <vt:lpstr>Karelerin Kopyalanması [1]</vt:lpstr>
      <vt:lpstr>Karelerin Kopyalanması [1]</vt:lpstr>
      <vt:lpstr>Karelerin Kopyalanması [1]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Windows Kullanıcısı</cp:lastModifiedBy>
  <cp:revision>174</cp:revision>
  <dcterms:created xsi:type="dcterms:W3CDTF">2017-11-14T11:12:27Z</dcterms:created>
  <dcterms:modified xsi:type="dcterms:W3CDTF">2017-11-20T18:27:14Z</dcterms:modified>
</cp:coreProperties>
</file>