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7" r:id="rId2"/>
    <p:sldId id="264" r:id="rId3"/>
    <p:sldId id="285" r:id="rId4"/>
    <p:sldId id="286" r:id="rId5"/>
    <p:sldId id="287" r:id="rId6"/>
    <p:sldId id="265" r:id="rId7"/>
    <p:sldId id="288" r:id="rId8"/>
    <p:sldId id="266" r:id="rId9"/>
    <p:sldId id="289" r:id="rId10"/>
    <p:sldId id="290" r:id="rId11"/>
    <p:sldId id="267" r:id="rId12"/>
    <p:sldId id="268" r:id="rId13"/>
    <p:sldId id="277" r:id="rId14"/>
    <p:sldId id="269" r:id="rId15"/>
    <p:sldId id="291" r:id="rId16"/>
    <p:sldId id="292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20FF"/>
    <a:srgbClr val="FF03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203" autoAdjust="0"/>
  </p:normalViewPr>
  <p:slideViewPr>
    <p:cSldViewPr>
      <p:cViewPr varScale="1">
        <p:scale>
          <a:sx n="61" d="100"/>
          <a:sy n="61" d="100"/>
        </p:scale>
        <p:origin x="-15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tr-T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tr-T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08AC32F0-3350-4992-A755-FD3DEE25C3A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CEA21B8-797B-4B67-9549-ABB0B6A0D6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C952C5-B6C3-4F8B-850B-EA6A7BB77573}" type="slidenum">
              <a:rPr lang="en-US"/>
              <a:pPr/>
              <a:t>1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41300" indent="-241300" eaLnBrk="1" hangingPunct="1"/>
            <a:endParaRPr lang="tr-T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476A75-1A6B-4260-927B-F215E7362E86}" type="slidenum">
              <a:rPr lang="en-US"/>
              <a:pPr/>
              <a:t>13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175CF-B06B-4934-BC26-69091A49DA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5802C-51AA-4FE0-9964-0247976F4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8EB4F-15DA-4DE0-A58B-614BAD249E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DD76E6-4F1A-4665-9F88-2E757B3B5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95F71-5A0A-41FE-9899-09590F714F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416AE5-8309-4E1F-A1A2-D8D6EA0029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36120-B7E2-491B-B676-F77E8C30FD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A40BD2-A4CE-45D0-A5E4-131F05C067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2F81EA-E611-4EDD-AAEC-950930081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96D1FC-1FE9-4652-B00D-FE53A447A5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C9A13-C26D-4B6E-850E-B2107E871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5F16B-2F88-4294-8AFD-08AF35D04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A6D437-F75C-467E-A2B2-277E5BC6E0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649E0E-675B-4BC1-9C25-6B2F8ACD9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311507-8971-4B09-80FA-E5CAC00FE4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5A08A6-AE12-49E3-8F0C-281CCDC5A3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E2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0" descr="Untitled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4000" dirty="0" err="1" smtClean="0">
                <a:solidFill>
                  <a:srgbClr val="5E5FB8"/>
                </a:solidFill>
              </a:rPr>
              <a:t>Glycerophospholipids</a:t>
            </a:r>
            <a:endParaRPr lang="en-US" sz="4000" dirty="0" smtClean="0">
              <a:solidFill>
                <a:srgbClr val="5E5FB8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2800" dirty="0">
              <a:solidFill>
                <a:srgbClr val="BABEBF"/>
              </a:solidFill>
              <a:cs typeface="Arial" charset="0"/>
            </a:endParaRPr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 sz="2400"/>
          </a:p>
        </p:txBody>
      </p:sp>
      <p:sp>
        <p:nvSpPr>
          <p:cNvPr id="19462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Sphingomyelin</a:t>
            </a:r>
          </a:p>
        </p:txBody>
      </p:sp>
      <p:sp>
        <p:nvSpPr>
          <p:cNvPr id="9625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524000"/>
            <a:ext cx="8534400" cy="4953000"/>
          </a:xfrm>
          <a:noFill/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smtClean="0">
                <a:latin typeface="Arial" charset="0"/>
              </a:rPr>
              <a:t>Ceramide (sphingosine + amide-linked fatty acid + phosphocholine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>
                <a:latin typeface="Arial" charset="0"/>
              </a:rPr>
              <a:t>Sphingomyelin is abundant in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myelin sheath that surrounds some nerve cells</a:t>
            </a:r>
            <a:r>
              <a:rPr lang="en-US" sz="2800" smtClean="0">
                <a:latin typeface="Arial" charset="0"/>
              </a:rPr>
              <a:t> in animals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>
                <a:latin typeface="Arial" charset="0"/>
              </a:rPr>
              <a:t>Structurally similar to phosphatidylcholine</a:t>
            </a:r>
          </a:p>
        </p:txBody>
      </p:sp>
      <p:sp>
        <p:nvSpPr>
          <p:cNvPr id="96260" name="Line 4"/>
          <p:cNvSpPr>
            <a:spLocks noChangeShapeType="1"/>
          </p:cNvSpPr>
          <p:nvPr/>
        </p:nvSpPr>
        <p:spPr bwMode="auto">
          <a:xfrm>
            <a:off x="304800" y="9906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1534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2FB0DC"/>
                </a:solidFill>
              </a:rPr>
              <a:t>Glycosphingolipids and Blood Groups</a:t>
            </a:r>
          </a:p>
        </p:txBody>
      </p:sp>
      <p:sp>
        <p:nvSpPr>
          <p:cNvPr id="1013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219200"/>
            <a:ext cx="8610600" cy="54864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latin typeface="Arial" charset="0"/>
              </a:rPr>
              <a:t>The blood groups are determined in part by the 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type of sugars located on the head groups </a:t>
            </a:r>
            <a:r>
              <a:rPr lang="en-US" sz="2800" dirty="0" smtClean="0">
                <a:latin typeface="Arial" charset="0"/>
              </a:rPr>
              <a:t>in </a:t>
            </a:r>
            <a:r>
              <a:rPr lang="en-US" sz="2800" dirty="0" err="1" smtClean="0">
                <a:latin typeface="Arial" charset="0"/>
              </a:rPr>
              <a:t>glycosphingolipids</a:t>
            </a:r>
            <a:r>
              <a:rPr lang="en-US" sz="2800" dirty="0" smtClean="0">
                <a:latin typeface="Arial" charset="0"/>
              </a:rPr>
              <a:t>.  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latin typeface="Arial" charset="0"/>
              </a:rPr>
              <a:t>The structure of sugar is determined by a expression of specific </a:t>
            </a:r>
            <a:r>
              <a:rPr lang="en-US" sz="2800" dirty="0" err="1" smtClean="0">
                <a:solidFill>
                  <a:srgbClr val="0E20FF"/>
                </a:solidFill>
                <a:latin typeface="Arial" charset="0"/>
              </a:rPr>
              <a:t>glycosyltransferases</a:t>
            </a:r>
            <a:r>
              <a:rPr lang="en-US" sz="2800" dirty="0" smtClean="0">
                <a:latin typeface="Arial" charset="0"/>
              </a:rPr>
              <a:t>  </a:t>
            </a:r>
          </a:p>
          <a:p>
            <a:pPr lvl="1" eaLnBrk="1" hangingPunct="1">
              <a:lnSpc>
                <a:spcPct val="115000"/>
              </a:lnSpc>
            </a:pPr>
            <a:r>
              <a:rPr lang="en-US" sz="2000" dirty="0" smtClean="0">
                <a:latin typeface="Arial" charset="0"/>
              </a:rPr>
              <a:t>Individuals with </a:t>
            </a:r>
            <a:r>
              <a:rPr lang="en-US" sz="2000" dirty="0" smtClean="0">
                <a:solidFill>
                  <a:srgbClr val="0E20FF"/>
                </a:solidFill>
                <a:latin typeface="Arial" charset="0"/>
              </a:rPr>
              <a:t>no active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glycosyltransferase</a:t>
            </a:r>
            <a:r>
              <a:rPr lang="en-US" sz="2000" dirty="0" smtClean="0">
                <a:latin typeface="Arial" charset="0"/>
              </a:rPr>
              <a:t>  will have the </a:t>
            </a:r>
            <a:r>
              <a:rPr lang="en-US" sz="2000" b="1" dirty="0" smtClean="0">
                <a:latin typeface="Arial" charset="0"/>
              </a:rPr>
              <a:t>O antigen</a:t>
            </a:r>
            <a:endParaRPr lang="en-US" sz="2000" dirty="0" smtClean="0">
              <a:latin typeface="Arial" charset="0"/>
            </a:endParaRPr>
          </a:p>
          <a:p>
            <a:pPr lvl="1" eaLnBrk="1" hangingPunct="1">
              <a:lnSpc>
                <a:spcPct val="115000"/>
              </a:lnSpc>
            </a:pPr>
            <a:r>
              <a:rPr lang="en-US" sz="2000" dirty="0" smtClean="0">
                <a:latin typeface="Arial" charset="0"/>
              </a:rPr>
              <a:t>Individuals with a </a:t>
            </a:r>
            <a:r>
              <a:rPr lang="en-US" sz="2000" dirty="0" err="1" smtClean="0">
                <a:latin typeface="Arial" charset="0"/>
              </a:rPr>
              <a:t>glycosyltransferase</a:t>
            </a:r>
            <a:r>
              <a:rPr lang="en-US" sz="2000" dirty="0" smtClean="0">
                <a:latin typeface="Arial" charset="0"/>
              </a:rPr>
              <a:t> that transfers an </a:t>
            </a:r>
            <a:r>
              <a:rPr lang="en-US" sz="2000" dirty="0" smtClean="0">
                <a:solidFill>
                  <a:srgbClr val="0E20FF"/>
                </a:solidFill>
                <a:latin typeface="Arial" charset="0"/>
              </a:rPr>
              <a:t>N-</a:t>
            </a:r>
            <a:r>
              <a:rPr lang="en-US" sz="2000" dirty="0" err="1" smtClean="0">
                <a:solidFill>
                  <a:srgbClr val="0E20FF"/>
                </a:solidFill>
                <a:latin typeface="Arial" charset="0"/>
              </a:rPr>
              <a:t>acetylgalactosamine</a:t>
            </a:r>
            <a:r>
              <a:rPr lang="en-US" sz="2000" dirty="0" smtClean="0">
                <a:latin typeface="Arial" charset="0"/>
              </a:rPr>
              <a:t> group have </a:t>
            </a:r>
            <a:r>
              <a:rPr lang="en-US" sz="2000" b="1" dirty="0" smtClean="0">
                <a:latin typeface="Arial" charset="0"/>
              </a:rPr>
              <a:t>A blood group</a:t>
            </a:r>
            <a:endParaRPr lang="en-US" sz="2000" dirty="0" smtClean="0">
              <a:latin typeface="Arial" charset="0"/>
            </a:endParaRPr>
          </a:p>
          <a:p>
            <a:pPr lvl="1" eaLnBrk="1" hangingPunct="1">
              <a:lnSpc>
                <a:spcPct val="115000"/>
              </a:lnSpc>
            </a:pPr>
            <a:r>
              <a:rPr lang="en-US" sz="2000" dirty="0" smtClean="0">
                <a:latin typeface="Arial" charset="0"/>
              </a:rPr>
              <a:t>Individuals with a </a:t>
            </a:r>
            <a:r>
              <a:rPr lang="en-US" sz="2000" dirty="0" err="1" smtClean="0">
                <a:latin typeface="Arial" charset="0"/>
              </a:rPr>
              <a:t>glycosyltransferase</a:t>
            </a:r>
            <a:r>
              <a:rPr lang="en-US" sz="2000" dirty="0" smtClean="0">
                <a:latin typeface="Arial" charset="0"/>
              </a:rPr>
              <a:t> that transfers a </a:t>
            </a:r>
            <a:r>
              <a:rPr lang="en-US" sz="2000" dirty="0" err="1" smtClean="0">
                <a:solidFill>
                  <a:srgbClr val="0E20FF"/>
                </a:solidFill>
                <a:latin typeface="Arial" charset="0"/>
              </a:rPr>
              <a:t>galactose</a:t>
            </a:r>
            <a:r>
              <a:rPr lang="en-US" sz="2000" dirty="0" smtClean="0">
                <a:solidFill>
                  <a:srgbClr val="0E20FF"/>
                </a:solidFill>
                <a:latin typeface="Arial" charset="0"/>
              </a:rPr>
              <a:t> </a:t>
            </a:r>
            <a:r>
              <a:rPr lang="en-US" sz="2000" dirty="0" smtClean="0">
                <a:latin typeface="Arial" charset="0"/>
              </a:rPr>
              <a:t>group to phosphate will have </a:t>
            </a:r>
            <a:r>
              <a:rPr lang="en-US" sz="2000" b="1" dirty="0" smtClean="0">
                <a:latin typeface="Arial" charset="0"/>
              </a:rPr>
              <a:t>B blood group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101380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Sterols and Cholesterol</a:t>
            </a:r>
          </a:p>
        </p:txBody>
      </p:sp>
      <p:sp>
        <p:nvSpPr>
          <p:cNvPr id="10445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447800"/>
            <a:ext cx="8458200" cy="4876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Sterol: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Steroid nucleus: four fused rings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Hydroxyl group (polar head) in the A-ring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Various non-polar side chains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The steroid nucleus is almost planar</a:t>
            </a:r>
          </a:p>
          <a:p>
            <a:pPr eaLnBrk="1" hangingPunct="1"/>
            <a:endParaRPr lang="en-US" sz="280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>
            <a:off x="457200" y="9906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Physiological Role of Sterols</a:t>
            </a:r>
          </a:p>
        </p:txBody>
      </p:sp>
      <p:sp>
        <p:nvSpPr>
          <p:cNvPr id="10752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066800"/>
            <a:ext cx="8610600" cy="5181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000" dirty="0" smtClean="0">
                <a:solidFill>
                  <a:srgbClr val="0E20FF"/>
                </a:solidFill>
                <a:latin typeface="Arial" charset="0"/>
              </a:rPr>
              <a:t>Cholesterol</a:t>
            </a:r>
            <a:r>
              <a:rPr lang="en-US" sz="2000" dirty="0" smtClean="0">
                <a:latin typeface="Arial" charset="0"/>
              </a:rPr>
              <a:t> and related sterols are present in the membranes of most eukaryotic cells.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1800" dirty="0" smtClean="0">
                <a:latin typeface="Arial" charset="0"/>
              </a:rPr>
              <a:t>Modulate fluidity and permeability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1800" dirty="0" smtClean="0">
                <a:latin typeface="Arial" charset="0"/>
              </a:rPr>
              <a:t>Thicken the plasma membrane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1800" dirty="0" smtClean="0">
                <a:latin typeface="Arial" charset="0"/>
              </a:rPr>
              <a:t>Most bacteria lack sterols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endParaRPr lang="en-US" sz="9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000" dirty="0" smtClean="0">
                <a:latin typeface="Arial" charset="0"/>
              </a:rPr>
              <a:t>Mammals obtain cholesterol from </a:t>
            </a:r>
            <a:r>
              <a:rPr lang="en-US" sz="2000" dirty="0" smtClean="0">
                <a:solidFill>
                  <a:srgbClr val="0E20FF"/>
                </a:solidFill>
                <a:latin typeface="Arial" charset="0"/>
              </a:rPr>
              <a:t>food</a:t>
            </a:r>
            <a:r>
              <a:rPr lang="en-US" sz="2000" dirty="0" smtClean="0">
                <a:latin typeface="Arial" charset="0"/>
              </a:rPr>
              <a:t> and </a:t>
            </a:r>
            <a:r>
              <a:rPr lang="en-US" sz="2000" dirty="0" smtClean="0">
                <a:solidFill>
                  <a:srgbClr val="0E20FF"/>
                </a:solidFill>
                <a:latin typeface="Arial" charset="0"/>
              </a:rPr>
              <a:t>synthesize</a:t>
            </a:r>
            <a:r>
              <a:rPr lang="en-US" sz="2000" dirty="0" smtClean="0">
                <a:latin typeface="Arial" charset="0"/>
              </a:rPr>
              <a:t> it </a:t>
            </a:r>
            <a:r>
              <a:rPr lang="en-US" sz="2000" i="1" dirty="0" smtClean="0">
                <a:latin typeface="Arial" charset="0"/>
              </a:rPr>
              <a:t>de novo</a:t>
            </a:r>
            <a:r>
              <a:rPr lang="en-US" sz="2000" dirty="0" smtClean="0">
                <a:latin typeface="Arial" charset="0"/>
              </a:rPr>
              <a:t> in the liver 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n-US" sz="9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000" dirty="0" smtClean="0">
                <a:latin typeface="Arial" charset="0"/>
              </a:rPr>
              <a:t>Cholesterol, bound to proteins, is transported to tissues via blood vessels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1800" dirty="0" smtClean="0">
                <a:latin typeface="Arial" charset="0"/>
              </a:rPr>
              <a:t>Cholesterol in </a:t>
            </a:r>
            <a:r>
              <a:rPr lang="en-US" sz="1800" dirty="0" smtClean="0">
                <a:solidFill>
                  <a:srgbClr val="FF0303"/>
                </a:solidFill>
                <a:latin typeface="Arial" charset="0"/>
              </a:rPr>
              <a:t>low-density lipoproteins</a:t>
            </a:r>
            <a:r>
              <a:rPr lang="en-US" sz="1800" dirty="0" smtClean="0">
                <a:latin typeface="Arial" charset="0"/>
              </a:rPr>
              <a:t> tends to deposit and clog arteries</a:t>
            </a:r>
            <a:r>
              <a:rPr lang="en-US" sz="2000" dirty="0" smtClean="0">
                <a:latin typeface="Arial" charset="0"/>
              </a:rPr>
              <a:t> 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endParaRPr lang="en-US" sz="9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000" dirty="0" smtClean="0">
                <a:latin typeface="Arial" charset="0"/>
              </a:rPr>
              <a:t>Many </a:t>
            </a:r>
            <a:r>
              <a:rPr lang="en-US" sz="2000" dirty="0" smtClean="0">
                <a:solidFill>
                  <a:srgbClr val="0E20FF"/>
                </a:solidFill>
                <a:latin typeface="Arial" charset="0"/>
              </a:rPr>
              <a:t>hormones</a:t>
            </a:r>
            <a:r>
              <a:rPr lang="en-US" sz="2000" dirty="0" smtClean="0">
                <a:latin typeface="Arial" charset="0"/>
              </a:rPr>
              <a:t> are derivatives of sterols</a:t>
            </a:r>
          </a:p>
        </p:txBody>
      </p:sp>
      <p:sp>
        <p:nvSpPr>
          <p:cNvPr id="107524" name="Line 4"/>
          <p:cNvSpPr>
            <a:spLocks noChangeShapeType="1"/>
          </p:cNvSpPr>
          <p:nvPr/>
        </p:nvSpPr>
        <p:spPr bwMode="auto">
          <a:xfrm>
            <a:off x="457200" y="914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0"/>
            <a:ext cx="5105400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Steroid Hormones</a:t>
            </a:r>
          </a:p>
        </p:txBody>
      </p:sp>
      <p:sp>
        <p:nvSpPr>
          <p:cNvPr id="11161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371600"/>
            <a:ext cx="8534400" cy="4953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Steroids are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oxidized derivatives of sterols</a:t>
            </a: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Steroids have the sterol nucleus, but lack the alkyl chain found in cholesterol.  This makes them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more polar</a:t>
            </a:r>
            <a:r>
              <a:rPr lang="en-US" sz="2400" smtClean="0">
                <a:latin typeface="Arial" charset="0"/>
              </a:rPr>
              <a:t> than cholesterol.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Steroid hormones are synthesized in gonads and adrenal glands from cholesterol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They are carried through the body in the blood stream, usually attached to carrier proteins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Many of the steroid hormones are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male and female sex hormones</a:t>
            </a:r>
            <a:r>
              <a:rPr lang="en-US" sz="2400" smtClean="0">
                <a:latin typeface="Arial" charset="0"/>
              </a:rPr>
              <a:t>  </a:t>
            </a:r>
          </a:p>
        </p:txBody>
      </p:sp>
      <p:sp>
        <p:nvSpPr>
          <p:cNvPr id="111620" name="Line 4"/>
          <p:cNvSpPr>
            <a:spLocks noChangeShapeType="1"/>
          </p:cNvSpPr>
          <p:nvPr/>
        </p:nvSpPr>
        <p:spPr bwMode="auto">
          <a:xfrm>
            <a:off x="457200" y="914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Signaling Lipids</a:t>
            </a:r>
          </a:p>
        </p:txBody>
      </p:sp>
      <p:sp>
        <p:nvSpPr>
          <p:cNvPr id="11469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371600"/>
            <a:ext cx="8458200" cy="52578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Paracrine lipid</a:t>
            </a:r>
            <a:r>
              <a:rPr lang="en-US" sz="2800" smtClean="0">
                <a:latin typeface="Arial" charset="0"/>
              </a:rPr>
              <a:t> hormones are are present in small amounts but play vital roles as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signaling molecules between nearby cells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smtClean="0">
                <a:latin typeface="Arial" charset="0"/>
              </a:rPr>
              <a:t>Enzymatic oxidation of </a:t>
            </a:r>
            <a:r>
              <a:rPr lang="en-US" sz="2800" smtClean="0">
                <a:solidFill>
                  <a:srgbClr val="FF0303"/>
                </a:solidFill>
                <a:latin typeface="Arial" charset="0"/>
              </a:rPr>
              <a:t>arachidonic acid</a:t>
            </a:r>
            <a:r>
              <a:rPr lang="en-US" sz="2800" smtClean="0">
                <a:latin typeface="Arial" charset="0"/>
              </a:rPr>
              <a:t> yields</a:t>
            </a:r>
          </a:p>
          <a:p>
            <a:pPr lvl="1" eaLnBrk="1" hangingPunct="1">
              <a:lnSpc>
                <a:spcPct val="115000"/>
              </a:lnSpc>
            </a:pPr>
            <a:r>
              <a:rPr lang="en-US" sz="2400" smtClean="0">
                <a:latin typeface="Arial" charset="0"/>
              </a:rPr>
              <a:t>prostaglandins, </a:t>
            </a:r>
          </a:p>
          <a:p>
            <a:pPr lvl="1" eaLnBrk="1" hangingPunct="1">
              <a:lnSpc>
                <a:spcPct val="115000"/>
              </a:lnSpc>
            </a:pPr>
            <a:r>
              <a:rPr lang="en-US" sz="2400" smtClean="0">
                <a:latin typeface="Arial" charset="0"/>
              </a:rPr>
              <a:t>thromboxanes, and</a:t>
            </a:r>
          </a:p>
          <a:p>
            <a:pPr lvl="1" eaLnBrk="1" hangingPunct="1">
              <a:lnSpc>
                <a:spcPct val="115000"/>
              </a:lnSpc>
            </a:pPr>
            <a:r>
              <a:rPr lang="en-US" sz="2400" smtClean="0">
                <a:latin typeface="Arial" charset="0"/>
              </a:rPr>
              <a:t>leukotrienes</a:t>
            </a:r>
          </a:p>
        </p:txBody>
      </p:sp>
      <p:sp>
        <p:nvSpPr>
          <p:cNvPr id="114692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Arachidonic Acid Derivatives as Signaling Lipids</a:t>
            </a:r>
          </a:p>
        </p:txBody>
      </p:sp>
      <p:sp>
        <p:nvSpPr>
          <p:cNvPr id="115715" name="Rectangle 4"/>
          <p:cNvSpPr>
            <a:spLocks noChangeArrowheads="1"/>
          </p:cNvSpPr>
          <p:nvPr/>
        </p:nvSpPr>
        <p:spPr bwMode="auto">
          <a:xfrm>
            <a:off x="228600" y="2057400"/>
            <a:ext cx="8610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Variety of functions: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E20FF"/>
                </a:solidFill>
                <a:latin typeface="Arial" charset="0"/>
              </a:rPr>
              <a:t>Inflammation and fever (prostaglandins)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E20FF"/>
                </a:solidFill>
                <a:latin typeface="Arial" charset="0"/>
              </a:rPr>
              <a:t>Formation of blood clots (thromboxanes)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E20FF"/>
                </a:solidFill>
                <a:latin typeface="Arial" charset="0"/>
              </a:rPr>
              <a:t>Smooth muscle contraction in lungs (leukotrienes)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E20FF"/>
                </a:solidFill>
                <a:latin typeface="Arial" charset="0"/>
              </a:rPr>
              <a:t>Smooth muscle contraction in uterus (prostaglandins)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800">
              <a:solidFill>
                <a:srgbClr val="0E20FF"/>
              </a:solidFill>
              <a:latin typeface="Arial" charset="0"/>
            </a:endParaRPr>
          </a:p>
        </p:txBody>
      </p:sp>
      <p:sp>
        <p:nvSpPr>
          <p:cNvPr id="115716" name="Line 4"/>
          <p:cNvSpPr>
            <a:spLocks noChangeShapeType="1"/>
          </p:cNvSpPr>
          <p:nvPr/>
        </p:nvSpPr>
        <p:spPr bwMode="auto">
          <a:xfrm>
            <a:off x="381000" y="1676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Glycerophospholipids</a:t>
            </a:r>
          </a:p>
        </p:txBody>
      </p:sp>
      <p:sp>
        <p:nvSpPr>
          <p:cNvPr id="7168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371600"/>
            <a:ext cx="8458200" cy="51816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Primary </a:t>
            </a:r>
            <a:r>
              <a:rPr lang="en-US" sz="2800" smtClean="0">
                <a:solidFill>
                  <a:srgbClr val="FF0303"/>
                </a:solidFill>
                <a:latin typeface="Arial" charset="0"/>
              </a:rPr>
              <a:t>constituents of cell membranes</a:t>
            </a:r>
            <a:endParaRPr lang="en-US" sz="2800" smtClean="0">
              <a:latin typeface="Arial" charset="0"/>
            </a:endParaRPr>
          </a:p>
          <a:p>
            <a:pPr eaLnBrk="1" hangingPunct="1"/>
            <a:r>
              <a:rPr lang="en-US" sz="2800" smtClean="0">
                <a:latin typeface="Arial" charset="0"/>
              </a:rPr>
              <a:t>Two fatty acids form ester linkages with first and second hydroxyl group of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L-glycerol-3-phosphate</a:t>
            </a:r>
            <a:r>
              <a:rPr lang="en-US" sz="2800" smtClean="0">
                <a:latin typeface="Arial" charset="0"/>
              </a:rPr>
              <a:t>  </a:t>
            </a:r>
          </a:p>
          <a:p>
            <a:pPr eaLnBrk="1" hangingPunct="1"/>
            <a:endParaRPr lang="en-US" sz="2800" smtClean="0">
              <a:latin typeface="Arial" charset="0"/>
            </a:endParaRPr>
          </a:p>
          <a:p>
            <a:pPr eaLnBrk="1" hangingPunct="1"/>
            <a:endParaRPr lang="en-US" sz="2800" smtClean="0">
              <a:latin typeface="Arial" charset="0"/>
            </a:endParaRPr>
          </a:p>
          <a:p>
            <a:pPr eaLnBrk="1" hangingPunct="1"/>
            <a:endParaRPr lang="en-US" sz="2400" smtClean="0">
              <a:latin typeface="Arial" charset="0"/>
            </a:endParaRPr>
          </a:p>
          <a:p>
            <a:pPr eaLnBrk="1" hangingPunct="1"/>
            <a:endParaRPr lang="en-US" sz="240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400" smtClean="0">
              <a:latin typeface="Arial" charset="0"/>
            </a:endParaRPr>
          </a:p>
          <a:p>
            <a:pPr eaLnBrk="1" hangingPunct="1"/>
            <a:endParaRPr lang="en-US" sz="2400" smtClean="0">
              <a:latin typeface="Arial" charset="0"/>
            </a:endParaRPr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General Structure of Glycerophospholipids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828800"/>
            <a:ext cx="8534400" cy="28194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Note that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unsaturated fatty acids</a:t>
            </a:r>
            <a:r>
              <a:rPr lang="en-US" sz="2800" smtClean="0">
                <a:latin typeface="Arial" charset="0"/>
              </a:rPr>
              <a:t> are commonly found to be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connected to C2</a:t>
            </a:r>
            <a:r>
              <a:rPr lang="en-US" sz="2800" smtClean="0">
                <a:latin typeface="Arial" charset="0"/>
              </a:rPr>
              <a:t> of glycerol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The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highly polar phosphate group</a:t>
            </a:r>
            <a:r>
              <a:rPr lang="en-US" sz="2800" smtClean="0">
                <a:latin typeface="Arial" charset="0"/>
              </a:rPr>
              <a:t> may be further esterified by an alcohol; such substituent groups are called the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head groups</a:t>
            </a:r>
            <a:endParaRPr lang="en-US" sz="2800" smtClean="0">
              <a:latin typeface="Arial" charset="0"/>
            </a:endParaRPr>
          </a:p>
        </p:txBody>
      </p:sp>
      <p:sp>
        <p:nvSpPr>
          <p:cNvPr id="74756" name="Line 4"/>
          <p:cNvSpPr>
            <a:spLocks noChangeShapeType="1"/>
          </p:cNvSpPr>
          <p:nvPr/>
        </p:nvSpPr>
        <p:spPr bwMode="auto">
          <a:xfrm>
            <a:off x="381000" y="1524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Examples of Glycerophospholipids</a:t>
            </a:r>
          </a:p>
        </p:txBody>
      </p:sp>
      <p:sp>
        <p:nvSpPr>
          <p:cNvPr id="77827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76400"/>
            <a:ext cx="86106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The properties of head groups determine the surface properties of membranes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Different organisms have different membrane lipid head group compositions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Different tissues have different membrane lipid head group compositions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>
              <a:solidFill>
                <a:srgbClr val="0E20FF"/>
              </a:solidFill>
            </a:endParaRPr>
          </a:p>
        </p:txBody>
      </p:sp>
      <p:sp>
        <p:nvSpPr>
          <p:cNvPr id="77828" name="Line 4"/>
          <p:cNvSpPr>
            <a:spLocks noChangeShapeType="1"/>
          </p:cNvSpPr>
          <p:nvPr/>
        </p:nvSpPr>
        <p:spPr bwMode="auto">
          <a:xfrm>
            <a:off x="381000" y="1447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Phosphatidylcholine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763000" cy="28956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Phosphatidylcholine is the major component of most eukaryotic cell membranes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Many prokaryotes, including </a:t>
            </a:r>
            <a:r>
              <a:rPr lang="en-US" sz="2800" i="1" smtClean="0">
                <a:latin typeface="Arial" charset="0"/>
              </a:rPr>
              <a:t>E. coli</a:t>
            </a:r>
            <a:r>
              <a:rPr lang="en-US" sz="2800" smtClean="0">
                <a:latin typeface="Arial" charset="0"/>
              </a:rPr>
              <a:t> cannot synthesize this lipid; their membranes do not contain phosphatidylcholine</a:t>
            </a: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>
            <a:off x="3048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Ether Lipids: Plasmalogen</a:t>
            </a:r>
          </a:p>
        </p:txBody>
      </p:sp>
      <p:sp>
        <p:nvSpPr>
          <p:cNvPr id="8397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371600"/>
            <a:ext cx="8610600" cy="5334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Vinyl ether analog of phosphatidylethanolamine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>
                <a:latin typeface="Arial" charset="0"/>
              </a:rPr>
              <a:t>Common in vertebrate heart tissue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>
                <a:latin typeface="Arial" charset="0"/>
              </a:rPr>
              <a:t>Also found in some protozoa and anaerobic bacteria 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>
                <a:latin typeface="Arial" charset="0"/>
              </a:rPr>
              <a:t>Function is not well understood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Resistant to cleavage by common lipases but cleaved by few specific lipases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Increase membrane rigidity?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Sources of signaling lipids?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May be antioxidants?</a:t>
            </a:r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Ether Lipids: Platelets-Activating Factor</a:t>
            </a:r>
          </a:p>
        </p:txBody>
      </p:sp>
      <p:sp>
        <p:nvSpPr>
          <p:cNvPr id="87043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905000"/>
            <a:ext cx="8382000" cy="43434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Aliphatic ether analog of phosphatidylcholine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Acetic acid has esterified position C2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First signaling lipid to be identified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Stimulates aggregation of blood platelets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Plays role in mediation of inflammation</a:t>
            </a:r>
          </a:p>
          <a:p>
            <a:pPr eaLnBrk="1" hangingPunct="1"/>
            <a:endParaRPr lang="en-US" sz="2800" smtClean="0">
              <a:latin typeface="Arial" charset="0"/>
            </a:endParaRPr>
          </a:p>
        </p:txBody>
      </p:sp>
      <p:sp>
        <p:nvSpPr>
          <p:cNvPr id="87044" name="Line 4"/>
          <p:cNvSpPr>
            <a:spLocks noChangeShapeType="1"/>
          </p:cNvSpPr>
          <p:nvPr/>
        </p:nvSpPr>
        <p:spPr bwMode="auto">
          <a:xfrm>
            <a:off x="304800" y="1524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Sphingolipids</a:t>
            </a:r>
          </a:p>
        </p:txBody>
      </p:sp>
      <p:sp>
        <p:nvSpPr>
          <p:cNvPr id="9011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371600"/>
            <a:ext cx="8534400" cy="4876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The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backbone of sphingolipids is NOT glycerol</a:t>
            </a:r>
            <a:endParaRPr lang="en-US" sz="2800" smtClean="0">
              <a:latin typeface="Arial" charset="0"/>
            </a:endParaRPr>
          </a:p>
          <a:p>
            <a:pPr eaLnBrk="1" hangingPunct="1"/>
            <a:r>
              <a:rPr lang="en-US" sz="2800" smtClean="0">
                <a:latin typeface="Arial" charset="0"/>
              </a:rPr>
              <a:t>The backbone of sphingolipids is a </a:t>
            </a:r>
            <a:r>
              <a:rPr lang="en-US" sz="2600" smtClean="0">
                <a:latin typeface="Arial" charset="0"/>
              </a:rPr>
              <a:t>long-chain amino alcohol </a:t>
            </a:r>
            <a:r>
              <a:rPr lang="en-US" sz="2800" smtClean="0">
                <a:solidFill>
                  <a:srgbClr val="FF0303"/>
                </a:solidFill>
                <a:latin typeface="Arial" charset="0"/>
              </a:rPr>
              <a:t>sphingosine</a:t>
            </a:r>
            <a:r>
              <a:rPr lang="en-US" sz="2800" smtClean="0">
                <a:latin typeface="Arial" charset="0"/>
              </a:rPr>
              <a:t> 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A fatty acid is joined to sphingosine via an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amide linkage</a:t>
            </a:r>
            <a:r>
              <a:rPr lang="en-US" sz="2800" smtClean="0">
                <a:latin typeface="Arial" charset="0"/>
              </a:rPr>
              <a:t> rather than an ester linkage as usually seen in lipids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A polar head group is connected to sphingosine by a glycosidic or phosphodiester linkage 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The sugar-containing glycosphingolipids are found largely in the outer face of plasma membranes</a:t>
            </a:r>
          </a:p>
        </p:txBody>
      </p:sp>
      <p:sp>
        <p:nvSpPr>
          <p:cNvPr id="90116" name="Line 4"/>
          <p:cNvSpPr>
            <a:spLocks noChangeShapeType="1"/>
          </p:cNvSpPr>
          <p:nvPr/>
        </p:nvSpPr>
        <p:spPr bwMode="auto">
          <a:xfrm>
            <a:off x="3048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Examples of Sphingolipids</a:t>
            </a:r>
          </a:p>
        </p:txBody>
      </p:sp>
      <p:sp>
        <p:nvSpPr>
          <p:cNvPr id="93187" name="Rectangle 1029"/>
          <p:cNvSpPr>
            <a:spLocks noChangeArrowheads="1"/>
          </p:cNvSpPr>
          <p:nvPr/>
        </p:nvSpPr>
        <p:spPr bwMode="auto">
          <a:xfrm>
            <a:off x="228600" y="1524000"/>
            <a:ext cx="8610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The properties of head groups determine the surface properties of membranes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E20FF"/>
                </a:solidFill>
                <a:latin typeface="Arial" charset="0"/>
              </a:rPr>
              <a:t>Different organisms have different membrane lipid head group compositions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E20FF"/>
                </a:solidFill>
                <a:latin typeface="Arial" charset="0"/>
              </a:rPr>
              <a:t>Different tissues have different membrane lipid head group compositions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800">
              <a:solidFill>
                <a:srgbClr val="0E20FF"/>
              </a:solidFill>
            </a:endParaRPr>
          </a:p>
        </p:txBody>
      </p:sp>
      <p:sp>
        <p:nvSpPr>
          <p:cNvPr id="93188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662</Words>
  <Application>Microsoft Office PowerPoint</Application>
  <PresentationFormat>Ekran Gösterisi (4:3)</PresentationFormat>
  <Paragraphs>93</Paragraphs>
  <Slides>16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Blank Presentation</vt:lpstr>
      <vt:lpstr>Slayt 1</vt:lpstr>
      <vt:lpstr>Glycerophospholipids</vt:lpstr>
      <vt:lpstr>General Structure of Glycerophospholipids</vt:lpstr>
      <vt:lpstr>Examples of Glycerophospholipids</vt:lpstr>
      <vt:lpstr>Phosphatidylcholine</vt:lpstr>
      <vt:lpstr>Ether Lipids: Plasmalogen</vt:lpstr>
      <vt:lpstr>Ether Lipids: Platelets-Activating Factor</vt:lpstr>
      <vt:lpstr>Sphingolipids</vt:lpstr>
      <vt:lpstr>Examples of Sphingolipids</vt:lpstr>
      <vt:lpstr>Sphingomyelin</vt:lpstr>
      <vt:lpstr>Glycosphingolipids and Blood Groups</vt:lpstr>
      <vt:lpstr>Sterols and Cholesterol</vt:lpstr>
      <vt:lpstr>Physiological Role of Sterols</vt:lpstr>
      <vt:lpstr>Steroid Hormones</vt:lpstr>
      <vt:lpstr>Signaling Lipids</vt:lpstr>
      <vt:lpstr>Arachidonic Acid Derivatives as Signaling Lipids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Lipids</dc:title>
  <dc:subject>Biochemistry</dc:subject>
  <dc:creator>Dr. Kalju Kahn</dc:creator>
  <dc:description>Original content, 2008</dc:description>
  <cp:lastModifiedBy>ASUSPC</cp:lastModifiedBy>
  <cp:revision>109</cp:revision>
  <cp:lastPrinted>2003-04-24T14:48:58Z</cp:lastPrinted>
  <dcterms:created xsi:type="dcterms:W3CDTF">2008-08-27T14:03:19Z</dcterms:created>
  <dcterms:modified xsi:type="dcterms:W3CDTF">2018-02-12T14:49:18Z</dcterms:modified>
</cp:coreProperties>
</file>