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BA85A-EDBC-490D-A1BE-19E7EB95F82E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1FB9C-1198-4F67-BCFD-1ACD995CAE3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C8FA-BC31-4EF2-BBB1-8AFD6F824B0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729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151B3-ED6B-4FFF-B6D2-9EDF2B81B5E1}" type="datetimeFigureOut">
              <a:rPr lang="tr-TR" smtClean="0"/>
              <a:t>01.02.2018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0F590-BA2E-4849-AD1E-E3BD2337E88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BİLİMSEL ARAŞTIRMA YÖNTEMLERİ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.Hamide Deniz GÜLLEROĞLU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3192" y="128588"/>
            <a:ext cx="2910808" cy="3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Ölçmede Hata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ölçmeye bir miktar hata karışır: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400" b="1" dirty="0" smtClean="0">
                <a:solidFill>
                  <a:srgbClr val="7030A0"/>
                </a:solidFill>
              </a:rPr>
              <a:t>X = T + 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Ölçme hatası; gözlenen değerlerle gerçek değerler arasındaki farkı ifade eder.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6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Hata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u="sng" dirty="0" smtClean="0"/>
              <a:t>Sabit hata: </a:t>
            </a:r>
            <a:r>
              <a:rPr lang="tr-TR" dirty="0" smtClean="0"/>
              <a:t>Her bir gözlem birimine yönelik ölçmeye aynı miktarda karışan hata türüdür.</a:t>
            </a:r>
          </a:p>
          <a:p>
            <a:endParaRPr lang="tr-TR" dirty="0" smtClean="0"/>
          </a:p>
          <a:p>
            <a:r>
              <a:rPr lang="tr-TR" i="1" u="sng" dirty="0" smtClean="0"/>
              <a:t>Sistematik hata </a:t>
            </a:r>
            <a:r>
              <a:rPr lang="tr-TR" u="sng" dirty="0" smtClean="0"/>
              <a:t>(Yanlılık)</a:t>
            </a:r>
            <a:r>
              <a:rPr lang="tr-TR" i="1" u="sng" dirty="0" smtClean="0"/>
              <a:t>: </a:t>
            </a:r>
            <a:r>
              <a:rPr lang="tr-TR" dirty="0" smtClean="0"/>
              <a:t>Gözlem birimlerine yönelik ölçmelere farklı miktarlarda karışmakla birlikte belli bir sistematiği ve kuralı olan hata türüdür. </a:t>
            </a:r>
          </a:p>
          <a:p>
            <a:endParaRPr lang="tr-TR" dirty="0" smtClean="0"/>
          </a:p>
          <a:p>
            <a:r>
              <a:rPr lang="tr-TR" i="1" u="sng" dirty="0" smtClean="0"/>
              <a:t>Tesadüfî hata: </a:t>
            </a:r>
            <a:r>
              <a:rPr lang="tr-TR" dirty="0" smtClean="0"/>
              <a:t>Gözlem birimlerine yönelik ölçmelere farklı miktarlarda karışan, sistematik olmayan ve kaynağı belirlenemeyen hata türüdür.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8207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(</a:t>
            </a:r>
            <a:r>
              <a:rPr lang="tr-TR" b="1" dirty="0" err="1" smtClean="0"/>
              <a:t>Reliability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Güvenirlik; </a:t>
            </a:r>
          </a:p>
          <a:p>
            <a:pPr marL="0" indent="0">
              <a:buNone/>
            </a:pPr>
            <a:r>
              <a:rPr lang="tr-TR" dirty="0" smtClean="0"/>
              <a:t>ölçme sonuçlarının </a:t>
            </a:r>
          </a:p>
          <a:p>
            <a:pPr marL="0" indent="0">
              <a:buNone/>
            </a:pPr>
            <a:r>
              <a:rPr lang="tr-TR" dirty="0" smtClean="0"/>
              <a:t>hatadan </a:t>
            </a:r>
            <a:r>
              <a:rPr lang="tr-TR" dirty="0" err="1" smtClean="0"/>
              <a:t>arınıklık</a:t>
            </a:r>
            <a:r>
              <a:rPr lang="tr-TR" dirty="0" smtClean="0"/>
              <a:t> düzeyidir.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Örneklem güvenirliği</a:t>
            </a:r>
          </a:p>
          <a:p>
            <a:r>
              <a:rPr lang="tr-TR" dirty="0" smtClean="0"/>
              <a:t>Ölçme aracının güvenirliği</a:t>
            </a:r>
          </a:p>
          <a:p>
            <a:r>
              <a:rPr lang="tr-TR" dirty="0" smtClean="0"/>
              <a:t>Puanlama güvenirliği</a:t>
            </a:r>
          </a:p>
          <a:p>
            <a:r>
              <a:rPr lang="tr-TR" dirty="0" err="1" smtClean="0"/>
              <a:t>Puanlayıcı</a:t>
            </a:r>
            <a:r>
              <a:rPr lang="tr-TR" dirty="0" smtClean="0"/>
              <a:t> güvenirliği</a:t>
            </a:r>
          </a:p>
          <a:p>
            <a:r>
              <a:rPr lang="tr-TR" dirty="0" smtClean="0"/>
              <a:t>Uygulama güvenirliği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865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Belirleme Yöntemleri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Test-Tekrar Test Yöntemi</a:t>
            </a:r>
          </a:p>
          <a:p>
            <a:pPr lvl="1"/>
            <a:r>
              <a:rPr lang="tr-TR" dirty="0" smtClean="0"/>
              <a:t>Devamlılık/Kararlılık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Eşdeğer/Paralel Formlar Yöntemi</a:t>
            </a:r>
          </a:p>
          <a:p>
            <a:pPr lvl="1"/>
            <a:r>
              <a:rPr lang="tr-TR" dirty="0" smtClean="0"/>
              <a:t>Eşdeğerlik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Test Yarılama Yöntemi</a:t>
            </a:r>
          </a:p>
          <a:p>
            <a:pPr lvl="1"/>
            <a:r>
              <a:rPr lang="tr-TR" dirty="0" smtClean="0"/>
              <a:t>İç tutarlılık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Yeni Yaklaşımlar</a:t>
            </a:r>
          </a:p>
          <a:p>
            <a:pPr lvl="1"/>
            <a:r>
              <a:rPr lang="tr-TR" dirty="0" smtClean="0"/>
              <a:t>İç tutarlılık katsayısı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273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Ölçmenin Standart Hatası (ÖSH)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Ölçmenin standart hatası; gerçek değerlerin güven aralığını belirlemede kullanılır:</a:t>
            </a:r>
          </a:p>
          <a:p>
            <a:r>
              <a:rPr lang="tr-TR" dirty="0" smtClean="0"/>
              <a:t>%68 olasılıkla: X – 1xSEM &lt; T &lt; X + 1xSEM</a:t>
            </a:r>
          </a:p>
          <a:p>
            <a:r>
              <a:rPr lang="tr-TR" dirty="0" smtClean="0"/>
              <a:t>%95 </a:t>
            </a:r>
            <a:r>
              <a:rPr lang="tr-TR" dirty="0"/>
              <a:t>olasılıkla: X – </a:t>
            </a:r>
            <a:r>
              <a:rPr lang="tr-TR" dirty="0" smtClean="0"/>
              <a:t>2xSEM </a:t>
            </a:r>
            <a:r>
              <a:rPr lang="tr-TR" dirty="0"/>
              <a:t>&lt; T &lt; X + </a:t>
            </a:r>
            <a:r>
              <a:rPr lang="tr-TR" dirty="0" smtClean="0"/>
              <a:t>2xSEM</a:t>
            </a:r>
            <a:endParaRPr lang="tr-TR" dirty="0"/>
          </a:p>
          <a:p>
            <a:r>
              <a:rPr lang="tr-TR" dirty="0" smtClean="0"/>
              <a:t>%99 </a:t>
            </a:r>
            <a:r>
              <a:rPr lang="tr-TR" dirty="0"/>
              <a:t>olasılıkla: X – </a:t>
            </a:r>
            <a:r>
              <a:rPr lang="tr-TR" dirty="0" smtClean="0"/>
              <a:t>3xSEM </a:t>
            </a:r>
            <a:r>
              <a:rPr lang="tr-TR" dirty="0"/>
              <a:t>&lt; T &lt; X + 3</a:t>
            </a:r>
            <a:r>
              <a:rPr lang="tr-TR" dirty="0" smtClean="0"/>
              <a:t>xSEM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14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4176464" cy="72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58509" y="2659549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SEM: Ölçmenin standart hatası</a:t>
            </a:r>
          </a:p>
          <a:p>
            <a:r>
              <a:rPr lang="tr-TR" sz="2000" dirty="0" err="1" smtClean="0"/>
              <a:t>sd</a:t>
            </a:r>
            <a:r>
              <a:rPr lang="tr-TR" sz="2000" dirty="0" smtClean="0"/>
              <a:t>: Test puanlarının standart sapması</a:t>
            </a:r>
          </a:p>
          <a:p>
            <a:r>
              <a:rPr lang="tr-TR" sz="2000" dirty="0" smtClean="0"/>
              <a:t>R: Güvenirlik katsayısı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726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(</a:t>
            </a:r>
            <a:r>
              <a:rPr lang="tr-TR" b="1" dirty="0" err="1" smtClean="0"/>
              <a:t>Validity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Geçerlik;</a:t>
            </a:r>
          </a:p>
          <a:p>
            <a:pPr marL="0" indent="0">
              <a:buNone/>
            </a:pPr>
            <a:r>
              <a:rPr lang="tr-TR" dirty="0"/>
              <a:t>ö</a:t>
            </a:r>
            <a:r>
              <a:rPr lang="tr-TR" dirty="0" smtClean="0"/>
              <a:t>lçme sonuçlarının, ölçme amacına uygun olarak ölçülen özellik hakkında çıkarım yapmaya elverişli olma durumunu ifade etmektedir.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20709" y="476672"/>
            <a:ext cx="3497531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4500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628800"/>
            <a:ext cx="7211144" cy="44973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Mantıksal Geçerlik </a:t>
            </a:r>
          </a:p>
          <a:p>
            <a:pPr marL="0" indent="0">
              <a:buNone/>
            </a:pPr>
            <a:r>
              <a:rPr lang="tr-TR" dirty="0" smtClean="0"/>
              <a:t>Çalışmaları</a:t>
            </a:r>
          </a:p>
          <a:p>
            <a:pPr lvl="1"/>
            <a:r>
              <a:rPr lang="tr-TR" dirty="0" smtClean="0"/>
              <a:t>Kapsam Geçerliği</a:t>
            </a:r>
          </a:p>
          <a:p>
            <a:pPr lvl="1"/>
            <a:r>
              <a:rPr lang="tr-TR" dirty="0" smtClean="0"/>
              <a:t>Görünüş Geçerliği</a:t>
            </a:r>
          </a:p>
          <a:p>
            <a:endParaRPr lang="tr-TR" dirty="0" smtClean="0"/>
          </a:p>
          <a:p>
            <a:r>
              <a:rPr lang="tr-TR" dirty="0" smtClean="0"/>
              <a:t>Deneysel Geçerlik Çalışmaları</a:t>
            </a:r>
          </a:p>
          <a:p>
            <a:pPr lvl="1"/>
            <a:r>
              <a:rPr lang="tr-TR" dirty="0" smtClean="0"/>
              <a:t>Ölçüte Dayalı Geçerlik</a:t>
            </a:r>
          </a:p>
          <a:p>
            <a:pPr lvl="1"/>
            <a:r>
              <a:rPr lang="tr-TR" dirty="0" smtClean="0"/>
              <a:t>Yordama geçerliği</a:t>
            </a:r>
          </a:p>
          <a:p>
            <a:pPr lvl="1"/>
            <a:r>
              <a:rPr lang="tr-TR" dirty="0" smtClean="0"/>
              <a:t>Yapı Geçerliği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995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ve Geçerlik İlişkisi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5147642" cy="224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84984"/>
            <a:ext cx="3001311" cy="312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1520" y="5334307"/>
            <a:ext cx="64205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Ölçme sonuçları geçerli değilse güvenilir olamaz. </a:t>
            </a:r>
          </a:p>
          <a:p>
            <a:r>
              <a:rPr lang="tr-TR" sz="2400" b="1" dirty="0" smtClean="0"/>
              <a:t>Aksi durum mümkün.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xmlns="" val="148936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BAYKUL, Yasar </a:t>
            </a:r>
            <a:r>
              <a:rPr lang="nn-NO" dirty="0" smtClean="0"/>
              <a:t>(</a:t>
            </a:r>
            <a:r>
              <a:rPr lang="tr-TR" dirty="0" smtClean="0"/>
              <a:t>1999</a:t>
            </a:r>
            <a:r>
              <a:rPr lang="nn-NO" dirty="0" smtClean="0"/>
              <a:t>). </a:t>
            </a:r>
            <a:r>
              <a:rPr lang="nn-NO" i="1" dirty="0"/>
              <a:t>Egitimde ve Psikolojide Ölçme: Klasik Test Teorisi </a:t>
            </a:r>
            <a:r>
              <a:rPr lang="nn-NO" i="1" dirty="0" smtClean="0"/>
              <a:t>ve</a:t>
            </a:r>
            <a:r>
              <a:rPr lang="tr-TR" i="1" dirty="0" smtClean="0"/>
              <a:t> Uygulamaları</a:t>
            </a:r>
            <a:r>
              <a:rPr lang="tr-TR" i="1" dirty="0"/>
              <a:t>. Ankara: ÖSYM Yayınları</a:t>
            </a:r>
            <a:r>
              <a:rPr lang="tr-TR" i="1" dirty="0" smtClean="0"/>
              <a:t>.</a:t>
            </a:r>
          </a:p>
          <a:p>
            <a:r>
              <a:rPr lang="tr-TR" dirty="0" smtClean="0"/>
              <a:t>Tekin, H.(1991). Eğitimde Ölçme ve Değerlendirme. </a:t>
            </a:r>
            <a:r>
              <a:rPr lang="tr-TR" smtClean="0"/>
              <a:t>Ankara:Yargı Yayınevi</a:t>
            </a:r>
            <a:endParaRPr lang="tr-TR" i="1" dirty="0" smtClean="0"/>
          </a:p>
          <a:p>
            <a:r>
              <a:rPr lang="tr-TR" dirty="0" smtClean="0"/>
              <a:t>Turgut, M.F. (1997) Eğitimde Ölçme ve Değerlendirme Metotları. Ankara: Saydam Matbaacılık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Ölçme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Ölçme;</a:t>
            </a:r>
          </a:p>
          <a:p>
            <a:r>
              <a:rPr lang="tr-TR" u="sng" dirty="0" smtClean="0"/>
              <a:t>Belli bir özelliğin</a:t>
            </a:r>
            <a:r>
              <a:rPr lang="tr-TR" dirty="0" smtClean="0"/>
              <a:t> gözlenmesi, gözlemlerin sayı ve sembollerle ifade edilmesidir.</a:t>
            </a:r>
          </a:p>
          <a:p>
            <a:r>
              <a:rPr lang="tr-TR" dirty="0" smtClean="0"/>
              <a:t>Niteliklerin sayı ve sembollerle eşlenmesidir.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Ölçmenin konusu, objelerin kendileri değil onların dikkate alınan özellikleridir</a:t>
            </a:r>
            <a:r>
              <a:rPr lang="tr-TR" i="1" dirty="0" smtClean="0"/>
              <a:t>.</a:t>
            </a:r>
            <a:r>
              <a:rPr lang="tr-TR" dirty="0" smtClean="0"/>
              <a:t> (Tekin, 1996; Turgut, 1997). </a:t>
            </a:r>
            <a:endParaRPr lang="tr-TR" i="1" dirty="0"/>
          </a:p>
        </p:txBody>
      </p:sp>
      <p:sp>
        <p:nvSpPr>
          <p:cNvPr id="4" name="AutoShape 2" descr="Image result for measurement and eval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3504" y="21357"/>
            <a:ext cx="19050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 8"/>
          <p:cNvGrpSpPr/>
          <p:nvPr/>
        </p:nvGrpSpPr>
        <p:grpSpPr>
          <a:xfrm>
            <a:off x="1763688" y="3068960"/>
            <a:ext cx="5112568" cy="2232248"/>
            <a:chOff x="1763688" y="3501008"/>
            <a:chExt cx="4752528" cy="1944216"/>
          </a:xfrm>
        </p:grpSpPr>
        <p:sp>
          <p:nvSpPr>
            <p:cNvPr id="5" name="Oval 4"/>
            <p:cNvSpPr/>
            <p:nvPr/>
          </p:nvSpPr>
          <p:spPr>
            <a:xfrm>
              <a:off x="1763688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Nitelikler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860032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Sayılar ve Semboller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Aşağı Bükülü Ok 5"/>
            <p:cNvSpPr/>
            <p:nvPr/>
          </p:nvSpPr>
          <p:spPr>
            <a:xfrm>
              <a:off x="3419872" y="4113076"/>
              <a:ext cx="1440160" cy="360040"/>
            </a:xfrm>
            <a:prstGeom prst="curvedDown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b="1">
                <a:solidFill>
                  <a:schemeClr val="tx1"/>
                </a:solidFill>
              </a:endParaRPr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3491880" y="3501008"/>
              <a:ext cx="1184920" cy="61206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Eşleme Kuralı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43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Değerlendirme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Değerlendirme; tek başına fazlaca bir anlam taşımayan ölçme sonuçlarını, bir ölçüte ya da ölçütler takımına göre anlamlı ve yorumlanabilir hale getirme sürecidir.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Sıklıkla değerlendirme, bir karar ile sonuçlandırılır. </a:t>
            </a:r>
            <a:r>
              <a:rPr lang="tr-TR" dirty="0" smtClean="0"/>
              <a:t>(Tekin, 1996; Turgut, 1997). </a:t>
            </a:r>
            <a:endParaRPr lang="tr-TR" dirty="0"/>
          </a:p>
        </p:txBody>
      </p:sp>
      <p:pic>
        <p:nvPicPr>
          <p:cNvPr id="3074" name="Picture 2" descr="Image result for assessm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73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798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Ölçme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i="1" dirty="0" smtClean="0"/>
              <a:t>Doğrudan Ölçme</a:t>
            </a:r>
          </a:p>
          <a:p>
            <a:pPr marL="0" indent="0">
              <a:buNone/>
            </a:pPr>
            <a:r>
              <a:rPr lang="tr-TR" dirty="0" smtClean="0"/>
              <a:t>Doğrudan gözlenebilir özelliklere yönelik ölçmelerdir. Herhangi bir ölçme aracına ihtiyaç duyulmaksızın, duyulara dayalı olarak yapılabilir.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Dolaylı Ölçme</a:t>
            </a:r>
          </a:p>
          <a:p>
            <a:pPr marL="0" indent="0">
              <a:buNone/>
            </a:pPr>
            <a:r>
              <a:rPr lang="tr-TR" dirty="0" smtClean="0"/>
              <a:t>Örtük/Gizil özelliklere yönelik ölçmelerdir. Bu özelliklerin gözlenebilir karşılıkları (göstergeler) üzerinden yapılır. Genellikle uygun ve uygulanabilir bir ölçme aracına ihtiyaç duyulur. 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Türetilmiş Ölçme</a:t>
            </a:r>
          </a:p>
          <a:p>
            <a:pPr marL="0" indent="0">
              <a:buNone/>
            </a:pPr>
            <a:r>
              <a:rPr lang="tr-TR" dirty="0" smtClean="0"/>
              <a:t>En az iki özellik aracılığı ile tanımlanmış yani türetilmiş özelliklere yönelik ölçmelerdir.  Türetme, genellikle dolaylı ölçülebilen özelliklere göre yapılır</a:t>
            </a:r>
            <a:r>
              <a:rPr lang="tr-TR" dirty="0" smtClean="0"/>
              <a:t>.                            </a:t>
            </a:r>
            <a:r>
              <a:rPr lang="fi-FI" dirty="0" smtClean="0"/>
              <a:t>(Tekin, 1996; Turgut, 1997; Baykul, 1999)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7006" y="188640"/>
            <a:ext cx="32194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0197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Ölçek ve Ölçekleme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Ölçek; </a:t>
            </a:r>
            <a:endParaRPr lang="tr-TR" dirty="0"/>
          </a:p>
          <a:p>
            <a:r>
              <a:rPr lang="tr-TR" dirty="0" smtClean="0"/>
              <a:t>Sistematik bir ölçme aracı,</a:t>
            </a:r>
          </a:p>
          <a:p>
            <a:r>
              <a:rPr lang="tr-TR" dirty="0" smtClean="0"/>
              <a:t>Bir değişkenin eşleştirildiği sayı ya da sembollerin kümesinin karakteristiği</a:t>
            </a:r>
          </a:p>
          <a:p>
            <a:pPr marL="0" indent="0">
              <a:buNone/>
            </a:pPr>
            <a:r>
              <a:rPr lang="tr-TR" dirty="0" smtClean="0"/>
              <a:t>anlamlarını taşımaktadır.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Ölçekleme; </a:t>
            </a:r>
          </a:p>
          <a:p>
            <a:pPr marL="0" indent="0">
              <a:buNone/>
            </a:pPr>
            <a:r>
              <a:rPr lang="tr-TR" dirty="0" smtClean="0"/>
              <a:t>Gözlenen bir özelliğin ya da değişkenin ölçme sonucu olarak eşleştirileceği değerleri belirleme işlemi.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653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961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9930" y="2585403"/>
            <a:ext cx="5474517" cy="367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Ölçek Düzeyleri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Hiyerarşik olarak en fazla bilgi veren ölçek düzeyinden başlayarak dört ölçek düzeyi tanımlanmıştır: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Oranlı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Eşit Aralıklı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Sıralama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Sınıflama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96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Değerlendirme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Belirlenen ölçüte göre değerlendirme türlerini ikiye ayırabiliriz:</a:t>
            </a:r>
          </a:p>
          <a:p>
            <a:pPr marL="514350" indent="-514350">
              <a:buAutoNum type="arabicParenR"/>
            </a:pPr>
            <a:r>
              <a:rPr lang="tr-TR" b="1" i="1" dirty="0"/>
              <a:t>Mutlak Değerlendirme</a:t>
            </a:r>
          </a:p>
          <a:p>
            <a:pPr marL="514350" indent="-514350">
              <a:buAutoNum type="arabicParenR"/>
            </a:pPr>
            <a:r>
              <a:rPr lang="tr-TR" b="1" i="1" dirty="0"/>
              <a:t>Bağıl Değerlendirme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670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smtClean="0"/>
              <a:t>Mutlak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gruptan elde edilen ölçme sonuçlarından bağımsız olarak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Grup değerlerin bilinmesine gerek duyulmaz.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Kesme puanına/puanlarına göre değerlendirme</a:t>
            </a:r>
          </a:p>
          <a:p>
            <a:pPr lvl="1"/>
            <a:r>
              <a:rPr lang="tr-TR" dirty="0" smtClean="0"/>
              <a:t>Maksimum puana göre değerlendirme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636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i="1" dirty="0" smtClean="0"/>
              <a:t>Bağıl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 değerlere göre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Grubun ölçme sonuçlarının tamamının bilinmesini gerektirir.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Sıralamaya dayalı değerlendirme</a:t>
            </a:r>
          </a:p>
          <a:p>
            <a:pPr lvl="1"/>
            <a:r>
              <a:rPr lang="tr-TR" dirty="0" smtClean="0"/>
              <a:t>Ortalamaya ya da ortancaya göre değerlendirme</a:t>
            </a:r>
          </a:p>
          <a:p>
            <a:pPr lvl="1"/>
            <a:r>
              <a:rPr lang="tr-TR" dirty="0" smtClean="0"/>
              <a:t>Ortalama ve standart sapmaya göre değerlendirme</a:t>
            </a:r>
          </a:p>
          <a:p>
            <a:pPr lvl="1"/>
            <a:r>
              <a:rPr lang="tr-TR" dirty="0" smtClean="0"/>
              <a:t>Ortanca ve çeyrek sapmaya göre değerlendirme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891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657</Words>
  <Application>Microsoft Office PowerPoint</Application>
  <PresentationFormat>Ekran Gösterisi (4:3)</PresentationFormat>
  <Paragraphs>144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BİLİMSEL ARAŞTIRMA YÖNTEMLERİ </vt:lpstr>
      <vt:lpstr>Ölçme Nedir?</vt:lpstr>
      <vt:lpstr>Değerlendirme Nedir?</vt:lpstr>
      <vt:lpstr>Ölçme Türleri</vt:lpstr>
      <vt:lpstr>Ölçek ve Ölçekleme</vt:lpstr>
      <vt:lpstr>Ölçek Düzeyleri</vt:lpstr>
      <vt:lpstr>Değerlendirme Türleri</vt:lpstr>
      <vt:lpstr>Slayt 8</vt:lpstr>
      <vt:lpstr>Slayt 9</vt:lpstr>
      <vt:lpstr>Ölçmede Hata</vt:lpstr>
      <vt:lpstr>Hata Türleri</vt:lpstr>
      <vt:lpstr>Güvenirlik (Reliability)</vt:lpstr>
      <vt:lpstr>Güvenirlik Belirleme Yöntemleri</vt:lpstr>
      <vt:lpstr>Ölçmenin Standart Hatası (ÖSH)</vt:lpstr>
      <vt:lpstr>Geçerlik (Validity)</vt:lpstr>
      <vt:lpstr>Geçerlik Türleri</vt:lpstr>
      <vt:lpstr>Güvenirlik ve Geçerlik İlişkisi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</dc:title>
  <dc:creator>ebru</dc:creator>
  <cp:lastModifiedBy>ebru</cp:lastModifiedBy>
  <cp:revision>3</cp:revision>
  <dcterms:created xsi:type="dcterms:W3CDTF">2018-02-01T00:07:54Z</dcterms:created>
  <dcterms:modified xsi:type="dcterms:W3CDTF">2018-02-01T00:35:20Z</dcterms:modified>
</cp:coreProperties>
</file>