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9" r:id="rId3"/>
  </p:sldMasterIdLst>
  <p:sldIdLst>
    <p:sldId id="311" r:id="rId4"/>
    <p:sldId id="312" r:id="rId5"/>
    <p:sldId id="313" r:id="rId6"/>
    <p:sldId id="314" r:id="rId7"/>
    <p:sldId id="315" r:id="rId8"/>
    <p:sldId id="316" r:id="rId9"/>
    <p:sldId id="318" r:id="rId10"/>
    <p:sldId id="319" r:id="rId11"/>
    <p:sldId id="320" r:id="rId12"/>
    <p:sldId id="321" r:id="rId13"/>
    <p:sldId id="322" r:id="rId14"/>
    <p:sldId id="323" r:id="rId15"/>
    <p:sldId id="324" r:id="rId16"/>
    <p:sldId id="325" r:id="rId17"/>
    <p:sldId id="327" r:id="rId18"/>
    <p:sldId id="328" r:id="rId19"/>
    <p:sldId id="329" r:id="rId20"/>
    <p:sldId id="330" r:id="rId21"/>
    <p:sldId id="331" r:id="rId22"/>
    <p:sldId id="332" r:id="rId23"/>
    <p:sldId id="333" r:id="rId24"/>
    <p:sldId id="334" r:id="rId25"/>
    <p:sldId id="335" r:id="rId26"/>
    <p:sldId id="336"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55626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186860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2144144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fld id="{5D735085-3B29-4441-8737-C3920697047A}" type="datetimeFigureOut">
              <a:rPr lang="en-US" smtClean="0"/>
              <a:t>3/4/2020</a:t>
            </a:fld>
            <a:endParaRPr lang="en-US"/>
          </a:p>
        </p:txBody>
      </p:sp>
      <p:sp>
        <p:nvSpPr>
          <p:cNvPr id="4" name="Rectangle 18"/>
          <p:cNvSpPr>
            <a:spLocks noGrp="1" noChangeArrowheads="1"/>
          </p:cNvSpPr>
          <p:nvPr>
            <p:ph type="ftr" sz="quarter" idx="11"/>
          </p:nvPr>
        </p:nvSpPr>
        <p:spPr>
          <a:ln/>
        </p:spPr>
        <p:txBody>
          <a:bodyPr/>
          <a:lstStyle>
            <a:lvl1pPr>
              <a:defRPr/>
            </a:lvl1pPr>
          </a:lstStyle>
          <a:p>
            <a:endParaRPr lang="en-US"/>
          </a:p>
        </p:txBody>
      </p:sp>
      <p:sp>
        <p:nvSpPr>
          <p:cNvPr id="5" name="Rectangle 19"/>
          <p:cNvSpPr>
            <a:spLocks noGrp="1" noChangeArrowheads="1"/>
          </p:cNvSpPr>
          <p:nvPr>
            <p:ph type="sldNum" sz="quarter" idx="12"/>
          </p:nvPr>
        </p:nvSpPr>
        <p:spPr>
          <a:ln/>
        </p:spPr>
        <p:txBody>
          <a:bodyPr/>
          <a:lstStyle>
            <a:lvl1pPr>
              <a:defRPr/>
            </a:lvl1pPr>
          </a:lstStyle>
          <a:p>
            <a:fld id="{3BAE9F8F-A503-9C42-8C18-79696BBDFAFE}" type="slidenum">
              <a:rPr lang="en-US" smtClean="0"/>
              <a:t>‹#›</a:t>
            </a:fld>
            <a:endParaRPr lang="en-US"/>
          </a:p>
        </p:txBody>
      </p:sp>
    </p:spTree>
    <p:extLst>
      <p:ext uri="{BB962C8B-B14F-4D97-AF65-F5344CB8AC3E}">
        <p14:creationId xmlns:p14="http://schemas.microsoft.com/office/powerpoint/2010/main" val="4192040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7380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106557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3955901-25EF-4B6B-8217-40AE73B567A5}"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01542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3/4/2020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345099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3/4/2020</a:t>
            </a:fld>
            <a:endParaRPr lang="tr-TR"/>
          </a:p>
        </p:txBody>
      </p:sp>
      <p:sp>
        <p:nvSpPr>
          <p:cNvPr id="8" name="Footer Placeholder 7"/>
          <p:cNvSpPr>
            <a:spLocks noGrp="1"/>
          </p:cNvSpPr>
          <p:nvPr>
            <p:ph type="ftr" sz="quarter" idx="11"/>
          </p:nvPr>
        </p:nvSpPr>
        <p:spPr/>
        <p:txBody>
          <a:bodyPr/>
          <a:lstStyle/>
          <a:p>
            <a:r>
              <a:rPr lang="tr-TR"/>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4047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3/4/2020</a:t>
            </a:fld>
            <a:endParaRPr lang="tr-TR"/>
          </a:p>
        </p:txBody>
      </p:sp>
      <p:sp>
        <p:nvSpPr>
          <p:cNvPr id="4" name="Footer Placeholder 3"/>
          <p:cNvSpPr>
            <a:spLocks noGrp="1"/>
          </p:cNvSpPr>
          <p:nvPr>
            <p:ph type="ftr" sz="quarter" idx="11"/>
          </p:nvPr>
        </p:nvSpPr>
        <p:spPr/>
        <p:txBody>
          <a:bodyPr/>
          <a:lstStyle/>
          <a:p>
            <a:r>
              <a:rPr lang="tr-TR"/>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853823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3/4/2020</a:t>
            </a:fld>
            <a:endParaRPr lang="tr-TR"/>
          </a:p>
        </p:txBody>
      </p:sp>
      <p:sp>
        <p:nvSpPr>
          <p:cNvPr id="3" name="Footer Placeholder 2"/>
          <p:cNvSpPr>
            <a:spLocks noGrp="1"/>
          </p:cNvSpPr>
          <p:nvPr>
            <p:ph type="ftr" sz="quarter" idx="11"/>
          </p:nvPr>
        </p:nvSpPr>
        <p:spPr/>
        <p:txBody>
          <a:bodyPr/>
          <a:lstStyle/>
          <a:p>
            <a:r>
              <a:rPr lang="tr-TR"/>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502742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753581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89E4876-F515-4632-ACBF-711C6699D7F1}" type="datetime1">
              <a:rPr lang="en-US" smtClean="0"/>
              <a:t>3/4/2020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7110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EC930EE-5137-4864-99E0-78D0AA38347E}" type="datetime1">
              <a:rPr lang="en-US" smtClean="0"/>
              <a:t>3/4/2020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38405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962185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6201325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3/4/2020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1017888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3/4/2020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37800122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endParaRPr lang="tr-TR" noProof="0"/>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3/4/2020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1676404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3/4/2020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38344424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smtClean="0"/>
              <a:t>Asıl metin stillerini düzenlemek için tıklatın</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smtClean="0"/>
              <a:t>Asıl başlık stili için tıklatın</a:t>
            </a:r>
            <a:endParaRPr lang="tr-TR" dirty="0"/>
          </a:p>
        </p:txBody>
      </p:sp>
    </p:spTree>
    <p:extLst>
      <p:ext uri="{BB962C8B-B14F-4D97-AF65-F5344CB8AC3E}">
        <p14:creationId xmlns:p14="http://schemas.microsoft.com/office/powerpoint/2010/main" val="8041730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41283410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2962784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2286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6858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11430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6002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20574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pPr>
              <a:defRPr/>
            </a:pPr>
            <a:endParaRPr lang="tr-TR"/>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pPr>
              <a:defRPr/>
            </a:pPr>
            <a:fld id="{67F7C0EF-15DE-425E-A602-6416008CF6C9}" type="slidenum">
              <a:rPr lang="tr-TR" altLang="tr-TR"/>
              <a:pPr>
                <a:defRPr/>
              </a:pPr>
              <a:t>‹#›</a:t>
            </a:fld>
            <a:endParaRPr lang="tr-TR" altLang="tr-TR"/>
          </a:p>
        </p:txBody>
      </p:sp>
    </p:spTree>
    <p:extLst>
      <p:ext uri="{BB962C8B-B14F-4D97-AF65-F5344CB8AC3E}">
        <p14:creationId xmlns:p14="http://schemas.microsoft.com/office/powerpoint/2010/main" val="8991647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3/4/2020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174511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5D735085-3B29-4441-8737-C3920697047A}"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1383224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5D735085-3B29-4441-8737-C3920697047A}" type="datetimeFigureOut">
              <a:rPr lang="en-US" smtClean="0"/>
              <a:t>3/4/2020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AE9F8F-A503-9C42-8C18-79696BBDFAFE}"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587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D735085-3B29-4441-8737-C3920697047A}" type="datetimeFigureOut">
              <a:rPr lang="en-US" smtClean="0"/>
              <a:t>3/4/2020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59587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735085-3B29-4441-8737-C3920697047A}" type="datetimeFigureOut">
              <a:rPr lang="en-US" smtClean="0"/>
              <a:t>3/4/2020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680625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D735085-3B29-4441-8737-C3920697047A}"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9F8F-A503-9C42-8C18-79696BBDFAFE}"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689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D735085-3B29-4441-8737-C3920697047A}"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3783635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5D735085-3B29-4441-8737-C3920697047A}" type="datetimeFigureOut">
              <a:rPr lang="en-US" smtClean="0"/>
              <a:t>3/4/2020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3BAE9F8F-A503-9C42-8C18-79696BBDFAFE}"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759589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3/4/2020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5601721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903409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371600" y="2295016"/>
            <a:ext cx="6400800" cy="733446"/>
          </a:xfrm>
        </p:spPr>
        <p:txBody>
          <a:bodyPr>
            <a:normAutofit/>
          </a:bodyPr>
          <a:lstStyle/>
          <a:p>
            <a:r>
              <a:rPr lang="en-US" dirty="0" err="1" smtClean="0">
                <a:solidFill>
                  <a:srgbClr val="000000"/>
                </a:solidFill>
                <a:latin typeface="Palatino Linotype"/>
                <a:cs typeface="Palatino Linotype"/>
              </a:rPr>
              <a:t>Bölüm</a:t>
            </a:r>
            <a:r>
              <a:rPr lang="en-US" dirty="0" smtClean="0">
                <a:solidFill>
                  <a:srgbClr val="000000"/>
                </a:solidFill>
                <a:latin typeface="Palatino Linotype"/>
                <a:cs typeface="Palatino Linotype"/>
              </a:rPr>
              <a:t> 3: </a:t>
            </a:r>
            <a:r>
              <a:rPr lang="en-US" dirty="0" err="1" smtClean="0">
                <a:solidFill>
                  <a:srgbClr val="000000"/>
                </a:solidFill>
                <a:latin typeface="Palatino Linotype"/>
                <a:cs typeface="Palatino Linotype"/>
              </a:rPr>
              <a:t>Yönetim</a:t>
            </a:r>
            <a:r>
              <a:rPr lang="en-US" dirty="0" smtClean="0">
                <a:solidFill>
                  <a:srgbClr val="000000"/>
                </a:solidFill>
                <a:latin typeface="Palatino Linotype"/>
                <a:cs typeface="Palatino Linotype"/>
              </a:rPr>
              <a:t> </a:t>
            </a:r>
            <a:r>
              <a:rPr lang="en-US" dirty="0" err="1" smtClean="0">
                <a:solidFill>
                  <a:srgbClr val="000000"/>
                </a:solidFill>
                <a:latin typeface="Palatino Linotype"/>
                <a:cs typeface="Palatino Linotype"/>
              </a:rPr>
              <a:t>Fonksiyonları</a:t>
            </a:r>
            <a:endParaRPr lang="en-US" dirty="0" smtClean="0">
              <a:solidFill>
                <a:srgbClr val="000000"/>
              </a:solidFill>
              <a:latin typeface="Palatino Linotype"/>
              <a:cs typeface="Palatino Linotype"/>
            </a:endParaRPr>
          </a:p>
        </p:txBody>
      </p:sp>
      <p:sp>
        <p:nvSpPr>
          <p:cNvPr id="2" name="Title 1"/>
          <p:cNvSpPr>
            <a:spLocks noGrp="1"/>
          </p:cNvSpPr>
          <p:nvPr>
            <p:ph type="title"/>
          </p:nvPr>
        </p:nvSpPr>
        <p:spPr>
          <a:xfrm>
            <a:off x="685800" y="842632"/>
            <a:ext cx="7772400" cy="1470025"/>
          </a:xfrm>
        </p:spPr>
        <p:txBody>
          <a:bodyPr/>
          <a:lstStyle/>
          <a:p>
            <a:r>
              <a:rPr lang="en-US" dirty="0" err="1" smtClean="0">
                <a:latin typeface="Palatino Linotype"/>
                <a:cs typeface="Palatino Linotype"/>
              </a:rPr>
              <a:t>Yönetim</a:t>
            </a:r>
            <a:r>
              <a:rPr lang="en-US" dirty="0" smtClean="0">
                <a:latin typeface="Palatino Linotype"/>
                <a:cs typeface="Palatino Linotype"/>
              </a:rPr>
              <a:t> </a:t>
            </a:r>
            <a:r>
              <a:rPr lang="en-US" dirty="0" err="1" smtClean="0">
                <a:latin typeface="Palatino Linotype"/>
                <a:cs typeface="Palatino Linotype"/>
              </a:rPr>
              <a:t>ve</a:t>
            </a:r>
            <a:r>
              <a:rPr lang="en-US" dirty="0" smtClean="0">
                <a:latin typeface="Palatino Linotype"/>
                <a:cs typeface="Palatino Linotype"/>
              </a:rPr>
              <a:t> </a:t>
            </a:r>
            <a:r>
              <a:rPr lang="en-US" dirty="0" err="1" smtClean="0">
                <a:latin typeface="Palatino Linotype"/>
                <a:cs typeface="Palatino Linotype"/>
              </a:rPr>
              <a:t>Organizasyon</a:t>
            </a:r>
            <a:endParaRPr lang="en-US" dirty="0">
              <a:latin typeface="Palatino Linotype"/>
              <a:cs typeface="Palatino Linotype"/>
            </a:endParaRPr>
          </a:p>
        </p:txBody>
      </p:sp>
      <p:sp>
        <p:nvSpPr>
          <p:cNvPr id="4" name="Subtitle 2"/>
          <p:cNvSpPr txBox="1">
            <a:spLocks/>
          </p:cNvSpPr>
          <p:nvPr/>
        </p:nvSpPr>
        <p:spPr>
          <a:xfrm>
            <a:off x="1524000" y="3329466"/>
            <a:ext cx="6400800" cy="1092086"/>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smtClean="0">
                <a:solidFill>
                  <a:srgbClr val="FF0000"/>
                </a:solidFill>
                <a:latin typeface="Palatino Linotype"/>
                <a:cs typeface="Palatino Linotype"/>
              </a:rPr>
              <a:t>C. </a:t>
            </a:r>
          </a:p>
          <a:p>
            <a:r>
              <a:rPr lang="en-US" b="1" dirty="0" err="1" smtClean="0">
                <a:solidFill>
                  <a:srgbClr val="FF0000"/>
                </a:solidFill>
                <a:latin typeface="Palatino Linotype"/>
                <a:cs typeface="Palatino Linotype"/>
              </a:rPr>
              <a:t>Koordinasyon</a:t>
            </a: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Fonksiyonu</a:t>
            </a:r>
            <a:endParaRPr lang="en-US" b="1" dirty="0">
              <a:solidFill>
                <a:srgbClr val="FF0000"/>
              </a:solidFill>
              <a:latin typeface="Palatino Linotype"/>
              <a:cs typeface="Palatino Linotype"/>
            </a:endParaRPr>
          </a:p>
        </p:txBody>
      </p:sp>
      <p:sp>
        <p:nvSpPr>
          <p:cNvPr id="5" name="Title 1"/>
          <p:cNvSpPr txBox="1">
            <a:spLocks/>
          </p:cNvSpPr>
          <p:nvPr/>
        </p:nvSpPr>
        <p:spPr>
          <a:xfrm>
            <a:off x="620826" y="6174405"/>
            <a:ext cx="7772400" cy="48921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dirty="0" err="1" smtClean="0">
                <a:latin typeface="Palatino Linotype"/>
                <a:cs typeface="Palatino Linotype"/>
              </a:rPr>
              <a:t>Yönetim</a:t>
            </a:r>
            <a:r>
              <a:rPr lang="en-US" sz="1600" dirty="0" smtClean="0">
                <a:latin typeface="Palatino Linotype"/>
                <a:cs typeface="Palatino Linotype"/>
              </a:rPr>
              <a:t> </a:t>
            </a:r>
            <a:r>
              <a:rPr lang="en-US" sz="1600" dirty="0" err="1" smtClean="0">
                <a:latin typeface="Palatino Linotype"/>
                <a:cs typeface="Palatino Linotype"/>
              </a:rPr>
              <a:t>ve</a:t>
            </a:r>
            <a:r>
              <a:rPr lang="en-US" sz="1600" dirty="0" smtClean="0">
                <a:latin typeface="Palatino Linotype"/>
                <a:cs typeface="Palatino Linotype"/>
              </a:rPr>
              <a:t> </a:t>
            </a:r>
            <a:r>
              <a:rPr lang="en-US" sz="1600" dirty="0" err="1" smtClean="0">
                <a:latin typeface="Palatino Linotype"/>
                <a:cs typeface="Palatino Linotype"/>
              </a:rPr>
              <a:t>Organizasyon</a:t>
            </a:r>
            <a:r>
              <a:rPr lang="en-US" sz="1600" dirty="0" smtClean="0">
                <a:latin typeface="Palatino Linotype"/>
                <a:cs typeface="Palatino Linotype"/>
              </a:rPr>
              <a:t>, </a:t>
            </a:r>
            <a:r>
              <a:rPr lang="en-US" sz="1600" dirty="0" err="1" smtClean="0">
                <a:latin typeface="Palatino Linotype"/>
                <a:cs typeface="Palatino Linotype"/>
              </a:rPr>
              <a:t>Melih</a:t>
            </a:r>
            <a:r>
              <a:rPr lang="en-US" sz="1600" dirty="0" smtClean="0">
                <a:latin typeface="Palatino Linotype"/>
                <a:cs typeface="Palatino Linotype"/>
              </a:rPr>
              <a:t> </a:t>
            </a:r>
            <a:r>
              <a:rPr lang="en-US" sz="1600" dirty="0" err="1" smtClean="0">
                <a:latin typeface="Palatino Linotype"/>
                <a:cs typeface="Palatino Linotype"/>
              </a:rPr>
              <a:t>Topaloğlu</a:t>
            </a:r>
            <a:r>
              <a:rPr lang="en-US" sz="1600" dirty="0" smtClean="0">
                <a:latin typeface="Palatino Linotype"/>
                <a:cs typeface="Palatino Linotype"/>
              </a:rPr>
              <a:t> – </a:t>
            </a:r>
            <a:r>
              <a:rPr lang="en-US" sz="1600" dirty="0" err="1" smtClean="0">
                <a:latin typeface="Palatino Linotype"/>
                <a:cs typeface="Palatino Linotype"/>
              </a:rPr>
              <a:t>Hakan</a:t>
            </a:r>
            <a:r>
              <a:rPr lang="en-US" sz="1600" dirty="0" smtClean="0">
                <a:latin typeface="Palatino Linotype"/>
                <a:cs typeface="Palatino Linotype"/>
              </a:rPr>
              <a:t> </a:t>
            </a:r>
            <a:r>
              <a:rPr lang="en-US" sz="1600" dirty="0" err="1" smtClean="0">
                <a:latin typeface="Palatino Linotype"/>
                <a:cs typeface="Palatino Linotype"/>
              </a:rPr>
              <a:t>Koç</a:t>
            </a:r>
            <a:r>
              <a:rPr lang="en-US" sz="1600" dirty="0" smtClean="0">
                <a:latin typeface="Palatino Linotype"/>
                <a:cs typeface="Palatino Linotype"/>
              </a:rPr>
              <a:t>, </a:t>
            </a:r>
            <a:r>
              <a:rPr lang="en-US" sz="1600" dirty="0" err="1" smtClean="0">
                <a:latin typeface="Palatino Linotype"/>
                <a:cs typeface="Palatino Linotype"/>
              </a:rPr>
              <a:t>Seçkin</a:t>
            </a:r>
            <a:r>
              <a:rPr lang="en-US" sz="1600" dirty="0" smtClean="0">
                <a:latin typeface="Palatino Linotype"/>
                <a:cs typeface="Palatino Linotype"/>
              </a:rPr>
              <a:t> </a:t>
            </a:r>
            <a:r>
              <a:rPr lang="en-US" sz="1600" dirty="0" err="1" smtClean="0">
                <a:latin typeface="Palatino Linotype"/>
                <a:cs typeface="Palatino Linotype"/>
              </a:rPr>
              <a:t>Yayıncılık</a:t>
            </a:r>
            <a:endParaRPr lang="en-US" sz="1600" dirty="0">
              <a:latin typeface="Palatino Linotype"/>
              <a:cs typeface="Palatino Linotype"/>
            </a:endParaRPr>
          </a:p>
        </p:txBody>
      </p:sp>
      <p:pic>
        <p:nvPicPr>
          <p:cNvPr id="7" name="Picture 6"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spTree>
    <p:extLst>
      <p:ext uri="{BB962C8B-B14F-4D97-AF65-F5344CB8AC3E}">
        <p14:creationId xmlns:p14="http://schemas.microsoft.com/office/powerpoint/2010/main" val="3656935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5362"/>
          </a:xfrm>
        </p:spPr>
        <p:txBody>
          <a:bodyPr>
            <a:normAutofit/>
          </a:bodyPr>
          <a:lstStyle/>
          <a:p>
            <a:pPr algn="l"/>
            <a:r>
              <a:rPr lang="en-US" sz="2700" b="1" dirty="0" err="1" smtClean="0">
                <a:solidFill>
                  <a:schemeClr val="tx2">
                    <a:lumMod val="60000"/>
                    <a:lumOff val="40000"/>
                  </a:schemeClr>
                </a:solidFill>
                <a:latin typeface="Palatino Linotype"/>
                <a:cs typeface="Palatino Linotype"/>
              </a:rPr>
              <a:t>Yöneltme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Fonksiyonu</a:t>
            </a:r>
            <a:endParaRPr lang="en-US" sz="2700" b="1" dirty="0">
              <a:solidFill>
                <a:schemeClr val="tx2">
                  <a:lumMod val="60000"/>
                  <a:lumOff val="40000"/>
                </a:schemeClr>
              </a:solidFill>
              <a:latin typeface="Palatino Linotype"/>
              <a:cs typeface="Palatino Linotype"/>
            </a:endParaRPr>
          </a:p>
        </p:txBody>
      </p:sp>
      <p:sp>
        <p:nvSpPr>
          <p:cNvPr id="11" name="Content Placeholder 2"/>
          <p:cNvSpPr>
            <a:spLocks noGrp="1"/>
          </p:cNvSpPr>
          <p:nvPr>
            <p:ph idx="1"/>
          </p:nvPr>
        </p:nvSpPr>
        <p:spPr>
          <a:xfrm>
            <a:off x="457200" y="1417638"/>
            <a:ext cx="8229600" cy="1813806"/>
          </a:xfrm>
        </p:spPr>
        <p:txBody>
          <a:bodyPr>
            <a:normAutofit/>
          </a:bodyPr>
          <a:lstStyle/>
          <a:p>
            <a:pPr marL="0" indent="0" algn="just">
              <a:buNone/>
            </a:pPr>
            <a:r>
              <a:rPr lang="tr-TR" sz="2000" b="1" dirty="0">
                <a:latin typeface="Palatino Linotype"/>
                <a:cs typeface="Palatino Linotype"/>
              </a:rPr>
              <a:t>Yöneltme fonksiyonu, planlara göre bir örgütü yürüten, bir yönetim faaliyetidir. </a:t>
            </a:r>
            <a:r>
              <a:rPr lang="tr-TR" sz="2000" dirty="0" smtClean="0">
                <a:latin typeface="Palatino Linotype"/>
                <a:cs typeface="Palatino Linotype"/>
              </a:rPr>
              <a:t>İşletme yöneticisi, </a:t>
            </a:r>
            <a:r>
              <a:rPr lang="tr-TR" sz="2000" dirty="0">
                <a:latin typeface="Palatino Linotype"/>
                <a:cs typeface="Palatino Linotype"/>
              </a:rPr>
              <a:t>örgütte yer alan ve </a:t>
            </a:r>
            <a:r>
              <a:rPr lang="tr-TR" sz="2000" dirty="0" err="1">
                <a:latin typeface="Palatino Linotype"/>
                <a:cs typeface="Palatino Linotype"/>
              </a:rPr>
              <a:t>psiko</a:t>
            </a:r>
            <a:r>
              <a:rPr lang="tr-TR" sz="2000" dirty="0">
                <a:latin typeface="Palatino Linotype"/>
                <a:cs typeface="Palatino Linotype"/>
              </a:rPr>
              <a:t>-sosyal yapıları ayrı olan çeşitli insanları yöneltmek durumundadır. Burada yöneticilerin, astlarına emir vermesi veya diğer yollarla ne yapması gerektiğini onlara iletmeleri söz konusudur. </a:t>
            </a:r>
            <a:endParaRPr lang="en-US" sz="3600" dirty="0" smtClean="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descr="Ekran Resmi 2017-09-02 12.44.4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8847" y="2282013"/>
            <a:ext cx="5693046" cy="3764642"/>
          </a:xfrm>
          <a:prstGeom prst="rect">
            <a:avLst/>
          </a:prstGeom>
        </p:spPr>
      </p:pic>
      <p:sp>
        <p:nvSpPr>
          <p:cNvPr id="12" name="Rectangle 11"/>
          <p:cNvSpPr/>
          <p:nvPr/>
        </p:nvSpPr>
        <p:spPr>
          <a:xfrm>
            <a:off x="452490" y="5278946"/>
            <a:ext cx="8500709" cy="707886"/>
          </a:xfrm>
          <a:prstGeom prst="rect">
            <a:avLst/>
          </a:prstGeom>
        </p:spPr>
        <p:txBody>
          <a:bodyPr wrap="square">
            <a:spAutoFit/>
          </a:bodyPr>
          <a:lstStyle/>
          <a:p>
            <a:r>
              <a:rPr lang="tr-TR" sz="2000" dirty="0">
                <a:solidFill>
                  <a:srgbClr val="008000"/>
                </a:solidFill>
                <a:latin typeface="Palatino Linotype"/>
                <a:cs typeface="Palatino Linotype"/>
              </a:rPr>
              <a:t>Yöneltme fonksiyonunun özellik ve önemi konunun insan olmasından ileri </a:t>
            </a:r>
            <a:r>
              <a:rPr lang="tr-TR" sz="2000" dirty="0" smtClean="0">
                <a:solidFill>
                  <a:srgbClr val="008000"/>
                </a:solidFill>
                <a:latin typeface="Palatino Linotype"/>
                <a:cs typeface="Palatino Linotype"/>
              </a:rPr>
              <a:t>gelmektedir.</a:t>
            </a:r>
            <a:r>
              <a:rPr lang="tr-TR" sz="2000" dirty="0" smtClean="0">
                <a:solidFill>
                  <a:srgbClr val="008000"/>
                </a:solidFill>
              </a:rPr>
              <a:t> </a:t>
            </a:r>
            <a:endParaRPr lang="en-US" sz="2000" dirty="0">
              <a:solidFill>
                <a:srgbClr val="008000"/>
              </a:solidFill>
            </a:endParaRPr>
          </a:p>
        </p:txBody>
      </p:sp>
    </p:spTree>
    <p:extLst>
      <p:ext uri="{BB962C8B-B14F-4D97-AF65-F5344CB8AC3E}">
        <p14:creationId xmlns:p14="http://schemas.microsoft.com/office/powerpoint/2010/main" val="286403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5362"/>
          </a:xfrm>
        </p:spPr>
        <p:txBody>
          <a:bodyPr>
            <a:normAutofit/>
          </a:bodyPr>
          <a:lstStyle/>
          <a:p>
            <a:pPr algn="l"/>
            <a:r>
              <a:rPr lang="en-US" sz="2700" b="1" dirty="0" err="1" smtClean="0">
                <a:solidFill>
                  <a:schemeClr val="tx2">
                    <a:lumMod val="60000"/>
                    <a:lumOff val="40000"/>
                  </a:schemeClr>
                </a:solidFill>
                <a:latin typeface="Palatino Linotype"/>
                <a:cs typeface="Palatino Linotype"/>
              </a:rPr>
              <a:t>Yöneltmenin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Unsurları</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Vertical Scroll 2"/>
          <p:cNvSpPr/>
          <p:nvPr/>
        </p:nvSpPr>
        <p:spPr>
          <a:xfrm>
            <a:off x="2377720" y="1658336"/>
            <a:ext cx="2160000" cy="2160000"/>
          </a:xfrm>
          <a:prstGeom prst="vertic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atin typeface="Palatino Linotype"/>
                <a:cs typeface="Palatino Linotype"/>
              </a:rPr>
              <a:t>Emir </a:t>
            </a:r>
            <a:r>
              <a:rPr lang="en-US" b="1" dirty="0" err="1" smtClean="0">
                <a:latin typeface="Palatino Linotype"/>
                <a:cs typeface="Palatino Linotype"/>
              </a:rPr>
              <a:t>Verme</a:t>
            </a:r>
            <a:endParaRPr lang="en-US" b="1" dirty="0">
              <a:latin typeface="Palatino Linotype"/>
              <a:cs typeface="Palatino Linotype"/>
            </a:endParaRPr>
          </a:p>
        </p:txBody>
      </p:sp>
      <p:sp>
        <p:nvSpPr>
          <p:cNvPr id="13" name="Vertical Scroll 12"/>
          <p:cNvSpPr/>
          <p:nvPr/>
        </p:nvSpPr>
        <p:spPr>
          <a:xfrm>
            <a:off x="4563121" y="1658336"/>
            <a:ext cx="2160000" cy="2160000"/>
          </a:xfrm>
          <a:prstGeom prst="vertic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latin typeface="Palatino Linotype"/>
                <a:cs typeface="Palatino Linotype"/>
              </a:rPr>
              <a:t>Güdüleme</a:t>
            </a:r>
            <a:r>
              <a:rPr lang="en-US" b="1" dirty="0" smtClean="0">
                <a:latin typeface="Palatino Linotype"/>
                <a:cs typeface="Palatino Linotype"/>
              </a:rPr>
              <a:t> </a:t>
            </a:r>
            <a:endParaRPr lang="en-US" b="1" dirty="0">
              <a:latin typeface="Palatino Linotype"/>
              <a:cs typeface="Palatino Linotype"/>
            </a:endParaRPr>
          </a:p>
        </p:txBody>
      </p:sp>
      <p:sp>
        <p:nvSpPr>
          <p:cNvPr id="14" name="Vertical Scroll 13"/>
          <p:cNvSpPr/>
          <p:nvPr/>
        </p:nvSpPr>
        <p:spPr>
          <a:xfrm>
            <a:off x="6727572" y="1658336"/>
            <a:ext cx="2160000" cy="2160000"/>
          </a:xfrm>
          <a:prstGeom prst="vertic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latin typeface="Palatino Linotype"/>
                <a:cs typeface="Palatino Linotype"/>
              </a:rPr>
              <a:t>Harekete</a:t>
            </a:r>
            <a:r>
              <a:rPr lang="en-US" b="1" dirty="0" smtClean="0">
                <a:latin typeface="Palatino Linotype"/>
                <a:cs typeface="Palatino Linotype"/>
              </a:rPr>
              <a:t> </a:t>
            </a:r>
            <a:r>
              <a:rPr lang="en-US" b="1" dirty="0" err="1" smtClean="0">
                <a:latin typeface="Palatino Linotype"/>
                <a:cs typeface="Palatino Linotype"/>
              </a:rPr>
              <a:t>Geçirme</a:t>
            </a:r>
            <a:endParaRPr lang="en-US" b="1" dirty="0">
              <a:latin typeface="Palatino Linotype"/>
              <a:cs typeface="Palatino Linotype"/>
            </a:endParaRPr>
          </a:p>
        </p:txBody>
      </p:sp>
      <p:sp>
        <p:nvSpPr>
          <p:cNvPr id="15" name="Vertical Scroll 14"/>
          <p:cNvSpPr/>
          <p:nvPr/>
        </p:nvSpPr>
        <p:spPr>
          <a:xfrm>
            <a:off x="187694" y="1669626"/>
            <a:ext cx="2160000" cy="2160000"/>
          </a:xfrm>
          <a:prstGeom prst="vertic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latin typeface="Palatino Linotype"/>
                <a:cs typeface="Palatino Linotype"/>
              </a:rPr>
              <a:t>Karar</a:t>
            </a:r>
            <a:r>
              <a:rPr lang="en-US" b="1" dirty="0" smtClean="0">
                <a:latin typeface="Palatino Linotype"/>
                <a:cs typeface="Palatino Linotype"/>
              </a:rPr>
              <a:t> </a:t>
            </a:r>
            <a:r>
              <a:rPr lang="en-US" b="1" dirty="0" err="1" smtClean="0">
                <a:latin typeface="Palatino Linotype"/>
                <a:cs typeface="Palatino Linotype"/>
              </a:rPr>
              <a:t>Verme</a:t>
            </a:r>
            <a:endParaRPr lang="en-US" b="1" dirty="0">
              <a:latin typeface="Palatino Linotype"/>
              <a:cs typeface="Palatino Linotype"/>
            </a:endParaRPr>
          </a:p>
        </p:txBody>
      </p:sp>
    </p:spTree>
    <p:extLst>
      <p:ext uri="{BB962C8B-B14F-4D97-AF65-F5344CB8AC3E}">
        <p14:creationId xmlns:p14="http://schemas.microsoft.com/office/powerpoint/2010/main" val="3903796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5362"/>
          </a:xfrm>
        </p:spPr>
        <p:txBody>
          <a:bodyPr>
            <a:normAutofit/>
          </a:bodyPr>
          <a:lstStyle/>
          <a:p>
            <a:pPr algn="l"/>
            <a:r>
              <a:rPr lang="en-US" sz="2700" b="1" dirty="0" err="1" smtClean="0">
                <a:solidFill>
                  <a:schemeClr val="tx2">
                    <a:lumMod val="60000"/>
                    <a:lumOff val="40000"/>
                  </a:schemeClr>
                </a:solidFill>
                <a:latin typeface="Palatino Linotype"/>
                <a:cs typeface="Palatino Linotype"/>
              </a:rPr>
              <a:t>Karar</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Verme</a:t>
            </a:r>
            <a:r>
              <a:rPr lang="en-US" sz="2700" b="1" dirty="0" smtClean="0">
                <a:solidFill>
                  <a:schemeClr val="tx2">
                    <a:lumMod val="60000"/>
                    <a:lumOff val="40000"/>
                  </a:schemeClr>
                </a:solidFill>
                <a:latin typeface="Palatino Linotype"/>
                <a:cs typeface="Palatino Linotype"/>
              </a:rPr>
              <a:t> </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descr="Ekran Resmi 2017-09-02 13.20.4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4694" y="1207267"/>
            <a:ext cx="5419306" cy="4919999"/>
          </a:xfrm>
          <a:prstGeom prst="rect">
            <a:avLst/>
          </a:prstGeom>
        </p:spPr>
      </p:pic>
      <p:sp>
        <p:nvSpPr>
          <p:cNvPr id="8" name="Rectangle 7"/>
          <p:cNvSpPr/>
          <p:nvPr/>
        </p:nvSpPr>
        <p:spPr>
          <a:xfrm>
            <a:off x="457201" y="1270000"/>
            <a:ext cx="3267493" cy="1554272"/>
          </a:xfrm>
          <a:prstGeom prst="rect">
            <a:avLst/>
          </a:prstGeom>
        </p:spPr>
        <p:txBody>
          <a:bodyPr wrap="square">
            <a:spAutoFit/>
          </a:bodyPr>
          <a:lstStyle/>
          <a:p>
            <a:r>
              <a:rPr lang="tr-TR" sz="1900" dirty="0">
                <a:latin typeface="Palatino Linotype"/>
                <a:cs typeface="Palatino Linotype"/>
              </a:rPr>
              <a:t>Karar verme, birden çok seçenek bulunması durumunda, seçenekler arasında bir seçim yapmadır. </a:t>
            </a:r>
            <a:endParaRPr lang="en-US" sz="1900" dirty="0">
              <a:latin typeface="Palatino Linotype"/>
              <a:cs typeface="Palatino Linotype"/>
            </a:endParaRPr>
          </a:p>
        </p:txBody>
      </p:sp>
      <p:sp>
        <p:nvSpPr>
          <p:cNvPr id="9" name="Rectangle 8"/>
          <p:cNvSpPr/>
          <p:nvPr/>
        </p:nvSpPr>
        <p:spPr>
          <a:xfrm>
            <a:off x="457201" y="3088056"/>
            <a:ext cx="3267493" cy="3016211"/>
          </a:xfrm>
          <a:prstGeom prst="rect">
            <a:avLst/>
          </a:prstGeom>
        </p:spPr>
        <p:txBody>
          <a:bodyPr wrap="square">
            <a:spAutoFit/>
          </a:bodyPr>
          <a:lstStyle/>
          <a:p>
            <a:r>
              <a:rPr lang="tr-TR" sz="1900" dirty="0">
                <a:latin typeface="Palatino Linotype"/>
                <a:cs typeface="Palatino Linotype"/>
              </a:rPr>
              <a:t>Örgütlerde yönetim faaliyetlerinin temelini karar alma oluşturmaktadır. Ne yapılacak? Ne zaman yapılacak? Kimler tarafından? Hangi kaynaklar kullanılarak yapılacak? gibi sorular bir takım kararların verilmesini zorunlu hale </a:t>
            </a:r>
            <a:r>
              <a:rPr lang="tr-TR" sz="1900" dirty="0" smtClean="0">
                <a:latin typeface="Palatino Linotype"/>
                <a:cs typeface="Palatino Linotype"/>
              </a:rPr>
              <a:t>getirmektedir.</a:t>
            </a:r>
            <a:r>
              <a:rPr lang="tr-TR" dirty="0" smtClean="0"/>
              <a:t> </a:t>
            </a:r>
            <a:endParaRPr lang="en-US" dirty="0"/>
          </a:p>
        </p:txBody>
      </p:sp>
    </p:spTree>
    <p:extLst>
      <p:ext uri="{BB962C8B-B14F-4D97-AF65-F5344CB8AC3E}">
        <p14:creationId xmlns:p14="http://schemas.microsoft.com/office/powerpoint/2010/main" val="617066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5362"/>
          </a:xfrm>
        </p:spPr>
        <p:txBody>
          <a:bodyPr>
            <a:normAutofit/>
          </a:bodyPr>
          <a:lstStyle/>
          <a:p>
            <a:pPr algn="l"/>
            <a:r>
              <a:rPr lang="en-US" sz="2700" b="1" dirty="0" err="1" smtClean="0">
                <a:solidFill>
                  <a:schemeClr val="tx2">
                    <a:lumMod val="60000"/>
                    <a:lumOff val="40000"/>
                  </a:schemeClr>
                </a:solidFill>
                <a:latin typeface="Palatino Linotype"/>
                <a:cs typeface="Palatino Linotype"/>
              </a:rPr>
              <a:t>Karar</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Verme</a:t>
            </a:r>
            <a:r>
              <a:rPr lang="en-US" sz="2700" b="1" dirty="0" smtClean="0">
                <a:solidFill>
                  <a:schemeClr val="tx2">
                    <a:lumMod val="60000"/>
                    <a:lumOff val="40000"/>
                  </a:schemeClr>
                </a:solidFill>
                <a:latin typeface="Palatino Linotype"/>
                <a:cs typeface="Palatino Linotype"/>
              </a:rPr>
              <a:t> </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457201" y="1270000"/>
            <a:ext cx="3267493" cy="2862322"/>
          </a:xfrm>
          <a:prstGeom prst="rect">
            <a:avLst/>
          </a:prstGeom>
        </p:spPr>
        <p:txBody>
          <a:bodyPr wrap="square">
            <a:spAutoFit/>
          </a:bodyPr>
          <a:lstStyle/>
          <a:p>
            <a:r>
              <a:rPr lang="tr-TR" sz="2000" dirty="0">
                <a:latin typeface="Palatino Linotype"/>
                <a:cs typeface="Palatino Linotype"/>
              </a:rPr>
              <a:t>Yöneticiler karar alma sürecinde organizasyonun kültürel değerlerini dikkate almak zorundadırlar. İyi, doğru ve yerinde kararlar alınabilmesi için kültürel yapıya ters düşmeyecek adımlar atılmalıdır.</a:t>
            </a:r>
          </a:p>
        </p:txBody>
      </p:sp>
      <p:sp>
        <p:nvSpPr>
          <p:cNvPr id="9" name="Rectangle 8"/>
          <p:cNvSpPr/>
          <p:nvPr/>
        </p:nvSpPr>
        <p:spPr>
          <a:xfrm>
            <a:off x="457201" y="4865382"/>
            <a:ext cx="8470194" cy="1015663"/>
          </a:xfrm>
          <a:prstGeom prst="rect">
            <a:avLst/>
          </a:prstGeom>
        </p:spPr>
        <p:txBody>
          <a:bodyPr wrap="square">
            <a:spAutoFit/>
          </a:bodyPr>
          <a:lstStyle/>
          <a:p>
            <a:pPr algn="just"/>
            <a:r>
              <a:rPr lang="tr-TR" sz="2000" dirty="0">
                <a:latin typeface="Palatino Linotype"/>
                <a:cs typeface="Palatino Linotype"/>
              </a:rPr>
              <a:t>Yöneticiler karar verme sürecinde, sorunun farkına varırlar ve sorunu tanımlarlar daha sonra çözüm için seçenekler geliştirilir ve seçenekler değerlendirilir. Son olarak da, seçeneklerden biri seçilir ve karar verilir.</a:t>
            </a:r>
          </a:p>
        </p:txBody>
      </p:sp>
      <p:pic>
        <p:nvPicPr>
          <p:cNvPr id="3" name="Picture 2" descr="Ekran Resmi 2017-09-02 13.24.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2779" y="1401946"/>
            <a:ext cx="4750505" cy="3151008"/>
          </a:xfrm>
          <a:prstGeom prst="rect">
            <a:avLst/>
          </a:prstGeom>
        </p:spPr>
      </p:pic>
    </p:spTree>
    <p:extLst>
      <p:ext uri="{BB962C8B-B14F-4D97-AF65-F5344CB8AC3E}">
        <p14:creationId xmlns:p14="http://schemas.microsoft.com/office/powerpoint/2010/main" val="34630767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5362"/>
          </a:xfrm>
        </p:spPr>
        <p:txBody>
          <a:bodyPr>
            <a:normAutofit/>
          </a:bodyPr>
          <a:lstStyle/>
          <a:p>
            <a:pPr algn="l"/>
            <a:r>
              <a:rPr lang="en-US" sz="2700" b="1" dirty="0" smtClean="0">
                <a:solidFill>
                  <a:schemeClr val="tx2">
                    <a:lumMod val="60000"/>
                    <a:lumOff val="40000"/>
                  </a:schemeClr>
                </a:solidFill>
                <a:latin typeface="Palatino Linotype"/>
                <a:cs typeface="Palatino Linotype"/>
              </a:rPr>
              <a:t>Emir </a:t>
            </a:r>
            <a:r>
              <a:rPr lang="en-US" sz="2700" b="1" dirty="0" err="1" smtClean="0">
                <a:solidFill>
                  <a:schemeClr val="tx2">
                    <a:lumMod val="60000"/>
                    <a:lumOff val="40000"/>
                  </a:schemeClr>
                </a:solidFill>
                <a:latin typeface="Palatino Linotype"/>
                <a:cs typeface="Palatino Linotype"/>
              </a:rPr>
              <a:t>Verme</a:t>
            </a:r>
            <a:r>
              <a:rPr lang="en-US" sz="2700" b="1" dirty="0" smtClean="0">
                <a:solidFill>
                  <a:schemeClr val="tx2">
                    <a:lumMod val="60000"/>
                    <a:lumOff val="40000"/>
                  </a:schemeClr>
                </a:solidFill>
                <a:latin typeface="Palatino Linotype"/>
                <a:cs typeface="Palatino Linotype"/>
              </a:rPr>
              <a:t> </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457201" y="1368777"/>
            <a:ext cx="3703865" cy="4093428"/>
          </a:xfrm>
          <a:prstGeom prst="rect">
            <a:avLst/>
          </a:prstGeom>
        </p:spPr>
        <p:txBody>
          <a:bodyPr wrap="square">
            <a:spAutoFit/>
          </a:bodyPr>
          <a:lstStyle/>
          <a:p>
            <a:r>
              <a:rPr lang="tr-TR" sz="2000" dirty="0">
                <a:latin typeface="Palatino Linotype"/>
                <a:cs typeface="Palatino Linotype"/>
              </a:rPr>
              <a:t>Yöneltme fonksiyonun iyi bir biçimde yerine getirilmesi geniş ölçüde emirlerin niteliğine bağlıdır. Özelliği bakımından emirler </a:t>
            </a:r>
            <a:r>
              <a:rPr lang="tr-TR" sz="2000" b="1" dirty="0">
                <a:latin typeface="Palatino Linotype"/>
                <a:cs typeface="Palatino Linotype"/>
              </a:rPr>
              <a:t>demokratik</a:t>
            </a:r>
            <a:r>
              <a:rPr lang="tr-TR" sz="2000" dirty="0">
                <a:latin typeface="Palatino Linotype"/>
                <a:cs typeface="Palatino Linotype"/>
              </a:rPr>
              <a:t> ve </a:t>
            </a:r>
            <a:r>
              <a:rPr lang="tr-TR" sz="2000" b="1" dirty="0" err="1">
                <a:latin typeface="Palatino Linotype"/>
                <a:cs typeface="Palatino Linotype"/>
              </a:rPr>
              <a:t>otokratik</a:t>
            </a:r>
            <a:r>
              <a:rPr lang="tr-TR" sz="2000" dirty="0">
                <a:latin typeface="Palatino Linotype"/>
                <a:cs typeface="Palatino Linotype"/>
              </a:rPr>
              <a:t> olmak üzere iki türde incelenebilir. Emrin ve emir-kumanda fonksiyonunun demokratik ya da </a:t>
            </a:r>
            <a:r>
              <a:rPr lang="tr-TR" sz="2000" dirty="0" err="1">
                <a:latin typeface="Palatino Linotype"/>
                <a:cs typeface="Palatino Linotype"/>
              </a:rPr>
              <a:t>otokratik</a:t>
            </a:r>
            <a:r>
              <a:rPr lang="tr-TR" sz="2000" dirty="0">
                <a:latin typeface="Palatino Linotype"/>
                <a:cs typeface="Palatino Linotype"/>
              </a:rPr>
              <a:t> olması geniş ölçüde toplumun sosyal ve kültürel yapısı ile ilişkilidir. </a:t>
            </a:r>
          </a:p>
        </p:txBody>
      </p:sp>
      <p:pic>
        <p:nvPicPr>
          <p:cNvPr id="5" name="Picture 4" descr="Ekran Resmi 2017-09-02 13.29.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1066" y="1324332"/>
            <a:ext cx="4726814" cy="4654649"/>
          </a:xfrm>
          <a:prstGeom prst="rect">
            <a:avLst/>
          </a:prstGeom>
        </p:spPr>
      </p:pic>
    </p:spTree>
    <p:extLst>
      <p:ext uri="{BB962C8B-B14F-4D97-AF65-F5344CB8AC3E}">
        <p14:creationId xmlns:p14="http://schemas.microsoft.com/office/powerpoint/2010/main" val="1493583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0731"/>
          </a:xfrm>
        </p:spPr>
        <p:txBody>
          <a:bodyPr>
            <a:normAutofit/>
          </a:bodyPr>
          <a:lstStyle/>
          <a:p>
            <a:pPr algn="l"/>
            <a:r>
              <a:rPr lang="en-US" sz="2200" b="1" dirty="0" err="1">
                <a:solidFill>
                  <a:schemeClr val="tx2">
                    <a:lumMod val="60000"/>
                    <a:lumOff val="40000"/>
                  </a:schemeClr>
                </a:solidFill>
                <a:latin typeface="Palatino Linotype"/>
                <a:cs typeface="Palatino Linotype"/>
              </a:rPr>
              <a:t>Yöneticiler</a:t>
            </a:r>
            <a:r>
              <a:rPr lang="en-US" sz="2200" b="1" dirty="0">
                <a:solidFill>
                  <a:schemeClr val="tx2">
                    <a:lumMod val="60000"/>
                    <a:lumOff val="40000"/>
                  </a:schemeClr>
                </a:solidFill>
                <a:latin typeface="Palatino Linotype"/>
                <a:cs typeface="Palatino Linotype"/>
              </a:rPr>
              <a:t> Emir </a:t>
            </a:r>
            <a:r>
              <a:rPr lang="en-US" sz="2200" b="1" dirty="0" err="1">
                <a:solidFill>
                  <a:schemeClr val="tx2">
                    <a:lumMod val="60000"/>
                    <a:lumOff val="40000"/>
                  </a:schemeClr>
                </a:solidFill>
                <a:latin typeface="Palatino Linotype"/>
                <a:cs typeface="Palatino Linotype"/>
              </a:rPr>
              <a:t>verirken</a:t>
            </a:r>
            <a:r>
              <a:rPr lang="en-US" sz="2200" b="1" dirty="0">
                <a:solidFill>
                  <a:schemeClr val="tx2">
                    <a:lumMod val="60000"/>
                    <a:lumOff val="40000"/>
                  </a:schemeClr>
                </a:solidFill>
                <a:latin typeface="Palatino Linotype"/>
                <a:cs typeface="Palatino Linotype"/>
              </a:rPr>
              <a:t> </a:t>
            </a:r>
            <a:r>
              <a:rPr lang="en-US" sz="2200" b="1" dirty="0" err="1">
                <a:solidFill>
                  <a:schemeClr val="tx2">
                    <a:lumMod val="60000"/>
                    <a:lumOff val="40000"/>
                  </a:schemeClr>
                </a:solidFill>
                <a:latin typeface="Palatino Linotype"/>
                <a:cs typeface="Palatino Linotype"/>
              </a:rPr>
              <a:t>bazı</a:t>
            </a:r>
            <a:r>
              <a:rPr lang="en-US" sz="2200" b="1" dirty="0">
                <a:solidFill>
                  <a:schemeClr val="tx2">
                    <a:lumMod val="60000"/>
                    <a:lumOff val="40000"/>
                  </a:schemeClr>
                </a:solidFill>
                <a:latin typeface="Palatino Linotype"/>
                <a:cs typeface="Palatino Linotype"/>
              </a:rPr>
              <a:t> </a:t>
            </a:r>
            <a:r>
              <a:rPr lang="en-US" sz="2200" b="1" dirty="0" err="1">
                <a:solidFill>
                  <a:schemeClr val="tx2">
                    <a:lumMod val="60000"/>
                    <a:lumOff val="40000"/>
                  </a:schemeClr>
                </a:solidFill>
                <a:latin typeface="Palatino Linotype"/>
                <a:cs typeface="Palatino Linotype"/>
              </a:rPr>
              <a:t>noktalara</a:t>
            </a:r>
            <a:r>
              <a:rPr lang="en-US" sz="2200" b="1" dirty="0">
                <a:solidFill>
                  <a:schemeClr val="tx2">
                    <a:lumMod val="60000"/>
                    <a:lumOff val="40000"/>
                  </a:schemeClr>
                </a:solidFill>
                <a:latin typeface="Palatino Linotype"/>
                <a:cs typeface="Palatino Linotype"/>
              </a:rPr>
              <a:t> </a:t>
            </a:r>
            <a:r>
              <a:rPr lang="en-US" sz="2200" b="1" dirty="0" err="1">
                <a:solidFill>
                  <a:schemeClr val="tx2">
                    <a:lumMod val="60000"/>
                    <a:lumOff val="40000"/>
                  </a:schemeClr>
                </a:solidFill>
                <a:latin typeface="Palatino Linotype"/>
                <a:cs typeface="Palatino Linotype"/>
              </a:rPr>
              <a:t>dikkat</a:t>
            </a:r>
            <a:r>
              <a:rPr lang="en-US" sz="2200" b="1" dirty="0">
                <a:solidFill>
                  <a:schemeClr val="tx2">
                    <a:lumMod val="60000"/>
                    <a:lumOff val="40000"/>
                  </a:schemeClr>
                </a:solidFill>
                <a:latin typeface="Palatino Linotype"/>
                <a:cs typeface="Palatino Linotype"/>
              </a:rPr>
              <a:t> </a:t>
            </a:r>
            <a:r>
              <a:rPr lang="en-US" sz="2200" b="1" dirty="0" err="1">
                <a:solidFill>
                  <a:schemeClr val="tx2">
                    <a:lumMod val="60000"/>
                    <a:lumOff val="40000"/>
                  </a:schemeClr>
                </a:solidFill>
                <a:latin typeface="Palatino Linotype"/>
                <a:cs typeface="Palatino Linotype"/>
              </a:rPr>
              <a:t>etmelidirler</a:t>
            </a:r>
            <a:r>
              <a:rPr lang="en-US" sz="2200" b="1" dirty="0">
                <a:solidFill>
                  <a:schemeClr val="tx2">
                    <a:lumMod val="60000"/>
                    <a:lumOff val="40000"/>
                  </a:schemeClr>
                </a:solidFill>
                <a:latin typeface="Palatino Linotype"/>
                <a:cs typeface="Palatino Linotype"/>
              </a:rPr>
              <a:t>.</a:t>
            </a:r>
          </a:p>
        </p:txBody>
      </p:sp>
      <p:sp>
        <p:nvSpPr>
          <p:cNvPr id="12" name="Content Placeholder 2"/>
          <p:cNvSpPr>
            <a:spLocks noGrp="1"/>
          </p:cNvSpPr>
          <p:nvPr>
            <p:ph idx="1"/>
          </p:nvPr>
        </p:nvSpPr>
        <p:spPr>
          <a:xfrm>
            <a:off x="457200" y="1289758"/>
            <a:ext cx="8229600" cy="720000"/>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0" indent="0">
              <a:buNone/>
            </a:pPr>
            <a:r>
              <a:rPr lang="tr-TR" sz="2800" dirty="0">
                <a:latin typeface="Palatino Linotype"/>
                <a:cs typeface="Palatino Linotype"/>
              </a:rPr>
              <a:t>1</a:t>
            </a:r>
            <a:r>
              <a:rPr lang="tr-TR" sz="2800" dirty="0" smtClean="0">
                <a:latin typeface="Palatino Linotype"/>
                <a:cs typeface="Palatino Linotype"/>
              </a:rPr>
              <a:t>. Emirler akılcı ve yerine getirilmeleri mümkün olmalıdır.</a:t>
            </a:r>
            <a:endParaRPr lang="tr-TR" sz="2800"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066592"/>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Content Placeholder 2"/>
          <p:cNvSpPr txBox="1">
            <a:spLocks/>
          </p:cNvSpPr>
          <p:nvPr/>
        </p:nvSpPr>
        <p:spPr>
          <a:xfrm>
            <a:off x="454379" y="2105376"/>
            <a:ext cx="8229600" cy="7200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None/>
            </a:pPr>
            <a:r>
              <a:rPr lang="tr-TR" sz="2200" dirty="0">
                <a:latin typeface="Palatino Linotype"/>
                <a:cs typeface="Palatino Linotype"/>
              </a:rPr>
              <a:t>2</a:t>
            </a:r>
            <a:r>
              <a:rPr lang="tr-TR" sz="2200" dirty="0" smtClean="0">
                <a:latin typeface="Palatino Linotype"/>
                <a:cs typeface="Palatino Linotype"/>
              </a:rPr>
              <a:t>. Emirler tam olmalıdır.</a:t>
            </a:r>
            <a:endParaRPr lang="tr-TR" sz="2200" dirty="0">
              <a:latin typeface="Palatino Linotype"/>
              <a:cs typeface="Palatino Linotype"/>
            </a:endParaRPr>
          </a:p>
        </p:txBody>
      </p:sp>
      <p:sp>
        <p:nvSpPr>
          <p:cNvPr id="14" name="Content Placeholder 2"/>
          <p:cNvSpPr txBox="1">
            <a:spLocks/>
          </p:cNvSpPr>
          <p:nvPr/>
        </p:nvSpPr>
        <p:spPr>
          <a:xfrm>
            <a:off x="451558" y="2920993"/>
            <a:ext cx="8229600" cy="7200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None/>
            </a:pPr>
            <a:r>
              <a:rPr lang="tr-TR" sz="2200" dirty="0">
                <a:latin typeface="Palatino Linotype"/>
                <a:cs typeface="Palatino Linotype"/>
              </a:rPr>
              <a:t>3</a:t>
            </a:r>
            <a:r>
              <a:rPr lang="tr-TR" sz="2200" dirty="0" smtClean="0">
                <a:latin typeface="Palatino Linotype"/>
                <a:cs typeface="Palatino Linotype"/>
              </a:rPr>
              <a:t>. Emir çok açık olmalıdır.</a:t>
            </a:r>
            <a:endParaRPr lang="tr-TR" sz="2200" dirty="0">
              <a:latin typeface="Palatino Linotype"/>
              <a:cs typeface="Palatino Linotype"/>
            </a:endParaRPr>
          </a:p>
        </p:txBody>
      </p:sp>
      <p:sp>
        <p:nvSpPr>
          <p:cNvPr id="15" name="Content Placeholder 2"/>
          <p:cNvSpPr txBox="1">
            <a:spLocks/>
          </p:cNvSpPr>
          <p:nvPr/>
        </p:nvSpPr>
        <p:spPr>
          <a:xfrm>
            <a:off x="448737" y="3722498"/>
            <a:ext cx="8229600" cy="7200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None/>
            </a:pPr>
            <a:r>
              <a:rPr lang="tr-TR" sz="2200" dirty="0">
                <a:latin typeface="Palatino Linotype"/>
                <a:cs typeface="Palatino Linotype"/>
              </a:rPr>
              <a:t>4</a:t>
            </a:r>
            <a:r>
              <a:rPr lang="tr-TR" sz="2200" dirty="0" smtClean="0">
                <a:latin typeface="Palatino Linotype"/>
                <a:cs typeface="Palatino Linotype"/>
              </a:rPr>
              <a:t>. Emir yapılan hizmet ile ilgili olmalıdır.</a:t>
            </a:r>
            <a:endParaRPr lang="tr-TR" sz="2200" dirty="0">
              <a:latin typeface="Palatino Linotype"/>
              <a:cs typeface="Palatino Linotype"/>
            </a:endParaRPr>
          </a:p>
        </p:txBody>
      </p:sp>
      <p:sp>
        <p:nvSpPr>
          <p:cNvPr id="16" name="Content Placeholder 2"/>
          <p:cNvSpPr txBox="1">
            <a:spLocks/>
          </p:cNvSpPr>
          <p:nvPr/>
        </p:nvSpPr>
        <p:spPr>
          <a:xfrm>
            <a:off x="445916" y="4529672"/>
            <a:ext cx="8229600" cy="7200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None/>
            </a:pPr>
            <a:r>
              <a:rPr lang="tr-TR" sz="2200" dirty="0" smtClean="0">
                <a:latin typeface="Palatino Linotype"/>
                <a:cs typeface="Palatino Linotype"/>
              </a:rPr>
              <a:t>5. Etkili bir emirde telkin havası bulunmamalıdır.</a:t>
            </a:r>
            <a:endParaRPr lang="tr-TR" sz="2200" dirty="0">
              <a:latin typeface="Palatino Linotype"/>
              <a:cs typeface="Palatino Linotype"/>
            </a:endParaRPr>
          </a:p>
        </p:txBody>
      </p:sp>
      <p:sp>
        <p:nvSpPr>
          <p:cNvPr id="11" name="Content Placeholder 2"/>
          <p:cNvSpPr txBox="1">
            <a:spLocks/>
          </p:cNvSpPr>
          <p:nvPr/>
        </p:nvSpPr>
        <p:spPr>
          <a:xfrm>
            <a:off x="443095" y="5331178"/>
            <a:ext cx="8229600" cy="7200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None/>
            </a:pPr>
            <a:r>
              <a:rPr lang="tr-TR" sz="2200" dirty="0" smtClean="0">
                <a:latin typeface="Palatino Linotype"/>
                <a:cs typeface="Palatino Linotype"/>
              </a:rPr>
              <a:t>6. Emrin nedeni açıklanmalıdır.</a:t>
            </a:r>
            <a:endParaRPr lang="tr-TR" sz="2200" dirty="0">
              <a:latin typeface="Palatino Linotype"/>
              <a:cs typeface="Palatino Linotype"/>
            </a:endParaRPr>
          </a:p>
        </p:txBody>
      </p:sp>
    </p:spTree>
    <p:extLst>
      <p:ext uri="{BB962C8B-B14F-4D97-AF65-F5344CB8AC3E}">
        <p14:creationId xmlns:p14="http://schemas.microsoft.com/office/powerpoint/2010/main" val="3889889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5362"/>
          </a:xfrm>
        </p:spPr>
        <p:txBody>
          <a:bodyPr>
            <a:normAutofit/>
          </a:bodyPr>
          <a:lstStyle/>
          <a:p>
            <a:pPr algn="l"/>
            <a:r>
              <a:rPr lang="en-US" sz="2700" b="1" dirty="0" err="1" smtClean="0">
                <a:solidFill>
                  <a:schemeClr val="tx2">
                    <a:lumMod val="60000"/>
                    <a:lumOff val="40000"/>
                  </a:schemeClr>
                </a:solidFill>
                <a:latin typeface="Palatino Linotype"/>
                <a:cs typeface="Palatino Linotype"/>
              </a:rPr>
              <a:t>Güdüleme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Motivasyon</a:t>
            </a:r>
            <a:r>
              <a:rPr lang="en-US" sz="2700" b="1" dirty="0" smtClean="0">
                <a:solidFill>
                  <a:schemeClr val="tx2">
                    <a:lumMod val="60000"/>
                    <a:lumOff val="40000"/>
                  </a:schemeClr>
                </a:solidFill>
                <a:latin typeface="Palatino Linotype"/>
                <a:cs typeface="Palatino Linotype"/>
              </a:rPr>
              <a:t>)</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Ekran Resmi 2015-10-28 19.07.2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1481669"/>
            <a:ext cx="5874268" cy="4684888"/>
          </a:xfrm>
          <a:prstGeom prst="rect">
            <a:avLst/>
          </a:prstGeom>
        </p:spPr>
      </p:pic>
      <p:sp>
        <p:nvSpPr>
          <p:cNvPr id="10" name="Rectangle 9"/>
          <p:cNvSpPr/>
          <p:nvPr/>
        </p:nvSpPr>
        <p:spPr>
          <a:xfrm>
            <a:off x="5203565" y="1312333"/>
            <a:ext cx="3703865" cy="3170099"/>
          </a:xfrm>
          <a:prstGeom prst="rect">
            <a:avLst/>
          </a:prstGeom>
        </p:spPr>
        <p:txBody>
          <a:bodyPr wrap="square">
            <a:spAutoFit/>
          </a:bodyPr>
          <a:lstStyle/>
          <a:p>
            <a:pPr algn="r"/>
            <a:r>
              <a:rPr lang="tr-TR" sz="2000" dirty="0">
                <a:latin typeface="Palatino Linotype"/>
                <a:cs typeface="Palatino Linotype"/>
              </a:rPr>
              <a:t>Motivasyondan maksat insanların organizasyon içindeki faaliyetlerini etkileyen, şu veya bu yönde hareketi devam ettiren insan yapısındaki mekanizmadır. Motivasyonla insanları daha önce esasları saptanmış bir yönde hareket ettirmek mümkün </a:t>
            </a:r>
            <a:r>
              <a:rPr lang="tr-TR" sz="2000" dirty="0" smtClean="0">
                <a:latin typeface="Palatino Linotype"/>
                <a:cs typeface="Palatino Linotype"/>
              </a:rPr>
              <a:t>olur.</a:t>
            </a:r>
            <a:endParaRPr lang="tr-TR" sz="2000" dirty="0">
              <a:latin typeface="Palatino Linotype"/>
              <a:cs typeface="Palatino Linotype"/>
            </a:endParaRPr>
          </a:p>
        </p:txBody>
      </p:sp>
    </p:spTree>
    <p:extLst>
      <p:ext uri="{BB962C8B-B14F-4D97-AF65-F5344CB8AC3E}">
        <p14:creationId xmlns:p14="http://schemas.microsoft.com/office/powerpoint/2010/main" val="31510570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5362"/>
          </a:xfrm>
        </p:spPr>
        <p:txBody>
          <a:bodyPr>
            <a:normAutofit/>
          </a:bodyPr>
          <a:lstStyle/>
          <a:p>
            <a:pPr algn="l"/>
            <a:r>
              <a:rPr lang="en-US" sz="2700" b="1" dirty="0" err="1" smtClean="0">
                <a:solidFill>
                  <a:schemeClr val="tx2">
                    <a:lumMod val="60000"/>
                    <a:lumOff val="40000"/>
                  </a:schemeClr>
                </a:solidFill>
                <a:latin typeface="Palatino Linotype"/>
                <a:cs typeface="Palatino Linotype"/>
              </a:rPr>
              <a:t>Güdüleme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Motivasyon</a:t>
            </a:r>
            <a:r>
              <a:rPr lang="en-US" sz="2700" b="1" dirty="0" smtClean="0">
                <a:solidFill>
                  <a:schemeClr val="tx2">
                    <a:lumMod val="60000"/>
                    <a:lumOff val="40000"/>
                  </a:schemeClr>
                </a:solidFill>
                <a:latin typeface="Palatino Linotype"/>
                <a:cs typeface="Palatino Linotype"/>
              </a:rPr>
              <a:t>)</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452491" y="1312333"/>
            <a:ext cx="3512731" cy="2585323"/>
          </a:xfrm>
          <a:prstGeom prst="rect">
            <a:avLst/>
          </a:prstGeom>
        </p:spPr>
        <p:txBody>
          <a:bodyPr wrap="square">
            <a:spAutoFit/>
          </a:bodyPr>
          <a:lstStyle/>
          <a:p>
            <a:r>
              <a:rPr lang="tr-TR" dirty="0">
                <a:latin typeface="Palatino Linotype"/>
                <a:cs typeface="Palatino Linotype"/>
              </a:rPr>
              <a:t>Her yöneticinin başarması gereken en önemli iş, emrindekileri örgüt amaçlarına yönelik olarak çalışmaları için motive etmektir. Motivasyon ne kadar iyi anlaşılırsa çalışanların davranışlarını o denli etkin biçimde şekillendirip yönlendirmek mümkün </a:t>
            </a:r>
            <a:r>
              <a:rPr lang="tr-TR" dirty="0" smtClean="0">
                <a:latin typeface="Palatino Linotype"/>
                <a:cs typeface="Palatino Linotype"/>
              </a:rPr>
              <a:t>olur.</a:t>
            </a:r>
            <a:endParaRPr lang="tr-TR" dirty="0">
              <a:latin typeface="Palatino Linotype"/>
              <a:cs typeface="Palatino Linotype"/>
            </a:endParaRPr>
          </a:p>
        </p:txBody>
      </p:sp>
      <p:pic>
        <p:nvPicPr>
          <p:cNvPr id="8" name="Picture 7" descr="Ekran Resmi 2015-10-25 14.08.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222" y="1312334"/>
            <a:ext cx="5178778" cy="3221130"/>
          </a:xfrm>
          <a:prstGeom prst="rect">
            <a:avLst/>
          </a:prstGeom>
        </p:spPr>
      </p:pic>
      <p:sp>
        <p:nvSpPr>
          <p:cNvPr id="3" name="Rectangle 2"/>
          <p:cNvSpPr/>
          <p:nvPr/>
        </p:nvSpPr>
        <p:spPr>
          <a:xfrm>
            <a:off x="484898" y="4524715"/>
            <a:ext cx="8659101" cy="1846659"/>
          </a:xfrm>
          <a:prstGeom prst="rect">
            <a:avLst/>
          </a:prstGeom>
        </p:spPr>
        <p:txBody>
          <a:bodyPr wrap="square">
            <a:spAutoFit/>
          </a:bodyPr>
          <a:lstStyle/>
          <a:p>
            <a:r>
              <a:rPr lang="tr-TR" sz="1900" dirty="0">
                <a:latin typeface="Palatino Linotype"/>
                <a:cs typeface="Palatino Linotype"/>
              </a:rPr>
              <a:t>Yönetici açısından çalışanın motivasyonu çalışanın işini mümkün olduğu ölçüde isteyerek ve arzulayarak yapmasıdır. Ancak yönetici, çalışanı amaçlar doğrultusunda davranması için nasıl motive edebilir? Bu sorunun cevabı: çalışan belirli amaçları gerçekleştirmek üzere davranıyorsa ve bu amaçları gerçekleştirmek için bütün yeteneğini, bilgisini, ve enerjisini isteyerek harcıyorsa o durumda bir motivasyondan bahsedilir. </a:t>
            </a:r>
            <a:endParaRPr lang="en-US" sz="1900" dirty="0">
              <a:latin typeface="Palatino Linotype"/>
              <a:cs typeface="Palatino Linotype"/>
            </a:endParaRPr>
          </a:p>
        </p:txBody>
      </p:sp>
    </p:spTree>
    <p:extLst>
      <p:ext uri="{BB962C8B-B14F-4D97-AF65-F5344CB8AC3E}">
        <p14:creationId xmlns:p14="http://schemas.microsoft.com/office/powerpoint/2010/main" val="1484799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5362"/>
          </a:xfrm>
        </p:spPr>
        <p:txBody>
          <a:bodyPr>
            <a:normAutofit/>
          </a:bodyPr>
          <a:lstStyle/>
          <a:p>
            <a:pPr algn="l"/>
            <a:r>
              <a:rPr lang="en-US" sz="2700" b="1" dirty="0" err="1" smtClean="0">
                <a:solidFill>
                  <a:schemeClr val="tx2">
                    <a:lumMod val="60000"/>
                    <a:lumOff val="40000"/>
                  </a:schemeClr>
                </a:solidFill>
                <a:latin typeface="Palatino Linotype"/>
                <a:cs typeface="Palatino Linotype"/>
              </a:rPr>
              <a:t>Harekete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Geçirme</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452491" y="1312333"/>
            <a:ext cx="3512731" cy="2723823"/>
          </a:xfrm>
          <a:prstGeom prst="rect">
            <a:avLst/>
          </a:prstGeom>
        </p:spPr>
        <p:txBody>
          <a:bodyPr wrap="square">
            <a:spAutoFit/>
          </a:bodyPr>
          <a:lstStyle/>
          <a:p>
            <a:r>
              <a:rPr lang="tr-TR" sz="1900" dirty="0" smtClean="0">
                <a:latin typeface="Palatino Linotype"/>
                <a:cs typeface="Palatino Linotype"/>
              </a:rPr>
              <a:t>Yönetim, karar </a:t>
            </a:r>
            <a:r>
              <a:rPr lang="tr-TR" sz="1900" dirty="0">
                <a:latin typeface="Palatino Linotype"/>
                <a:cs typeface="Palatino Linotype"/>
              </a:rPr>
              <a:t>verdikten sonra ilgili çalışanlara emir </a:t>
            </a:r>
            <a:r>
              <a:rPr lang="tr-TR" sz="1900" dirty="0" smtClean="0">
                <a:latin typeface="Palatino Linotype"/>
                <a:cs typeface="Palatino Linotype"/>
              </a:rPr>
              <a:t>verir. </a:t>
            </a:r>
          </a:p>
          <a:p>
            <a:r>
              <a:rPr lang="tr-TR" sz="1900" dirty="0" smtClean="0">
                <a:latin typeface="Palatino Linotype"/>
                <a:cs typeface="Palatino Linotype"/>
              </a:rPr>
              <a:t>Emir </a:t>
            </a:r>
            <a:r>
              <a:rPr lang="tr-TR" sz="1900" dirty="0">
                <a:latin typeface="Palatino Linotype"/>
                <a:cs typeface="Palatino Linotype"/>
              </a:rPr>
              <a:t>verildikten sonra çalışanları güdüleme aşaması yerine getirilir. </a:t>
            </a:r>
            <a:endParaRPr lang="tr-TR" sz="1900" dirty="0" smtClean="0">
              <a:latin typeface="Palatino Linotype"/>
              <a:cs typeface="Palatino Linotype"/>
            </a:endParaRPr>
          </a:p>
          <a:p>
            <a:r>
              <a:rPr lang="tr-TR" sz="1900" dirty="0" smtClean="0">
                <a:latin typeface="Palatino Linotype"/>
                <a:cs typeface="Palatino Linotype"/>
              </a:rPr>
              <a:t>Son </a:t>
            </a:r>
            <a:r>
              <a:rPr lang="tr-TR" sz="1900" dirty="0">
                <a:latin typeface="Palatino Linotype"/>
                <a:cs typeface="Palatino Linotype"/>
              </a:rPr>
              <a:t>aşama olarak da, yönetimin çalışanları harekete geçirmesi gerekmektedir.</a:t>
            </a:r>
          </a:p>
        </p:txBody>
      </p:sp>
      <p:sp>
        <p:nvSpPr>
          <p:cNvPr id="3" name="Rectangle 2"/>
          <p:cNvSpPr/>
          <p:nvPr/>
        </p:nvSpPr>
        <p:spPr>
          <a:xfrm>
            <a:off x="484898" y="4524715"/>
            <a:ext cx="8659101" cy="1631216"/>
          </a:xfrm>
          <a:prstGeom prst="rect">
            <a:avLst/>
          </a:prstGeom>
        </p:spPr>
        <p:txBody>
          <a:bodyPr wrap="square">
            <a:spAutoFit/>
          </a:bodyPr>
          <a:lstStyle/>
          <a:p>
            <a:r>
              <a:rPr lang="tr-TR" sz="2000" dirty="0">
                <a:latin typeface="Palatino Linotype"/>
                <a:cs typeface="Palatino Linotype"/>
              </a:rPr>
              <a:t>Yöneticinin çalışanları harekete geçirme görevi, sürekli bir görevdir. Yönetici hem kişisel olarak ve hem de kolektif çaba gösterir. Kişisel ilişkiler, davranış değişikliğine ve davranışların olumlu yolla düzeltilmesine yararlı olur. Kolektif ilişkiler, hareket ilişkilerinin ayarlanmasına ve herkesin diğerlerinin çalışmaları hakkında bilgi almasına </a:t>
            </a:r>
            <a:r>
              <a:rPr lang="tr-TR" sz="2000" dirty="0" smtClean="0">
                <a:latin typeface="Palatino Linotype"/>
                <a:cs typeface="Palatino Linotype"/>
              </a:rPr>
              <a:t>yarar</a:t>
            </a:r>
            <a:r>
              <a:rPr lang="tr-TR" sz="2000" dirty="0" smtClean="0"/>
              <a:t>.</a:t>
            </a:r>
            <a:endParaRPr lang="en-US" sz="1900" dirty="0">
              <a:latin typeface="Palatino Linotype"/>
              <a:cs typeface="Palatino Linotype"/>
            </a:endParaRPr>
          </a:p>
        </p:txBody>
      </p:sp>
      <p:pic>
        <p:nvPicPr>
          <p:cNvPr id="5" name="Picture 4" descr="Ekran Resmi 2017-09-02 13.49.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0467" y="1278455"/>
            <a:ext cx="5113533" cy="3147483"/>
          </a:xfrm>
          <a:prstGeom prst="rect">
            <a:avLst/>
          </a:prstGeom>
        </p:spPr>
      </p:pic>
    </p:spTree>
    <p:extLst>
      <p:ext uri="{BB962C8B-B14F-4D97-AF65-F5344CB8AC3E}">
        <p14:creationId xmlns:p14="http://schemas.microsoft.com/office/powerpoint/2010/main" val="17853422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371600" y="2295016"/>
            <a:ext cx="6400800" cy="733446"/>
          </a:xfrm>
        </p:spPr>
        <p:txBody>
          <a:bodyPr>
            <a:normAutofit/>
          </a:bodyPr>
          <a:lstStyle/>
          <a:p>
            <a:r>
              <a:rPr lang="en-US" dirty="0" err="1" smtClean="0">
                <a:solidFill>
                  <a:srgbClr val="000000"/>
                </a:solidFill>
                <a:latin typeface="Palatino Linotype"/>
                <a:cs typeface="Palatino Linotype"/>
              </a:rPr>
              <a:t>Bölüm</a:t>
            </a:r>
            <a:r>
              <a:rPr lang="en-US" dirty="0" smtClean="0">
                <a:solidFill>
                  <a:srgbClr val="000000"/>
                </a:solidFill>
                <a:latin typeface="Palatino Linotype"/>
                <a:cs typeface="Palatino Linotype"/>
              </a:rPr>
              <a:t> 3: </a:t>
            </a:r>
            <a:r>
              <a:rPr lang="en-US" dirty="0" err="1" smtClean="0">
                <a:solidFill>
                  <a:srgbClr val="000000"/>
                </a:solidFill>
                <a:latin typeface="Palatino Linotype"/>
                <a:cs typeface="Palatino Linotype"/>
              </a:rPr>
              <a:t>Yönetim</a:t>
            </a:r>
            <a:r>
              <a:rPr lang="en-US" dirty="0" smtClean="0">
                <a:solidFill>
                  <a:srgbClr val="000000"/>
                </a:solidFill>
                <a:latin typeface="Palatino Linotype"/>
                <a:cs typeface="Palatino Linotype"/>
              </a:rPr>
              <a:t> </a:t>
            </a:r>
            <a:r>
              <a:rPr lang="en-US" dirty="0" err="1" smtClean="0">
                <a:solidFill>
                  <a:srgbClr val="000000"/>
                </a:solidFill>
                <a:latin typeface="Palatino Linotype"/>
                <a:cs typeface="Palatino Linotype"/>
              </a:rPr>
              <a:t>Fonksiyonları</a:t>
            </a:r>
            <a:endParaRPr lang="en-US" dirty="0" smtClean="0">
              <a:solidFill>
                <a:srgbClr val="000000"/>
              </a:solidFill>
              <a:latin typeface="Palatino Linotype"/>
              <a:cs typeface="Palatino Linotype"/>
            </a:endParaRPr>
          </a:p>
        </p:txBody>
      </p:sp>
      <p:sp>
        <p:nvSpPr>
          <p:cNvPr id="2" name="Title 1"/>
          <p:cNvSpPr>
            <a:spLocks noGrp="1"/>
          </p:cNvSpPr>
          <p:nvPr>
            <p:ph type="title"/>
          </p:nvPr>
        </p:nvSpPr>
        <p:spPr>
          <a:xfrm>
            <a:off x="685800" y="842632"/>
            <a:ext cx="7772400" cy="1470025"/>
          </a:xfrm>
        </p:spPr>
        <p:txBody>
          <a:bodyPr/>
          <a:lstStyle/>
          <a:p>
            <a:r>
              <a:rPr lang="en-US" dirty="0" err="1" smtClean="0">
                <a:latin typeface="Palatino Linotype"/>
                <a:cs typeface="Palatino Linotype"/>
              </a:rPr>
              <a:t>Yönetim</a:t>
            </a:r>
            <a:r>
              <a:rPr lang="en-US" dirty="0" smtClean="0">
                <a:latin typeface="Palatino Linotype"/>
                <a:cs typeface="Palatino Linotype"/>
              </a:rPr>
              <a:t> </a:t>
            </a:r>
            <a:r>
              <a:rPr lang="en-US" dirty="0" err="1" smtClean="0">
                <a:latin typeface="Palatino Linotype"/>
                <a:cs typeface="Palatino Linotype"/>
              </a:rPr>
              <a:t>ve</a:t>
            </a:r>
            <a:r>
              <a:rPr lang="en-US" dirty="0" smtClean="0">
                <a:latin typeface="Palatino Linotype"/>
                <a:cs typeface="Palatino Linotype"/>
              </a:rPr>
              <a:t> </a:t>
            </a:r>
            <a:r>
              <a:rPr lang="en-US" dirty="0" err="1" smtClean="0">
                <a:latin typeface="Palatino Linotype"/>
                <a:cs typeface="Palatino Linotype"/>
              </a:rPr>
              <a:t>Organizasyon</a:t>
            </a:r>
            <a:endParaRPr lang="en-US" dirty="0">
              <a:latin typeface="Palatino Linotype"/>
              <a:cs typeface="Palatino Linotype"/>
            </a:endParaRPr>
          </a:p>
        </p:txBody>
      </p:sp>
      <p:sp>
        <p:nvSpPr>
          <p:cNvPr id="4" name="Subtitle 2"/>
          <p:cNvSpPr txBox="1">
            <a:spLocks/>
          </p:cNvSpPr>
          <p:nvPr/>
        </p:nvSpPr>
        <p:spPr>
          <a:xfrm>
            <a:off x="1524000" y="3329466"/>
            <a:ext cx="6400800" cy="1092086"/>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a:solidFill>
                  <a:srgbClr val="FF0000"/>
                </a:solidFill>
                <a:latin typeface="Palatino Linotype"/>
                <a:cs typeface="Palatino Linotype"/>
              </a:rPr>
              <a:t>E</a:t>
            </a:r>
            <a:r>
              <a:rPr lang="en-US" b="1" dirty="0" smtClean="0">
                <a:solidFill>
                  <a:srgbClr val="FF0000"/>
                </a:solidFill>
                <a:latin typeface="Palatino Linotype"/>
                <a:cs typeface="Palatino Linotype"/>
              </a:rPr>
              <a:t>. </a:t>
            </a:r>
          </a:p>
          <a:p>
            <a:r>
              <a:rPr lang="en-US" b="1" dirty="0" err="1" smtClean="0">
                <a:solidFill>
                  <a:srgbClr val="FF0000"/>
                </a:solidFill>
                <a:latin typeface="Palatino Linotype"/>
                <a:cs typeface="Palatino Linotype"/>
              </a:rPr>
              <a:t>Denetim</a:t>
            </a: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Kontrol</a:t>
            </a: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Fonksiyonu</a:t>
            </a:r>
            <a:endParaRPr lang="en-US" b="1" dirty="0">
              <a:solidFill>
                <a:srgbClr val="FF0000"/>
              </a:solidFill>
              <a:latin typeface="Palatino Linotype"/>
              <a:cs typeface="Palatino Linotype"/>
            </a:endParaRPr>
          </a:p>
        </p:txBody>
      </p:sp>
      <p:sp>
        <p:nvSpPr>
          <p:cNvPr id="5" name="Title 1"/>
          <p:cNvSpPr txBox="1">
            <a:spLocks/>
          </p:cNvSpPr>
          <p:nvPr/>
        </p:nvSpPr>
        <p:spPr>
          <a:xfrm>
            <a:off x="620826" y="6174405"/>
            <a:ext cx="7772400" cy="48921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dirty="0" err="1" smtClean="0">
                <a:latin typeface="Palatino Linotype"/>
                <a:cs typeface="Palatino Linotype"/>
              </a:rPr>
              <a:t>Yönetim</a:t>
            </a:r>
            <a:r>
              <a:rPr lang="en-US" sz="1600" dirty="0" smtClean="0">
                <a:latin typeface="Palatino Linotype"/>
                <a:cs typeface="Palatino Linotype"/>
              </a:rPr>
              <a:t> </a:t>
            </a:r>
            <a:r>
              <a:rPr lang="en-US" sz="1600" dirty="0" err="1" smtClean="0">
                <a:latin typeface="Palatino Linotype"/>
                <a:cs typeface="Palatino Linotype"/>
              </a:rPr>
              <a:t>ve</a:t>
            </a:r>
            <a:r>
              <a:rPr lang="en-US" sz="1600" dirty="0" smtClean="0">
                <a:latin typeface="Palatino Linotype"/>
                <a:cs typeface="Palatino Linotype"/>
              </a:rPr>
              <a:t> </a:t>
            </a:r>
            <a:r>
              <a:rPr lang="en-US" sz="1600" dirty="0" err="1" smtClean="0">
                <a:latin typeface="Palatino Linotype"/>
                <a:cs typeface="Palatino Linotype"/>
              </a:rPr>
              <a:t>Organizasyon</a:t>
            </a:r>
            <a:r>
              <a:rPr lang="en-US" sz="1600" dirty="0" smtClean="0">
                <a:latin typeface="Palatino Linotype"/>
                <a:cs typeface="Palatino Linotype"/>
              </a:rPr>
              <a:t>, </a:t>
            </a:r>
            <a:r>
              <a:rPr lang="en-US" sz="1600" dirty="0" err="1" smtClean="0">
                <a:latin typeface="Palatino Linotype"/>
                <a:cs typeface="Palatino Linotype"/>
              </a:rPr>
              <a:t>Melih</a:t>
            </a:r>
            <a:r>
              <a:rPr lang="en-US" sz="1600" dirty="0" smtClean="0">
                <a:latin typeface="Palatino Linotype"/>
                <a:cs typeface="Palatino Linotype"/>
              </a:rPr>
              <a:t> </a:t>
            </a:r>
            <a:r>
              <a:rPr lang="en-US" sz="1600" dirty="0" err="1" smtClean="0">
                <a:latin typeface="Palatino Linotype"/>
                <a:cs typeface="Palatino Linotype"/>
              </a:rPr>
              <a:t>Topaloğlu</a:t>
            </a:r>
            <a:r>
              <a:rPr lang="en-US" sz="1600" dirty="0" smtClean="0">
                <a:latin typeface="Palatino Linotype"/>
                <a:cs typeface="Palatino Linotype"/>
              </a:rPr>
              <a:t> – </a:t>
            </a:r>
            <a:r>
              <a:rPr lang="en-US" sz="1600" dirty="0" err="1" smtClean="0">
                <a:latin typeface="Palatino Linotype"/>
                <a:cs typeface="Palatino Linotype"/>
              </a:rPr>
              <a:t>Hakan</a:t>
            </a:r>
            <a:r>
              <a:rPr lang="en-US" sz="1600" dirty="0" smtClean="0">
                <a:latin typeface="Palatino Linotype"/>
                <a:cs typeface="Palatino Linotype"/>
              </a:rPr>
              <a:t> </a:t>
            </a:r>
            <a:r>
              <a:rPr lang="en-US" sz="1600" dirty="0" err="1" smtClean="0">
                <a:latin typeface="Palatino Linotype"/>
                <a:cs typeface="Palatino Linotype"/>
              </a:rPr>
              <a:t>Koç</a:t>
            </a:r>
            <a:r>
              <a:rPr lang="en-US" sz="1600" dirty="0" smtClean="0">
                <a:latin typeface="Palatino Linotype"/>
                <a:cs typeface="Palatino Linotype"/>
              </a:rPr>
              <a:t>, </a:t>
            </a:r>
            <a:r>
              <a:rPr lang="en-US" sz="1600" dirty="0" err="1" smtClean="0">
                <a:latin typeface="Palatino Linotype"/>
                <a:cs typeface="Palatino Linotype"/>
              </a:rPr>
              <a:t>Seçkin</a:t>
            </a:r>
            <a:r>
              <a:rPr lang="en-US" sz="1600" dirty="0" smtClean="0">
                <a:latin typeface="Palatino Linotype"/>
                <a:cs typeface="Palatino Linotype"/>
              </a:rPr>
              <a:t> </a:t>
            </a:r>
            <a:r>
              <a:rPr lang="en-US" sz="1600" dirty="0" err="1" smtClean="0">
                <a:latin typeface="Palatino Linotype"/>
                <a:cs typeface="Palatino Linotype"/>
              </a:rPr>
              <a:t>Yayıncılık</a:t>
            </a:r>
            <a:endParaRPr lang="en-US" sz="1600" dirty="0">
              <a:latin typeface="Palatino Linotype"/>
              <a:cs typeface="Palatino Linotype"/>
            </a:endParaRPr>
          </a:p>
        </p:txBody>
      </p:sp>
      <p:pic>
        <p:nvPicPr>
          <p:cNvPr id="7" name="Picture 6"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spTree>
    <p:extLst>
      <p:ext uri="{BB962C8B-B14F-4D97-AF65-F5344CB8AC3E}">
        <p14:creationId xmlns:p14="http://schemas.microsoft.com/office/powerpoint/2010/main" val="4290415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İçindekiler</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p:txBody>
          <a:bodyPr>
            <a:normAutofit/>
          </a:bodyPr>
          <a:lstStyle/>
          <a:p>
            <a:r>
              <a:rPr lang="en-US" sz="2800" dirty="0" err="1" smtClean="0">
                <a:latin typeface="Palatino Linotype"/>
                <a:cs typeface="Palatino Linotype"/>
              </a:rPr>
              <a:t>Koordinasyonun</a:t>
            </a:r>
            <a:r>
              <a:rPr lang="en-US" sz="2800" dirty="0" smtClean="0">
                <a:latin typeface="Palatino Linotype"/>
                <a:cs typeface="Palatino Linotype"/>
              </a:rPr>
              <a:t> </a:t>
            </a:r>
            <a:r>
              <a:rPr lang="en-US" sz="2800" dirty="0" err="1" smtClean="0">
                <a:latin typeface="Palatino Linotype"/>
                <a:cs typeface="Palatino Linotype"/>
              </a:rPr>
              <a:t>Tanımı</a:t>
            </a:r>
            <a:endParaRPr lang="en-US" sz="2800" dirty="0" smtClean="0">
              <a:latin typeface="Palatino Linotype"/>
              <a:cs typeface="Palatino Linotype"/>
            </a:endParaRPr>
          </a:p>
          <a:p>
            <a:r>
              <a:rPr lang="en-US" sz="2800" dirty="0" err="1" smtClean="0">
                <a:latin typeface="Palatino Linotype"/>
                <a:cs typeface="Palatino Linotype"/>
              </a:rPr>
              <a:t>Koordinasyonun</a:t>
            </a:r>
            <a:r>
              <a:rPr lang="en-US" sz="2800" dirty="0" smtClean="0">
                <a:latin typeface="Palatino Linotype"/>
                <a:cs typeface="Palatino Linotype"/>
              </a:rPr>
              <a:t> </a:t>
            </a:r>
            <a:r>
              <a:rPr lang="en-US" sz="2800" dirty="0" err="1" smtClean="0">
                <a:latin typeface="Palatino Linotype"/>
                <a:cs typeface="Palatino Linotype"/>
              </a:rPr>
              <a:t>Önemi</a:t>
            </a:r>
            <a:endParaRPr lang="en-US" sz="2800" dirty="0" smtClean="0">
              <a:latin typeface="Palatino Linotype"/>
              <a:cs typeface="Palatino Linotype"/>
            </a:endParaRPr>
          </a:p>
          <a:p>
            <a:r>
              <a:rPr lang="en-US" sz="2800" dirty="0" err="1" smtClean="0">
                <a:latin typeface="Palatino Linotype"/>
                <a:cs typeface="Palatino Linotype"/>
              </a:rPr>
              <a:t>Koordinasyon</a:t>
            </a:r>
            <a:r>
              <a:rPr lang="en-US" sz="2800" dirty="0" smtClean="0">
                <a:latin typeface="Palatino Linotype"/>
                <a:cs typeface="Palatino Linotype"/>
              </a:rPr>
              <a:t> </a:t>
            </a:r>
            <a:r>
              <a:rPr lang="en-US" sz="2800" dirty="0" err="1" smtClean="0">
                <a:latin typeface="Palatino Linotype"/>
                <a:cs typeface="Palatino Linotype"/>
              </a:rPr>
              <a:t>İlkeleri</a:t>
            </a:r>
            <a:endParaRPr lang="en-US" sz="2800" dirty="0" smtClean="0">
              <a:latin typeface="Palatino Linotype"/>
              <a:cs typeface="Palatino Linotype"/>
            </a:endParaRPr>
          </a:p>
          <a:p>
            <a:r>
              <a:rPr lang="en-US" sz="2800" dirty="0" err="1" smtClean="0">
                <a:latin typeface="Palatino Linotype"/>
                <a:cs typeface="Palatino Linotype"/>
              </a:rPr>
              <a:t>Koordinasyon</a:t>
            </a:r>
            <a:r>
              <a:rPr lang="en-US" sz="2800" dirty="0" smtClean="0">
                <a:latin typeface="Palatino Linotype"/>
                <a:cs typeface="Palatino Linotype"/>
              </a:rPr>
              <a:t> </a:t>
            </a:r>
            <a:r>
              <a:rPr lang="en-US" sz="2800" dirty="0" err="1" smtClean="0">
                <a:latin typeface="Palatino Linotype"/>
                <a:cs typeface="Palatino Linotype"/>
              </a:rPr>
              <a:t>Teknikleri</a:t>
            </a:r>
            <a:endParaRPr lang="en-US" sz="2800" dirty="0" smtClean="0">
              <a:latin typeface="Palatino Linotype"/>
              <a:cs typeface="Palatino Linotype"/>
            </a:endParaRPr>
          </a:p>
          <a:p>
            <a:r>
              <a:rPr lang="en-US" sz="2800" dirty="0" err="1" smtClean="0">
                <a:latin typeface="Palatino Linotype"/>
                <a:cs typeface="Palatino Linotype"/>
              </a:rPr>
              <a:t>Koordinasyon</a:t>
            </a:r>
            <a:r>
              <a:rPr lang="en-US" sz="2800" dirty="0" smtClean="0">
                <a:latin typeface="Palatino Linotype"/>
                <a:cs typeface="Palatino Linotype"/>
              </a:rPr>
              <a:t> </a:t>
            </a:r>
            <a:r>
              <a:rPr lang="en-US" sz="2800" dirty="0" err="1" smtClean="0">
                <a:latin typeface="Palatino Linotype"/>
                <a:cs typeface="Palatino Linotype"/>
              </a:rPr>
              <a:t>Çeşitleri</a:t>
            </a:r>
            <a:endParaRPr lang="en-US" sz="2800" dirty="0" smtClean="0">
              <a:latin typeface="Palatino Linotype"/>
              <a:cs typeface="Palatino Linotype"/>
            </a:endParaRPr>
          </a:p>
          <a:p>
            <a:r>
              <a:rPr lang="en-US" sz="2800" dirty="0" err="1" smtClean="0">
                <a:latin typeface="Palatino Linotype"/>
                <a:cs typeface="Palatino Linotype"/>
              </a:rPr>
              <a:t>Koordinasyonun</a:t>
            </a:r>
            <a:r>
              <a:rPr lang="en-US" sz="2800" dirty="0" smtClean="0">
                <a:latin typeface="Palatino Linotype"/>
                <a:cs typeface="Palatino Linotype"/>
              </a:rPr>
              <a:t> </a:t>
            </a:r>
            <a:r>
              <a:rPr lang="en-US" sz="2800" dirty="0" err="1" smtClean="0">
                <a:latin typeface="Palatino Linotype"/>
                <a:cs typeface="Palatino Linotype"/>
              </a:rPr>
              <a:t>Yararları</a:t>
            </a:r>
            <a:endParaRPr lang="en-US" sz="2800" dirty="0" smtClean="0">
              <a:latin typeface="Palatino Linotype"/>
              <a:cs typeface="Palatino Linotype"/>
            </a:endParaRPr>
          </a:p>
          <a:p>
            <a:endParaRPr lang="en-US" dirty="0" smtClean="0"/>
          </a:p>
          <a:p>
            <a:endParaRPr lang="en-US" dirty="0" smtClean="0"/>
          </a:p>
          <a:p>
            <a:endParaRPr lang="en-US" dirty="0" smtClean="0"/>
          </a:p>
          <a:p>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73836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İçindekiler</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p:txBody>
          <a:bodyPr>
            <a:normAutofit/>
          </a:bodyPr>
          <a:lstStyle/>
          <a:p>
            <a:r>
              <a:rPr lang="en-US" sz="2800" dirty="0" err="1" smtClean="0">
                <a:latin typeface="Palatino Linotype"/>
                <a:cs typeface="Palatino Linotype"/>
              </a:rPr>
              <a:t>Denetim</a:t>
            </a:r>
            <a:r>
              <a:rPr lang="en-US" sz="2800" dirty="0" smtClean="0">
                <a:latin typeface="Palatino Linotype"/>
                <a:cs typeface="Palatino Linotype"/>
              </a:rPr>
              <a:t> (</a:t>
            </a:r>
            <a:r>
              <a:rPr lang="en-US" sz="2800" dirty="0" err="1" smtClean="0">
                <a:latin typeface="Palatino Linotype"/>
                <a:cs typeface="Palatino Linotype"/>
              </a:rPr>
              <a:t>Kontrol</a:t>
            </a:r>
            <a:r>
              <a:rPr lang="en-US" sz="2800" dirty="0" smtClean="0">
                <a:latin typeface="Palatino Linotype"/>
                <a:cs typeface="Palatino Linotype"/>
              </a:rPr>
              <a:t>) </a:t>
            </a:r>
            <a:r>
              <a:rPr lang="en-US" sz="2800" dirty="0" err="1" smtClean="0">
                <a:latin typeface="Palatino Linotype"/>
                <a:cs typeface="Palatino Linotype"/>
              </a:rPr>
              <a:t>Kavramı</a:t>
            </a:r>
            <a:endParaRPr lang="en-US" sz="2800" dirty="0" smtClean="0">
              <a:latin typeface="Palatino Linotype"/>
              <a:cs typeface="Palatino Linotype"/>
            </a:endParaRPr>
          </a:p>
          <a:p>
            <a:r>
              <a:rPr lang="en-US" sz="2800" dirty="0" err="1" smtClean="0">
                <a:latin typeface="Palatino Linotype"/>
                <a:cs typeface="Palatino Linotype"/>
              </a:rPr>
              <a:t>Denetim</a:t>
            </a:r>
            <a:r>
              <a:rPr lang="en-US" sz="2800" dirty="0" smtClean="0">
                <a:latin typeface="Palatino Linotype"/>
                <a:cs typeface="Palatino Linotype"/>
              </a:rPr>
              <a:t> </a:t>
            </a:r>
            <a:r>
              <a:rPr lang="en-US" sz="2800" dirty="0" err="1" smtClean="0">
                <a:latin typeface="Palatino Linotype"/>
                <a:cs typeface="Palatino Linotype"/>
              </a:rPr>
              <a:t>Sürecinin</a:t>
            </a:r>
            <a:r>
              <a:rPr lang="en-US" sz="2800" dirty="0" smtClean="0">
                <a:latin typeface="Palatino Linotype"/>
                <a:cs typeface="Palatino Linotype"/>
              </a:rPr>
              <a:t> </a:t>
            </a:r>
            <a:r>
              <a:rPr lang="en-US" sz="2800" dirty="0" err="1" smtClean="0">
                <a:latin typeface="Palatino Linotype"/>
                <a:cs typeface="Palatino Linotype"/>
              </a:rPr>
              <a:t>Evreleri</a:t>
            </a:r>
            <a:endParaRPr lang="en-US" sz="2800" dirty="0" smtClean="0">
              <a:latin typeface="Palatino Linotype"/>
              <a:cs typeface="Palatino Linotype"/>
            </a:endParaRPr>
          </a:p>
          <a:p>
            <a:r>
              <a:rPr lang="en-US" sz="2800" dirty="0" err="1" smtClean="0">
                <a:latin typeface="Palatino Linotype"/>
                <a:cs typeface="Palatino Linotype"/>
              </a:rPr>
              <a:t>Denetim</a:t>
            </a:r>
            <a:r>
              <a:rPr lang="en-US" sz="2800" dirty="0" smtClean="0">
                <a:latin typeface="Palatino Linotype"/>
                <a:cs typeface="Palatino Linotype"/>
              </a:rPr>
              <a:t> </a:t>
            </a:r>
            <a:r>
              <a:rPr lang="en-US" sz="2800" dirty="0" err="1" smtClean="0">
                <a:latin typeface="Palatino Linotype"/>
                <a:cs typeface="Palatino Linotype"/>
              </a:rPr>
              <a:t>Araçları</a:t>
            </a:r>
            <a:endParaRPr lang="en-US" dirty="0" smtClean="0"/>
          </a:p>
          <a:p>
            <a:endParaRPr lang="en-US" dirty="0" smtClean="0"/>
          </a:p>
          <a:p>
            <a:endParaRPr lang="en-US" dirty="0" smtClean="0"/>
          </a:p>
          <a:p>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03915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Denetim</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Kontrol</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Fonksiyonu</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457199" y="1417638"/>
            <a:ext cx="3366911" cy="4579584"/>
          </a:xfrm>
        </p:spPr>
        <p:txBody>
          <a:bodyPr>
            <a:normAutofit/>
          </a:bodyPr>
          <a:lstStyle/>
          <a:p>
            <a:pPr marL="0" indent="0" algn="just">
              <a:buNone/>
            </a:pPr>
            <a:r>
              <a:rPr lang="tr-TR" sz="1800" b="1" dirty="0">
                <a:latin typeface="Palatino Linotype"/>
                <a:cs typeface="Palatino Linotype"/>
              </a:rPr>
              <a:t>Denetim, yönetim organlarının meydana gelen olaylarla, meydana gelmesi muhtemel olayların birbirleriyle uyuşup uyuşmadığının araştırılması ile ilgili bir kavramdır</a:t>
            </a:r>
            <a:r>
              <a:rPr lang="tr-TR" sz="1800" dirty="0">
                <a:latin typeface="Palatino Linotype"/>
                <a:cs typeface="Palatino Linotype"/>
              </a:rPr>
              <a:t>. </a:t>
            </a:r>
            <a:endParaRPr lang="en-US" dirty="0" smtClean="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452491" y="5191663"/>
            <a:ext cx="8493956" cy="707886"/>
          </a:xfrm>
          <a:prstGeom prst="rect">
            <a:avLst/>
          </a:prstGeom>
        </p:spPr>
        <p:txBody>
          <a:bodyPr wrap="square">
            <a:spAutoFit/>
          </a:bodyPr>
          <a:lstStyle/>
          <a:p>
            <a:pPr algn="just"/>
            <a:r>
              <a:rPr lang="tr-TR" sz="2000" dirty="0" smtClean="0">
                <a:solidFill>
                  <a:schemeClr val="tx2">
                    <a:lumMod val="60000"/>
                    <a:lumOff val="40000"/>
                  </a:schemeClr>
                </a:solidFill>
                <a:latin typeface="Palatino Linotype"/>
                <a:cs typeface="Palatino Linotype"/>
              </a:rPr>
              <a:t>Denetim sayesinde, işletme faaliyetlerinin planlarla karşılaştırılması ve faaliyetler planlardan saptığı takdirde, gerekli düzeltmeler yapılır.</a:t>
            </a:r>
            <a:endParaRPr lang="en-US" sz="2000" dirty="0">
              <a:solidFill>
                <a:schemeClr val="tx2">
                  <a:lumMod val="60000"/>
                  <a:lumOff val="40000"/>
                </a:schemeClr>
              </a:solidFill>
              <a:latin typeface="Palatino Linotype"/>
              <a:cs typeface="Palatino Linotype"/>
            </a:endParaRPr>
          </a:p>
        </p:txBody>
      </p:sp>
      <p:pic>
        <p:nvPicPr>
          <p:cNvPr id="5" name="Picture 4" descr="Ekran Resmi 2017-09-02 18.11.3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7556" y="1417639"/>
            <a:ext cx="4945644" cy="3698094"/>
          </a:xfrm>
          <a:prstGeom prst="rect">
            <a:avLst/>
          </a:prstGeom>
        </p:spPr>
      </p:pic>
    </p:spTree>
    <p:extLst>
      <p:ext uri="{BB962C8B-B14F-4D97-AF65-F5344CB8AC3E}">
        <p14:creationId xmlns:p14="http://schemas.microsoft.com/office/powerpoint/2010/main" val="35732173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Denetim</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Sürecinin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Evreleri</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descr="Ekran Resmi 2017-09-02 18.16.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773" y="1331620"/>
            <a:ext cx="5686777" cy="4016491"/>
          </a:xfrm>
          <a:prstGeom prst="rect">
            <a:avLst/>
          </a:prstGeom>
        </p:spPr>
      </p:pic>
      <p:sp>
        <p:nvSpPr>
          <p:cNvPr id="23" name="Rectangle 22"/>
          <p:cNvSpPr/>
          <p:nvPr/>
        </p:nvSpPr>
        <p:spPr>
          <a:xfrm>
            <a:off x="457201" y="1306347"/>
            <a:ext cx="2816572" cy="3693319"/>
          </a:xfrm>
          <a:prstGeom prst="rect">
            <a:avLst/>
          </a:prstGeom>
        </p:spPr>
        <p:txBody>
          <a:bodyPr wrap="square">
            <a:spAutoFit/>
          </a:bodyPr>
          <a:lstStyle/>
          <a:p>
            <a:pPr algn="just"/>
            <a:r>
              <a:rPr lang="tr-TR" dirty="0">
                <a:latin typeface="Palatino Linotype"/>
                <a:cs typeface="Palatino Linotype"/>
              </a:rPr>
              <a:t>Denetim bir faaliyeti önceden belirlenmiş amaçlara yöneltmede bir yol gösterici süreç olarak tanımlanabileceğine göre, bu süreçle ilgili olarak, </a:t>
            </a:r>
            <a:r>
              <a:rPr lang="tr-TR" b="1" dirty="0">
                <a:solidFill>
                  <a:srgbClr val="558ED5"/>
                </a:solidFill>
                <a:latin typeface="Palatino Linotype"/>
                <a:cs typeface="Palatino Linotype"/>
              </a:rPr>
              <a:t>standartlar belirlenir</a:t>
            </a:r>
            <a:r>
              <a:rPr lang="tr-TR" b="1" dirty="0">
                <a:latin typeface="Palatino Linotype"/>
                <a:cs typeface="Palatino Linotype"/>
              </a:rPr>
              <a:t>, </a:t>
            </a:r>
            <a:r>
              <a:rPr lang="tr-TR" b="1" dirty="0">
                <a:solidFill>
                  <a:schemeClr val="accent3">
                    <a:lumMod val="75000"/>
                  </a:schemeClr>
                </a:solidFill>
                <a:latin typeface="Palatino Linotype"/>
                <a:cs typeface="Palatino Linotype"/>
              </a:rPr>
              <a:t>fiili durum saptanır</a:t>
            </a:r>
            <a:r>
              <a:rPr lang="tr-TR" b="1" dirty="0">
                <a:latin typeface="Palatino Linotype"/>
                <a:cs typeface="Palatino Linotype"/>
              </a:rPr>
              <a:t>, </a:t>
            </a:r>
            <a:r>
              <a:rPr lang="tr-TR" b="1" dirty="0">
                <a:solidFill>
                  <a:schemeClr val="tx2">
                    <a:lumMod val="60000"/>
                    <a:lumOff val="40000"/>
                  </a:schemeClr>
                </a:solidFill>
                <a:latin typeface="Palatino Linotype"/>
                <a:cs typeface="Palatino Linotype"/>
              </a:rPr>
              <a:t>standartlarla </a:t>
            </a:r>
            <a:r>
              <a:rPr lang="tr-TR" b="1" dirty="0">
                <a:solidFill>
                  <a:srgbClr val="558ED5"/>
                </a:solidFill>
                <a:latin typeface="Palatino Linotype"/>
                <a:cs typeface="Palatino Linotype"/>
              </a:rPr>
              <a:t>fiili durum karşılaştırılıp sapmalar belirlenir</a:t>
            </a:r>
            <a:r>
              <a:rPr lang="tr-TR" b="1" dirty="0">
                <a:latin typeface="Palatino Linotype"/>
                <a:cs typeface="Palatino Linotype"/>
              </a:rPr>
              <a:t>, </a:t>
            </a:r>
            <a:r>
              <a:rPr lang="tr-TR" b="1" dirty="0">
                <a:solidFill>
                  <a:srgbClr val="77933C"/>
                </a:solidFill>
                <a:latin typeface="Palatino Linotype"/>
                <a:cs typeface="Palatino Linotype"/>
              </a:rPr>
              <a:t>sapmaların nedenleriyle düzeltici tedbirler alınır</a:t>
            </a:r>
            <a:r>
              <a:rPr lang="tr-TR" b="1" dirty="0">
                <a:latin typeface="Palatino Linotype"/>
                <a:cs typeface="Palatino Linotype"/>
              </a:rPr>
              <a:t>.</a:t>
            </a:r>
            <a:endParaRPr lang="en-US" b="1" dirty="0">
              <a:solidFill>
                <a:schemeClr val="tx2">
                  <a:lumMod val="60000"/>
                  <a:lumOff val="40000"/>
                </a:schemeClr>
              </a:solidFill>
              <a:latin typeface="Palatino Linotype"/>
              <a:cs typeface="Palatino Linotype"/>
            </a:endParaRPr>
          </a:p>
        </p:txBody>
      </p:sp>
    </p:spTree>
    <p:extLst>
      <p:ext uri="{BB962C8B-B14F-4D97-AF65-F5344CB8AC3E}">
        <p14:creationId xmlns:p14="http://schemas.microsoft.com/office/powerpoint/2010/main" val="30286213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Denetim</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Araçları</a:t>
            </a:r>
            <a:endParaRPr lang="en-US" sz="2700" b="1" dirty="0">
              <a:solidFill>
                <a:schemeClr val="tx2">
                  <a:lumMod val="60000"/>
                  <a:lumOff val="40000"/>
                </a:schemeClr>
              </a:solidFill>
              <a:latin typeface="Palatino Linotype"/>
              <a:cs typeface="Palatino Linotype"/>
            </a:endParaRPr>
          </a:p>
        </p:txBody>
      </p:sp>
      <p:sp>
        <p:nvSpPr>
          <p:cNvPr id="8" name="Content Placeholder 7"/>
          <p:cNvSpPr>
            <a:spLocks noGrp="1"/>
          </p:cNvSpPr>
          <p:nvPr>
            <p:ph idx="1"/>
          </p:nvPr>
        </p:nvSpPr>
        <p:spPr>
          <a:xfrm>
            <a:off x="457200" y="2709333"/>
            <a:ext cx="2771356" cy="341683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buNone/>
            </a:pPr>
            <a:r>
              <a:rPr lang="tr-TR" sz="1800" dirty="0" smtClean="0">
                <a:latin typeface="Palatino Linotype"/>
                <a:cs typeface="Palatino Linotype"/>
              </a:rPr>
              <a:t>Denetim </a:t>
            </a:r>
            <a:r>
              <a:rPr lang="tr-TR" sz="1800" dirty="0">
                <a:latin typeface="Palatino Linotype"/>
                <a:cs typeface="Palatino Linotype"/>
              </a:rPr>
              <a:t>araçlarından en fonksiyonel olan gözlem yöntemi ile çalışanların yaptıkları faaliyetleri planlar doğrultusunda yerine getirip getirmediklerinin kontrol edilmesidir.</a:t>
            </a:r>
          </a:p>
          <a:p>
            <a:pPr marL="0" indent="0">
              <a:buNone/>
            </a:pPr>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97821"/>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455712"/>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452491" y="1304750"/>
            <a:ext cx="8493956" cy="707886"/>
          </a:xfrm>
          <a:prstGeom prst="rect">
            <a:avLst/>
          </a:prstGeom>
        </p:spPr>
        <p:txBody>
          <a:bodyPr wrap="square">
            <a:spAutoFit/>
          </a:bodyPr>
          <a:lstStyle/>
          <a:p>
            <a:r>
              <a:rPr lang="tr-TR" sz="2000" dirty="0">
                <a:solidFill>
                  <a:schemeClr val="accent3">
                    <a:lumMod val="75000"/>
                  </a:schemeClr>
                </a:solidFill>
                <a:latin typeface="Palatino Linotype"/>
                <a:cs typeface="Palatino Linotype"/>
              </a:rPr>
              <a:t>Başlıca denetim araçlarını; gözlem, finansal denetim ve iç kontrol olarak üç grupta incelemek mümkündür.</a:t>
            </a:r>
          </a:p>
        </p:txBody>
      </p:sp>
      <p:sp>
        <p:nvSpPr>
          <p:cNvPr id="10" name="Content Placeholder 7"/>
          <p:cNvSpPr txBox="1">
            <a:spLocks/>
          </p:cNvSpPr>
          <p:nvPr/>
        </p:nvSpPr>
        <p:spPr>
          <a:xfrm>
            <a:off x="3327402" y="2709334"/>
            <a:ext cx="2771356" cy="3416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buNone/>
            </a:pPr>
            <a:r>
              <a:rPr lang="tr-TR" dirty="0" smtClean="0">
                <a:latin typeface="Palatino Linotype"/>
                <a:cs typeface="Palatino Linotype"/>
              </a:rPr>
              <a:t>Finansal </a:t>
            </a:r>
            <a:r>
              <a:rPr lang="tr-TR" dirty="0">
                <a:latin typeface="Palatino Linotype"/>
                <a:cs typeface="Palatino Linotype"/>
              </a:rPr>
              <a:t>kontrolün iki özel bölümü muhasebe ve bütçe kontrolüdür. Denetim sürecinin büyük bir bölümünü oluşturan muhasebe denetiminin bir çok şekli vardır. Finansal muhasebenin derlediği bilgiler belli süreler içindeki karı veya zararı gösterir. Bunlar geçmiş döneme ait bilgilerdir veya geçmişte belli bir tarihteki bilançoyu gösterirler. </a:t>
            </a:r>
            <a:endParaRPr lang="en-US" dirty="0">
              <a:latin typeface="Palatino Linotype"/>
              <a:cs typeface="Palatino Linotype"/>
            </a:endParaRPr>
          </a:p>
        </p:txBody>
      </p:sp>
      <p:sp>
        <p:nvSpPr>
          <p:cNvPr id="11" name="Content Placeholder 7"/>
          <p:cNvSpPr txBox="1">
            <a:spLocks/>
          </p:cNvSpPr>
          <p:nvPr/>
        </p:nvSpPr>
        <p:spPr>
          <a:xfrm>
            <a:off x="6228645" y="2709332"/>
            <a:ext cx="2771356" cy="3414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buNone/>
            </a:pPr>
            <a:r>
              <a:rPr lang="tr-TR" sz="1800" dirty="0" smtClean="0">
                <a:latin typeface="Palatino Linotype"/>
                <a:cs typeface="Palatino Linotype"/>
              </a:rPr>
              <a:t>İç </a:t>
            </a:r>
            <a:r>
              <a:rPr lang="tr-TR" sz="1800" dirty="0">
                <a:latin typeface="Palatino Linotype"/>
                <a:cs typeface="Palatino Linotype"/>
              </a:rPr>
              <a:t>kontrol da, özellikle organizasyonun finansal ve sayısal işlemlerinin demetimi açısından büyük bir önem taşır. Ayrıca iç kontrol organizasyonun politikalarını, yöntemlerini, programlarını, yönetim organlarının kalitesini de konu </a:t>
            </a:r>
            <a:r>
              <a:rPr lang="tr-TR" sz="1800" dirty="0" smtClean="0">
                <a:latin typeface="Palatino Linotype"/>
                <a:cs typeface="Palatino Linotype"/>
              </a:rPr>
              <a:t>alır.</a:t>
            </a:r>
            <a:endParaRPr lang="en-US" sz="1800" dirty="0">
              <a:latin typeface="Palatino Linotype"/>
              <a:cs typeface="Palatino Linotype"/>
            </a:endParaRPr>
          </a:p>
        </p:txBody>
      </p:sp>
      <p:sp>
        <p:nvSpPr>
          <p:cNvPr id="12" name="Content Placeholder 7"/>
          <p:cNvSpPr txBox="1">
            <a:spLocks/>
          </p:cNvSpPr>
          <p:nvPr/>
        </p:nvSpPr>
        <p:spPr>
          <a:xfrm>
            <a:off x="457201" y="2137299"/>
            <a:ext cx="2771356" cy="4732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buFont typeface="Arial"/>
              <a:buNone/>
            </a:pPr>
            <a:r>
              <a:rPr lang="en-US" sz="2000" b="1" dirty="0" err="1" smtClean="0">
                <a:latin typeface="Palatino Linotype"/>
                <a:cs typeface="Palatino Linotype"/>
              </a:rPr>
              <a:t>Gözlem</a:t>
            </a:r>
            <a:endParaRPr lang="en-US" sz="2000" b="1" dirty="0" smtClean="0">
              <a:latin typeface="Palatino Linotype"/>
              <a:cs typeface="Palatino Linotype"/>
            </a:endParaRPr>
          </a:p>
          <a:p>
            <a:pPr marL="0" indent="0">
              <a:buFont typeface="Arial"/>
              <a:buNone/>
            </a:pPr>
            <a:endParaRPr lang="en-US" dirty="0"/>
          </a:p>
        </p:txBody>
      </p:sp>
      <p:sp>
        <p:nvSpPr>
          <p:cNvPr id="13" name="Content Placeholder 7"/>
          <p:cNvSpPr txBox="1">
            <a:spLocks/>
          </p:cNvSpPr>
          <p:nvPr/>
        </p:nvSpPr>
        <p:spPr>
          <a:xfrm>
            <a:off x="3327402" y="2137299"/>
            <a:ext cx="2771356" cy="4732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buFont typeface="Arial"/>
              <a:buNone/>
            </a:pPr>
            <a:r>
              <a:rPr lang="en-US" sz="2000" b="1" dirty="0" err="1" smtClean="0">
                <a:latin typeface="Palatino Linotype"/>
                <a:cs typeface="Palatino Linotype"/>
              </a:rPr>
              <a:t>Finansal</a:t>
            </a:r>
            <a:r>
              <a:rPr lang="en-US" sz="2000" b="1" dirty="0" smtClean="0">
                <a:latin typeface="Palatino Linotype"/>
                <a:cs typeface="Palatino Linotype"/>
              </a:rPr>
              <a:t> </a:t>
            </a:r>
            <a:r>
              <a:rPr lang="en-US" sz="2000" b="1" dirty="0" err="1" smtClean="0">
                <a:latin typeface="Palatino Linotype"/>
                <a:cs typeface="Palatino Linotype"/>
              </a:rPr>
              <a:t>Denetim</a:t>
            </a:r>
            <a:endParaRPr lang="en-US" sz="2000" b="1" dirty="0" smtClean="0">
              <a:latin typeface="Palatino Linotype"/>
              <a:cs typeface="Palatino Linotype"/>
            </a:endParaRPr>
          </a:p>
          <a:p>
            <a:pPr marL="0" indent="0">
              <a:buFont typeface="Arial"/>
              <a:buNone/>
            </a:pPr>
            <a:endParaRPr lang="en-US" dirty="0"/>
          </a:p>
        </p:txBody>
      </p:sp>
      <p:sp>
        <p:nvSpPr>
          <p:cNvPr id="14" name="Content Placeholder 7"/>
          <p:cNvSpPr txBox="1">
            <a:spLocks/>
          </p:cNvSpPr>
          <p:nvPr/>
        </p:nvSpPr>
        <p:spPr>
          <a:xfrm>
            <a:off x="6251158" y="2126887"/>
            <a:ext cx="2771356" cy="4732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buFont typeface="Arial"/>
              <a:buNone/>
            </a:pPr>
            <a:r>
              <a:rPr lang="en-US" sz="2000" b="1" dirty="0" err="1" smtClean="0">
                <a:latin typeface="Palatino Linotype"/>
                <a:cs typeface="Palatino Linotype"/>
              </a:rPr>
              <a:t>İç</a:t>
            </a:r>
            <a:r>
              <a:rPr lang="en-US" sz="2000" b="1" dirty="0" smtClean="0">
                <a:latin typeface="Palatino Linotype"/>
                <a:cs typeface="Palatino Linotype"/>
              </a:rPr>
              <a:t> </a:t>
            </a:r>
            <a:r>
              <a:rPr lang="en-US" sz="2000" b="1" dirty="0" err="1" smtClean="0">
                <a:latin typeface="Palatino Linotype"/>
                <a:cs typeface="Palatino Linotype"/>
              </a:rPr>
              <a:t>Kontrol</a:t>
            </a:r>
            <a:endParaRPr lang="en-US" sz="2000" b="1" dirty="0" smtClean="0">
              <a:latin typeface="Palatino Linotype"/>
              <a:cs typeface="Palatino Linotype"/>
            </a:endParaRPr>
          </a:p>
          <a:p>
            <a:pPr marL="0" indent="0">
              <a:buFont typeface="Arial"/>
              <a:buNone/>
            </a:pPr>
            <a:endParaRPr lang="en-US" dirty="0"/>
          </a:p>
        </p:txBody>
      </p:sp>
    </p:spTree>
    <p:extLst>
      <p:ext uri="{BB962C8B-B14F-4D97-AF65-F5344CB8AC3E}">
        <p14:creationId xmlns:p14="http://schemas.microsoft.com/office/powerpoint/2010/main" val="31134529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02239" y="647598"/>
            <a:ext cx="10053405" cy="369332"/>
          </a:xfrm>
          <a:prstGeom prst="rect">
            <a:avLst/>
          </a:prstGeom>
        </p:spPr>
        <p:txBody>
          <a:bodyPr/>
          <a:lstStyle/>
          <a:p>
            <a:pPr lvl="1"/>
            <a:endParaRPr lang="en-US" dirty="0"/>
          </a:p>
        </p:txBody>
      </p:sp>
      <p:sp>
        <p:nvSpPr>
          <p:cNvPr id="4" name="Dikdörtgen 3"/>
          <p:cNvSpPr/>
          <p:nvPr/>
        </p:nvSpPr>
        <p:spPr>
          <a:xfrm>
            <a:off x="507391" y="1837236"/>
            <a:ext cx="8517838" cy="2246769"/>
          </a:xfrm>
          <a:prstGeom prst="rect">
            <a:avLst/>
          </a:prstGeom>
        </p:spPr>
        <p:txBody>
          <a:bodyPr wrap="square">
            <a:spAutoFit/>
          </a:bodyPr>
          <a:lstStyle/>
          <a:p>
            <a:pPr marL="342900" indent="-342900" algn="just">
              <a:buFont typeface="Wingdings" panose="05000000000000000000" pitchFamily="2" charset="2"/>
              <a:buChar char="Ø"/>
            </a:pPr>
            <a:r>
              <a:rPr lang="tr-TR" sz="2000" dirty="0"/>
              <a:t>Can, Halil; Ö.A. Azizoğlu, E.M. Aydın; Organizasyon ve Yönetim, Siyasal Kitabevi, 8. Baskı, 2011 </a:t>
            </a:r>
            <a:r>
              <a:rPr lang="tr-TR" sz="2000" dirty="0" err="1"/>
              <a:t>Ankara</a:t>
            </a:r>
            <a:r>
              <a:rPr lang="tr-TR" sz="2000" dirty="0" err="1" smtClean="0">
                <a:latin typeface="Arial" panose="020B0604020202020204" pitchFamily="34" charset="0"/>
                <a:cs typeface="Arial" panose="020B0604020202020204" pitchFamily="34" charset="0"/>
              </a:rPr>
              <a:t>Eşya</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Hukuku, Jale G. </a:t>
            </a:r>
            <a:r>
              <a:rPr lang="tr-TR" sz="2000" dirty="0" err="1">
                <a:latin typeface="Arial" panose="020B0604020202020204" pitchFamily="34" charset="0"/>
                <a:cs typeface="Arial" panose="020B0604020202020204" pitchFamily="34" charset="0"/>
              </a:rPr>
              <a:t>Akipek</a:t>
            </a:r>
            <a:r>
              <a:rPr lang="tr-TR" sz="2000" dirty="0">
                <a:latin typeface="Arial" panose="020B0604020202020204" pitchFamily="34" charset="0"/>
                <a:cs typeface="Arial" panose="020B0604020202020204" pitchFamily="34" charset="0"/>
              </a:rPr>
              <a:t>, Turgut Akıntürk, Beta Yayınları, İstanbul, </a:t>
            </a:r>
            <a:r>
              <a:rPr lang="tr-TR" sz="2000" dirty="0" smtClean="0">
                <a:latin typeface="Arial" panose="020B0604020202020204" pitchFamily="34" charset="0"/>
                <a:cs typeface="Arial" panose="020B0604020202020204" pitchFamily="34" charset="0"/>
              </a:rPr>
              <a:t>2009.</a:t>
            </a:r>
          </a:p>
          <a:p>
            <a:pPr marL="342900" indent="-342900" algn="just">
              <a:buFont typeface="Wingdings" panose="05000000000000000000" pitchFamily="2" charset="2"/>
              <a:buChar char="Ø"/>
            </a:pPr>
            <a:r>
              <a:rPr lang="tr-TR" sz="2000" dirty="0"/>
              <a:t>Koçel, Tamer; İşletme Yöneticiliği, Beta Basım Yayım Dağıtım A.Ş., 12.baskı, İstanbul, </a:t>
            </a:r>
            <a:r>
              <a:rPr lang="tr-TR" sz="2000" dirty="0" smtClean="0"/>
              <a:t>2010</a:t>
            </a:r>
          </a:p>
          <a:p>
            <a:pPr marL="342900" indent="-342900" algn="just">
              <a:buFont typeface="Wingdings" panose="05000000000000000000" pitchFamily="2" charset="2"/>
              <a:buChar char="Ø"/>
            </a:pPr>
            <a:r>
              <a:rPr lang="tr-TR" sz="2000" spc="-50" dirty="0" smtClean="0">
                <a:latin typeface="Arial" panose="020B0604020202020204" pitchFamily="34" charset="0"/>
                <a:ea typeface="Trebuchet MS" panose="020B0603020202020204" pitchFamily="34" charset="0"/>
                <a:cs typeface="Arial" panose="020B0604020202020204" pitchFamily="34" charset="0"/>
              </a:rPr>
              <a:t>Topaloğlu, Melih; Koç, Hakan; Yönetim ve Organizasyon, Seçkin Akademi  ve Mesleki Yayınları, Ankara, 2017.</a:t>
            </a:r>
            <a:endParaRPr lang="tr-TR" sz="2000" spc="-50" dirty="0">
              <a:latin typeface="Arial" panose="020B0604020202020204" pitchFamily="34" charset="0"/>
              <a:ea typeface="Trebuchet MS" panose="020B0603020202020204" pitchFamily="34" charset="0"/>
              <a:cs typeface="Arial" panose="020B0604020202020204" pitchFamily="34" charset="0"/>
            </a:endParaRPr>
          </a:p>
        </p:txBody>
      </p:sp>
      <p:sp>
        <p:nvSpPr>
          <p:cNvPr id="11" name="Dikdörtgen 10"/>
          <p:cNvSpPr/>
          <p:nvPr/>
        </p:nvSpPr>
        <p:spPr>
          <a:xfrm>
            <a:off x="313081" y="702412"/>
            <a:ext cx="8517837" cy="424732"/>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Kaynaklar</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724904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Koordinasyonun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Tanımı</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457200" y="1417638"/>
            <a:ext cx="2993754" cy="4579584"/>
          </a:xfrm>
        </p:spPr>
        <p:txBody>
          <a:bodyPr>
            <a:normAutofit/>
          </a:bodyPr>
          <a:lstStyle/>
          <a:p>
            <a:pPr marL="0" indent="0" algn="just">
              <a:buNone/>
            </a:pPr>
            <a:r>
              <a:rPr lang="tr-TR" sz="1800" dirty="0">
                <a:latin typeface="Palatino Linotype"/>
                <a:cs typeface="Palatino Linotype"/>
              </a:rPr>
              <a:t>Koordinasyon en kısa biçimde, bir işbirliği sistem ve mekanizma olarak tanımlanabilir. </a:t>
            </a:r>
            <a:endParaRPr lang="tr-TR" sz="1800" dirty="0" smtClean="0">
              <a:latin typeface="Palatino Linotype"/>
              <a:cs typeface="Palatino Linotype"/>
            </a:endParaRPr>
          </a:p>
          <a:p>
            <a:pPr marL="0" indent="0" algn="just">
              <a:buNone/>
            </a:pPr>
            <a:endParaRPr lang="tr-TR" sz="1800" dirty="0">
              <a:latin typeface="Palatino Linotype"/>
              <a:cs typeface="Palatino Linotype"/>
            </a:endParaRPr>
          </a:p>
          <a:p>
            <a:pPr marL="0" indent="0" algn="just">
              <a:buNone/>
            </a:pPr>
            <a:r>
              <a:rPr lang="tr-TR" sz="1800" dirty="0" smtClean="0">
                <a:latin typeface="Palatino Linotype"/>
                <a:cs typeface="Palatino Linotype"/>
              </a:rPr>
              <a:t>Başka </a:t>
            </a:r>
            <a:r>
              <a:rPr lang="tr-TR" sz="1800" dirty="0">
                <a:latin typeface="Palatino Linotype"/>
                <a:cs typeface="Palatino Linotype"/>
              </a:rPr>
              <a:t>bir değişle </a:t>
            </a:r>
            <a:r>
              <a:rPr lang="tr-TR" sz="1800" b="1" dirty="0">
                <a:latin typeface="Palatino Linotype"/>
                <a:cs typeface="Palatino Linotype"/>
              </a:rPr>
              <a:t>koordinasyon</a:t>
            </a:r>
            <a:r>
              <a:rPr lang="tr-TR" sz="1800" dirty="0">
                <a:latin typeface="Palatino Linotype"/>
                <a:cs typeface="Palatino Linotype"/>
              </a:rPr>
              <a:t>, bir işletmenin düzenli ve sürekli çalışabilmesi için, amaçlar, faaliyetler, organlar ve bireyler arasında uyum ve işbirliğinin </a:t>
            </a:r>
            <a:r>
              <a:rPr lang="tr-TR" sz="1800" dirty="0" smtClean="0">
                <a:latin typeface="Palatino Linotype"/>
                <a:cs typeface="Palatino Linotype"/>
              </a:rPr>
              <a:t>sağlanmasıdır.</a:t>
            </a:r>
            <a:endParaRPr lang="en-US" sz="1800" dirty="0" smtClean="0">
              <a:latin typeface="Palatino Linotype"/>
              <a:cs typeface="Palatino Linotype"/>
            </a:endParaRPr>
          </a:p>
          <a:p>
            <a:endParaRPr lang="en-US" dirty="0" smtClean="0"/>
          </a:p>
          <a:p>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descr="Ekran Resmi 2017-09-02 11.32.5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954" y="1547989"/>
            <a:ext cx="5693045" cy="2882900"/>
          </a:xfrm>
          <a:prstGeom prst="rect">
            <a:avLst/>
          </a:prstGeom>
        </p:spPr>
      </p:pic>
      <p:sp>
        <p:nvSpPr>
          <p:cNvPr id="9" name="Rectangle 8"/>
          <p:cNvSpPr/>
          <p:nvPr/>
        </p:nvSpPr>
        <p:spPr>
          <a:xfrm>
            <a:off x="3486175" y="4514335"/>
            <a:ext cx="5657826" cy="954107"/>
          </a:xfrm>
          <a:prstGeom prst="rect">
            <a:avLst/>
          </a:prstGeom>
        </p:spPr>
        <p:txBody>
          <a:bodyPr wrap="square">
            <a:spAutoFit/>
          </a:bodyPr>
          <a:lstStyle/>
          <a:p>
            <a:pPr algn="just"/>
            <a:r>
              <a:rPr lang="tr-TR" sz="1400" dirty="0" smtClean="0">
                <a:latin typeface="Palatino Linotype"/>
                <a:cs typeface="Palatino Linotype"/>
              </a:rPr>
              <a:t>Kürek yarışı, koordinasyon kelimenin anlam bulduğu belki de en belirgin organizasyondur. Kürekçilerden biri bile, diğerlerine uyum sağlayamaması yada işbirliği içerisinde olmaması, başarısızlık için yeterlidir.</a:t>
            </a:r>
            <a:endParaRPr lang="en-US" sz="1400" dirty="0">
              <a:latin typeface="Palatino Linotype"/>
              <a:cs typeface="Palatino Linotype"/>
            </a:endParaRPr>
          </a:p>
        </p:txBody>
      </p:sp>
    </p:spTree>
    <p:extLst>
      <p:ext uri="{BB962C8B-B14F-4D97-AF65-F5344CB8AC3E}">
        <p14:creationId xmlns:p14="http://schemas.microsoft.com/office/powerpoint/2010/main" val="3573327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Koordinasyonun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Önemi</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3486174" y="5079841"/>
            <a:ext cx="5540597" cy="830997"/>
          </a:xfrm>
          <a:prstGeom prst="rect">
            <a:avLst/>
          </a:prstGeom>
        </p:spPr>
        <p:txBody>
          <a:bodyPr wrap="square">
            <a:spAutoFit/>
          </a:bodyPr>
          <a:lstStyle/>
          <a:p>
            <a:pPr algn="just"/>
            <a:r>
              <a:rPr lang="tr-TR" sz="1600" dirty="0">
                <a:latin typeface="Palatino Linotype"/>
                <a:cs typeface="Palatino Linotype"/>
              </a:rPr>
              <a:t>Koordinasyon fonksiyonunun yerine getirilmesinde yöneticilere büyük görevler düşer. Bu nedenle yöneticilik koordinatörlük olarak da </a:t>
            </a:r>
            <a:r>
              <a:rPr lang="tr-TR" sz="1600" dirty="0" smtClean="0">
                <a:latin typeface="Palatino Linotype"/>
                <a:cs typeface="Palatino Linotype"/>
              </a:rPr>
              <a:t>tanımlanabilir.</a:t>
            </a:r>
            <a:endParaRPr lang="en-US" sz="1600" dirty="0">
              <a:latin typeface="Palatino Linotype"/>
              <a:cs typeface="Palatino Linotype"/>
            </a:endParaRPr>
          </a:p>
        </p:txBody>
      </p:sp>
      <p:sp>
        <p:nvSpPr>
          <p:cNvPr id="10" name="Rectangle 9"/>
          <p:cNvSpPr/>
          <p:nvPr/>
        </p:nvSpPr>
        <p:spPr>
          <a:xfrm>
            <a:off x="457201" y="1401253"/>
            <a:ext cx="3028974" cy="4093428"/>
          </a:xfrm>
          <a:prstGeom prst="rect">
            <a:avLst/>
          </a:prstGeom>
        </p:spPr>
        <p:txBody>
          <a:bodyPr wrap="square">
            <a:spAutoFit/>
          </a:bodyPr>
          <a:lstStyle/>
          <a:p>
            <a:r>
              <a:rPr lang="tr-TR" sz="2000" dirty="0">
                <a:latin typeface="Palatino Linotype"/>
                <a:cs typeface="Palatino Linotype"/>
              </a:rPr>
              <a:t>Koordinasyon </a:t>
            </a:r>
            <a:r>
              <a:rPr lang="tr-TR" sz="2000" dirty="0" smtClean="0">
                <a:latin typeface="Palatino Linotype"/>
                <a:cs typeface="Palatino Linotype"/>
              </a:rPr>
              <a:t>İşletmelerde meydana </a:t>
            </a:r>
            <a:r>
              <a:rPr lang="tr-TR" sz="2000" dirty="0">
                <a:latin typeface="Palatino Linotype"/>
                <a:cs typeface="Palatino Linotype"/>
              </a:rPr>
              <a:t>genel karışıklıkların önlenmesi, belirlenen amaç ve hedeflere ulaşmak için uygulanacak planlardan sapma olmaksızın uygulanması, çalışanlar arasında ilişkilerin geliştirilmesi ve sorunların çözülmesinde önemli bir fonksiyondur.</a:t>
            </a:r>
          </a:p>
        </p:txBody>
      </p:sp>
      <p:pic>
        <p:nvPicPr>
          <p:cNvPr id="11" name="Picture 10" descr="Ekran Resmi 2017-09-02 11.50.3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3134" y="1246033"/>
            <a:ext cx="5450065" cy="3777364"/>
          </a:xfrm>
          <a:prstGeom prst="rect">
            <a:avLst/>
          </a:prstGeom>
        </p:spPr>
      </p:pic>
    </p:spTree>
    <p:extLst>
      <p:ext uri="{BB962C8B-B14F-4D97-AF65-F5344CB8AC3E}">
        <p14:creationId xmlns:p14="http://schemas.microsoft.com/office/powerpoint/2010/main" val="3091588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kran Resmi 2017-09-02 12.05.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1" y="-3982"/>
            <a:ext cx="9152904" cy="6861982"/>
          </a:xfrm>
          <a:prstGeom prst="rect">
            <a:avLst/>
          </a:prstGeom>
        </p:spPr>
      </p:pic>
      <p:sp>
        <p:nvSpPr>
          <p:cNvPr id="12" name="Title 1"/>
          <p:cNvSpPr>
            <a:spLocks noGrp="1"/>
          </p:cNvSpPr>
          <p:nvPr>
            <p:ph type="title"/>
          </p:nvPr>
        </p:nvSpPr>
        <p:spPr/>
        <p:txBody>
          <a:bodyPr>
            <a:normAutofit fontScale="90000"/>
          </a:bodyPr>
          <a:lstStyle/>
          <a:p>
            <a:pPr algn="l"/>
            <a:r>
              <a:rPr lang="en-US" sz="2700" b="1" dirty="0" err="1" smtClean="0">
                <a:solidFill>
                  <a:schemeClr val="bg1"/>
                </a:solidFill>
                <a:latin typeface="Palatino Linotype"/>
                <a:cs typeface="Palatino Linotype"/>
              </a:rPr>
              <a:t>Koordinasyonun</a:t>
            </a:r>
            <a:r>
              <a:rPr lang="en-US" sz="2700" b="1" dirty="0" smtClean="0">
                <a:solidFill>
                  <a:schemeClr val="bg1"/>
                </a:solidFill>
                <a:latin typeface="Palatino Linotype"/>
                <a:cs typeface="Palatino Linotype"/>
              </a:rPr>
              <a:t> </a:t>
            </a:r>
            <a:r>
              <a:rPr lang="en-US" sz="2700" b="1" dirty="0" err="1" smtClean="0">
                <a:solidFill>
                  <a:schemeClr val="bg1"/>
                </a:solidFill>
                <a:latin typeface="Palatino Linotype"/>
                <a:cs typeface="Palatino Linotype"/>
              </a:rPr>
              <a:t>İlkeleri</a:t>
            </a:r>
            <a:endParaRPr lang="en-US" sz="2700" b="1" dirty="0">
              <a:solidFill>
                <a:schemeClr val="bg1"/>
              </a:solidFill>
              <a:latin typeface="Palatino Linotype"/>
              <a:cs typeface="Palatino Linotype"/>
            </a:endParaRPr>
          </a:p>
        </p:txBody>
      </p:sp>
      <p:cxnSp>
        <p:nvCxnSpPr>
          <p:cNvPr id="13" name="Straight Connector 12"/>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pic>
        <p:nvPicPr>
          <p:cNvPr id="14" name="Picture 13" descr="Ekran Resmi 2017-07-29 15.15.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15" name="Straight Connector 14"/>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338667" y="4672170"/>
            <a:ext cx="8904110" cy="1754327"/>
          </a:xfrm>
          <a:prstGeom prst="rect">
            <a:avLst/>
          </a:prstGeom>
        </p:spPr>
        <p:txBody>
          <a:bodyPr wrap="square">
            <a:spAutoFit/>
          </a:bodyPr>
          <a:lstStyle/>
          <a:p>
            <a:pPr marL="342900" indent="-342900">
              <a:buAutoNum type="arabicPeriod"/>
            </a:pPr>
            <a:r>
              <a:rPr lang="tr-TR" dirty="0" smtClean="0">
                <a:solidFill>
                  <a:srgbClr val="FFFFFF"/>
                </a:solidFill>
                <a:latin typeface="Palatino Linotype"/>
                <a:cs typeface="Palatino Linotype"/>
              </a:rPr>
              <a:t>Sorumlu </a:t>
            </a:r>
            <a:r>
              <a:rPr lang="tr-TR" dirty="0">
                <a:solidFill>
                  <a:srgbClr val="FFFFFF"/>
                </a:solidFill>
                <a:latin typeface="Palatino Linotype"/>
                <a:cs typeface="Palatino Linotype"/>
              </a:rPr>
              <a:t>kişiler arasında direkt görüşme ile koordinasyon </a:t>
            </a:r>
            <a:r>
              <a:rPr lang="tr-TR" dirty="0" smtClean="0">
                <a:solidFill>
                  <a:srgbClr val="FFFFFF"/>
                </a:solidFill>
                <a:latin typeface="Palatino Linotype"/>
                <a:cs typeface="Palatino Linotype"/>
              </a:rPr>
              <a:t>sağlanmalıdır.</a:t>
            </a:r>
          </a:p>
          <a:p>
            <a:pPr marL="342900" indent="-342900">
              <a:buAutoNum type="arabicPeriod"/>
            </a:pPr>
            <a:r>
              <a:rPr lang="tr-TR" dirty="0" smtClean="0">
                <a:solidFill>
                  <a:srgbClr val="FFFFFF"/>
                </a:solidFill>
                <a:latin typeface="Palatino Linotype"/>
                <a:cs typeface="Palatino Linotype"/>
              </a:rPr>
              <a:t>Planlama </a:t>
            </a:r>
            <a:r>
              <a:rPr lang="tr-TR" dirty="0">
                <a:solidFill>
                  <a:srgbClr val="FFFFFF"/>
                </a:solidFill>
                <a:latin typeface="Palatino Linotype"/>
                <a:cs typeface="Palatino Linotype"/>
              </a:rPr>
              <a:t>yapılırken ve politikalar kararlaştırılırken koordinasyon temin </a:t>
            </a:r>
            <a:r>
              <a:rPr lang="tr-TR" dirty="0" smtClean="0">
                <a:solidFill>
                  <a:srgbClr val="FFFFFF"/>
                </a:solidFill>
                <a:latin typeface="Palatino Linotype"/>
                <a:cs typeface="Palatino Linotype"/>
              </a:rPr>
              <a:t>edilmelidir.</a:t>
            </a:r>
          </a:p>
          <a:p>
            <a:pPr marL="342900" indent="-342900">
              <a:buAutoNum type="arabicPeriod"/>
            </a:pPr>
            <a:r>
              <a:rPr lang="tr-TR" dirty="0">
                <a:solidFill>
                  <a:srgbClr val="FFFFFF"/>
                </a:solidFill>
                <a:latin typeface="Palatino Linotype"/>
                <a:cs typeface="Palatino Linotype"/>
              </a:rPr>
              <a:t>Bir sorun ile ilgili bütün etkenlerin karşılıklı olarak birbirleri üzerinde olan etkileri göz önüne alınarak koordinasyon </a:t>
            </a:r>
            <a:r>
              <a:rPr lang="tr-TR" dirty="0" smtClean="0">
                <a:solidFill>
                  <a:srgbClr val="FFFFFF"/>
                </a:solidFill>
                <a:latin typeface="Palatino Linotype"/>
                <a:cs typeface="Palatino Linotype"/>
              </a:rPr>
              <a:t>yapılmalıdır.</a:t>
            </a:r>
          </a:p>
          <a:p>
            <a:pPr marL="342900" indent="-342900">
              <a:buAutoNum type="arabicPeriod"/>
            </a:pPr>
            <a:r>
              <a:rPr lang="tr-TR" dirty="0">
                <a:solidFill>
                  <a:srgbClr val="FFFFFF"/>
                </a:solidFill>
                <a:latin typeface="Palatino Linotype"/>
                <a:cs typeface="Palatino Linotype"/>
              </a:rPr>
              <a:t>Koordinasyon sürekli bir işlem olarak </a:t>
            </a:r>
            <a:r>
              <a:rPr lang="tr-TR" dirty="0" smtClean="0">
                <a:solidFill>
                  <a:srgbClr val="FFFFFF"/>
                </a:solidFill>
                <a:latin typeface="Palatino Linotype"/>
                <a:cs typeface="Palatino Linotype"/>
              </a:rPr>
              <a:t>düşünülmelidir.</a:t>
            </a:r>
            <a:endParaRPr lang="en-US" dirty="0">
              <a:solidFill>
                <a:srgbClr val="FFFFFF"/>
              </a:solidFill>
              <a:latin typeface="Palatino Linotype"/>
              <a:cs typeface="Palatino Linotype"/>
            </a:endParaRPr>
          </a:p>
        </p:txBody>
      </p:sp>
    </p:spTree>
    <p:extLst>
      <p:ext uri="{BB962C8B-B14F-4D97-AF65-F5344CB8AC3E}">
        <p14:creationId xmlns:p14="http://schemas.microsoft.com/office/powerpoint/2010/main" val="703380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Koordinasyon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Teknikleri</a:t>
            </a:r>
            <a:endParaRPr lang="en-US" sz="2700" b="1" dirty="0">
              <a:solidFill>
                <a:schemeClr val="tx2">
                  <a:lumMod val="60000"/>
                  <a:lumOff val="40000"/>
                </a:schemeClr>
              </a:solidFill>
              <a:latin typeface="Palatino Linotype"/>
              <a:cs typeface="Palatino Linotype"/>
            </a:endParaRPr>
          </a:p>
        </p:txBody>
      </p:sp>
      <p:sp>
        <p:nvSpPr>
          <p:cNvPr id="12" name="Content Placeholder 2"/>
          <p:cNvSpPr>
            <a:spLocks noGrp="1"/>
          </p:cNvSpPr>
          <p:nvPr>
            <p:ph idx="1"/>
          </p:nvPr>
        </p:nvSpPr>
        <p:spPr>
          <a:xfrm>
            <a:off x="457200" y="1600200"/>
            <a:ext cx="8229600" cy="720000"/>
          </a:xfrm>
        </p:spPr>
        <p:style>
          <a:lnRef idx="2">
            <a:schemeClr val="accent3"/>
          </a:lnRef>
          <a:fillRef idx="1">
            <a:schemeClr val="lt1"/>
          </a:fillRef>
          <a:effectRef idx="0">
            <a:schemeClr val="accent3"/>
          </a:effectRef>
          <a:fontRef idx="minor">
            <a:schemeClr val="dk1"/>
          </a:fontRef>
        </p:style>
        <p:txBody>
          <a:bodyPr>
            <a:normAutofit/>
          </a:bodyPr>
          <a:lstStyle/>
          <a:p>
            <a:pPr marL="0" indent="0">
              <a:buNone/>
            </a:pPr>
            <a:r>
              <a:rPr lang="en-US" sz="2500" b="1" dirty="0" smtClean="0">
                <a:latin typeface="Palatino Linotype"/>
                <a:cs typeface="Palatino Linotype"/>
              </a:rPr>
              <a:t>a) </a:t>
            </a:r>
            <a:r>
              <a:rPr lang="en-US" sz="2500" b="1" dirty="0" err="1" smtClean="0">
                <a:latin typeface="Palatino Linotype"/>
                <a:cs typeface="Palatino Linotype"/>
              </a:rPr>
              <a:t>İyi</a:t>
            </a:r>
            <a:r>
              <a:rPr lang="en-US" sz="2500" b="1" dirty="0" smtClean="0">
                <a:latin typeface="Palatino Linotype"/>
                <a:cs typeface="Palatino Linotype"/>
              </a:rPr>
              <a:t> </a:t>
            </a:r>
            <a:r>
              <a:rPr lang="en-US" sz="2500" b="1" dirty="0" err="1" smtClean="0">
                <a:latin typeface="Palatino Linotype"/>
                <a:cs typeface="Palatino Linotype"/>
              </a:rPr>
              <a:t>ve</a:t>
            </a:r>
            <a:r>
              <a:rPr lang="en-US" sz="2500" b="1" dirty="0" smtClean="0">
                <a:latin typeface="Palatino Linotype"/>
                <a:cs typeface="Palatino Linotype"/>
              </a:rPr>
              <a:t> </a:t>
            </a:r>
            <a:r>
              <a:rPr lang="en-US" sz="2500" b="1" dirty="0" err="1" smtClean="0">
                <a:latin typeface="Palatino Linotype"/>
                <a:cs typeface="Palatino Linotype"/>
              </a:rPr>
              <a:t>Basit</a:t>
            </a:r>
            <a:r>
              <a:rPr lang="en-US" sz="2500" b="1" dirty="0" smtClean="0">
                <a:latin typeface="Palatino Linotype"/>
                <a:cs typeface="Palatino Linotype"/>
              </a:rPr>
              <a:t> </a:t>
            </a:r>
            <a:r>
              <a:rPr lang="en-US" sz="2500" b="1" dirty="0" err="1" smtClean="0">
                <a:latin typeface="Palatino Linotype"/>
                <a:cs typeface="Palatino Linotype"/>
              </a:rPr>
              <a:t>Bir</a:t>
            </a:r>
            <a:r>
              <a:rPr lang="en-US" sz="2500" b="1" dirty="0" smtClean="0">
                <a:latin typeface="Palatino Linotype"/>
                <a:cs typeface="Palatino Linotype"/>
              </a:rPr>
              <a:t> </a:t>
            </a:r>
            <a:r>
              <a:rPr lang="en-US" sz="2500" b="1" dirty="0" err="1" smtClean="0">
                <a:latin typeface="Palatino Linotype"/>
                <a:cs typeface="Palatino Linotype"/>
              </a:rPr>
              <a:t>Organizasyon</a:t>
            </a:r>
            <a:r>
              <a:rPr lang="en-US" sz="2500" b="1" dirty="0" smtClean="0">
                <a:latin typeface="Palatino Linotype"/>
                <a:cs typeface="Palatino Linotype"/>
              </a:rPr>
              <a:t> </a:t>
            </a:r>
            <a:r>
              <a:rPr lang="en-US" sz="2500" b="1" dirty="0" err="1" smtClean="0">
                <a:latin typeface="Palatino Linotype"/>
                <a:cs typeface="Palatino Linotype"/>
              </a:rPr>
              <a:t>Yapısının</a:t>
            </a:r>
            <a:r>
              <a:rPr lang="en-US" sz="2500" b="1" dirty="0" smtClean="0">
                <a:latin typeface="Palatino Linotype"/>
                <a:cs typeface="Palatino Linotype"/>
              </a:rPr>
              <a:t> </a:t>
            </a:r>
            <a:r>
              <a:rPr lang="en-US" sz="2500" b="1" dirty="0" err="1" smtClean="0">
                <a:latin typeface="Palatino Linotype"/>
                <a:cs typeface="Palatino Linotype"/>
              </a:rPr>
              <a:t>Kurulması</a:t>
            </a:r>
            <a:endParaRPr lang="en-US" sz="2500" b="1" dirty="0" smtClean="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Content Placeholder 2"/>
          <p:cNvSpPr txBox="1">
            <a:spLocks/>
          </p:cNvSpPr>
          <p:nvPr/>
        </p:nvSpPr>
        <p:spPr>
          <a:xfrm>
            <a:off x="454379" y="2472262"/>
            <a:ext cx="8229600" cy="720000"/>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None/>
            </a:pPr>
            <a:r>
              <a:rPr lang="en-US" sz="2500" b="1" dirty="0" smtClean="0">
                <a:latin typeface="Palatino Linotype"/>
                <a:cs typeface="Palatino Linotype"/>
              </a:rPr>
              <a:t>b) Plan </a:t>
            </a:r>
            <a:r>
              <a:rPr lang="en-US" sz="2500" b="1" dirty="0" err="1" smtClean="0">
                <a:latin typeface="Palatino Linotype"/>
                <a:cs typeface="Palatino Linotype"/>
              </a:rPr>
              <a:t>ve</a:t>
            </a:r>
            <a:r>
              <a:rPr lang="en-US" sz="2500" b="1" dirty="0" smtClean="0">
                <a:latin typeface="Palatino Linotype"/>
                <a:cs typeface="Palatino Linotype"/>
              </a:rPr>
              <a:t> </a:t>
            </a:r>
            <a:r>
              <a:rPr lang="en-US" sz="2500" b="1" dirty="0" err="1" smtClean="0">
                <a:latin typeface="Palatino Linotype"/>
                <a:cs typeface="Palatino Linotype"/>
              </a:rPr>
              <a:t>Programların</a:t>
            </a:r>
            <a:r>
              <a:rPr lang="en-US" sz="2500" b="1" dirty="0" smtClean="0">
                <a:latin typeface="Palatino Linotype"/>
                <a:cs typeface="Palatino Linotype"/>
              </a:rPr>
              <a:t> </a:t>
            </a:r>
            <a:r>
              <a:rPr lang="en-US" sz="2500" b="1" dirty="0" err="1" smtClean="0">
                <a:latin typeface="Palatino Linotype"/>
                <a:cs typeface="Palatino Linotype"/>
              </a:rPr>
              <a:t>Uyumlaştırılması</a:t>
            </a:r>
            <a:endParaRPr lang="en-US" sz="2500" b="1" dirty="0" smtClean="0">
              <a:latin typeface="Palatino Linotype"/>
              <a:cs typeface="Palatino Linotype"/>
            </a:endParaRPr>
          </a:p>
        </p:txBody>
      </p:sp>
      <p:sp>
        <p:nvSpPr>
          <p:cNvPr id="14" name="Content Placeholder 2"/>
          <p:cNvSpPr txBox="1">
            <a:spLocks/>
          </p:cNvSpPr>
          <p:nvPr/>
        </p:nvSpPr>
        <p:spPr>
          <a:xfrm>
            <a:off x="451558" y="3358434"/>
            <a:ext cx="8229600" cy="720000"/>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None/>
            </a:pPr>
            <a:r>
              <a:rPr lang="en-US" sz="2500" b="1" dirty="0" smtClean="0">
                <a:latin typeface="Palatino Linotype"/>
                <a:cs typeface="Palatino Linotype"/>
              </a:rPr>
              <a:t>c) </a:t>
            </a:r>
            <a:r>
              <a:rPr lang="en-US" sz="2500" b="1" dirty="0" err="1" smtClean="0">
                <a:latin typeface="Palatino Linotype"/>
                <a:cs typeface="Palatino Linotype"/>
              </a:rPr>
              <a:t>Gönüllü</a:t>
            </a:r>
            <a:r>
              <a:rPr lang="en-US" sz="2500" b="1" dirty="0" smtClean="0">
                <a:latin typeface="Palatino Linotype"/>
                <a:cs typeface="Palatino Linotype"/>
              </a:rPr>
              <a:t> </a:t>
            </a:r>
            <a:r>
              <a:rPr lang="en-US" sz="2500" b="1" dirty="0" err="1" smtClean="0">
                <a:latin typeface="Palatino Linotype"/>
                <a:cs typeface="Palatino Linotype"/>
              </a:rPr>
              <a:t>Koordinasyonun</a:t>
            </a:r>
            <a:r>
              <a:rPr lang="en-US" sz="2500" b="1" dirty="0" smtClean="0">
                <a:latin typeface="Palatino Linotype"/>
                <a:cs typeface="Palatino Linotype"/>
              </a:rPr>
              <a:t> </a:t>
            </a:r>
            <a:r>
              <a:rPr lang="en-US" sz="2500" b="1" dirty="0" err="1" smtClean="0">
                <a:latin typeface="Palatino Linotype"/>
                <a:cs typeface="Palatino Linotype"/>
              </a:rPr>
              <a:t>Özendirilmesi</a:t>
            </a:r>
            <a:endParaRPr lang="en-US" sz="2500" b="1" dirty="0" smtClean="0">
              <a:latin typeface="Palatino Linotype"/>
              <a:cs typeface="Palatino Linotype"/>
            </a:endParaRPr>
          </a:p>
        </p:txBody>
      </p:sp>
      <p:sp>
        <p:nvSpPr>
          <p:cNvPr id="15" name="Content Placeholder 2"/>
          <p:cNvSpPr txBox="1">
            <a:spLocks/>
          </p:cNvSpPr>
          <p:nvPr/>
        </p:nvSpPr>
        <p:spPr>
          <a:xfrm>
            <a:off x="448737" y="4244605"/>
            <a:ext cx="8229600" cy="720000"/>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None/>
            </a:pPr>
            <a:r>
              <a:rPr lang="en-US" sz="2500" b="1" dirty="0" smtClean="0">
                <a:latin typeface="Palatino Linotype"/>
                <a:cs typeface="Palatino Linotype"/>
              </a:rPr>
              <a:t>d) </a:t>
            </a:r>
            <a:r>
              <a:rPr lang="en-US" sz="2500" b="1" dirty="0" err="1" smtClean="0">
                <a:latin typeface="Palatino Linotype"/>
                <a:cs typeface="Palatino Linotype"/>
              </a:rPr>
              <a:t>İşbirliği</a:t>
            </a:r>
            <a:r>
              <a:rPr lang="en-US" sz="2500" b="1" dirty="0" smtClean="0">
                <a:latin typeface="Palatino Linotype"/>
                <a:cs typeface="Palatino Linotype"/>
              </a:rPr>
              <a:t> </a:t>
            </a:r>
            <a:r>
              <a:rPr lang="en-US" sz="2500" b="1" dirty="0" err="1" smtClean="0">
                <a:latin typeface="Palatino Linotype"/>
                <a:cs typeface="Palatino Linotype"/>
              </a:rPr>
              <a:t>Anlayışının</a:t>
            </a:r>
            <a:r>
              <a:rPr lang="en-US" sz="2500" b="1" dirty="0" smtClean="0">
                <a:latin typeface="Palatino Linotype"/>
                <a:cs typeface="Palatino Linotype"/>
              </a:rPr>
              <a:t> </a:t>
            </a:r>
            <a:r>
              <a:rPr lang="en-US" sz="2500" b="1" dirty="0" err="1" smtClean="0">
                <a:latin typeface="Palatino Linotype"/>
                <a:cs typeface="Palatino Linotype"/>
              </a:rPr>
              <a:t>Geliştirilmesi</a:t>
            </a:r>
            <a:endParaRPr lang="en-US" sz="2500" b="1" dirty="0" smtClean="0">
              <a:latin typeface="Palatino Linotype"/>
              <a:cs typeface="Palatino Linotype"/>
            </a:endParaRPr>
          </a:p>
        </p:txBody>
      </p:sp>
      <p:sp>
        <p:nvSpPr>
          <p:cNvPr id="16" name="Content Placeholder 2"/>
          <p:cNvSpPr txBox="1">
            <a:spLocks/>
          </p:cNvSpPr>
          <p:nvPr/>
        </p:nvSpPr>
        <p:spPr>
          <a:xfrm>
            <a:off x="445916" y="5150556"/>
            <a:ext cx="8229600" cy="720000"/>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None/>
            </a:pPr>
            <a:r>
              <a:rPr lang="en-US" sz="2500" b="1" dirty="0" smtClean="0">
                <a:latin typeface="Palatino Linotype"/>
                <a:cs typeface="Palatino Linotype"/>
              </a:rPr>
              <a:t>e) </a:t>
            </a:r>
            <a:r>
              <a:rPr lang="en-US" sz="2500" b="1" dirty="0" err="1" smtClean="0">
                <a:latin typeface="Palatino Linotype"/>
                <a:cs typeface="Palatino Linotype"/>
              </a:rPr>
              <a:t>İyi</a:t>
            </a:r>
            <a:r>
              <a:rPr lang="en-US" sz="2500" b="1" dirty="0" smtClean="0">
                <a:latin typeface="Palatino Linotype"/>
                <a:cs typeface="Palatino Linotype"/>
              </a:rPr>
              <a:t> </a:t>
            </a:r>
            <a:r>
              <a:rPr lang="en-US" sz="2500" b="1" dirty="0" err="1" smtClean="0">
                <a:latin typeface="Palatino Linotype"/>
                <a:cs typeface="Palatino Linotype"/>
              </a:rPr>
              <a:t>Bir</a:t>
            </a:r>
            <a:r>
              <a:rPr lang="en-US" sz="2500" b="1" dirty="0" smtClean="0">
                <a:latin typeface="Palatino Linotype"/>
                <a:cs typeface="Palatino Linotype"/>
              </a:rPr>
              <a:t> </a:t>
            </a:r>
            <a:r>
              <a:rPr lang="en-US" sz="2500" b="1" dirty="0" err="1" smtClean="0">
                <a:latin typeface="Palatino Linotype"/>
                <a:cs typeface="Palatino Linotype"/>
              </a:rPr>
              <a:t>İletişim</a:t>
            </a:r>
            <a:r>
              <a:rPr lang="en-US" sz="2500" b="1" dirty="0" smtClean="0">
                <a:latin typeface="Palatino Linotype"/>
                <a:cs typeface="Palatino Linotype"/>
              </a:rPr>
              <a:t> </a:t>
            </a:r>
            <a:r>
              <a:rPr lang="en-US" sz="2500" b="1" dirty="0" err="1" smtClean="0">
                <a:latin typeface="Palatino Linotype"/>
                <a:cs typeface="Palatino Linotype"/>
              </a:rPr>
              <a:t>Düzenini</a:t>
            </a:r>
            <a:r>
              <a:rPr lang="en-US" sz="2500" b="1" dirty="0" smtClean="0">
                <a:latin typeface="Palatino Linotype"/>
                <a:cs typeface="Palatino Linotype"/>
              </a:rPr>
              <a:t> </a:t>
            </a:r>
            <a:r>
              <a:rPr lang="en-US" sz="2500" b="1" dirty="0" err="1" smtClean="0">
                <a:latin typeface="Palatino Linotype"/>
                <a:cs typeface="Palatino Linotype"/>
              </a:rPr>
              <a:t>Kurma</a:t>
            </a:r>
            <a:endParaRPr lang="en-US" sz="2500" b="1" dirty="0" smtClean="0">
              <a:latin typeface="Palatino Linotype"/>
              <a:cs typeface="Palatino Linotype"/>
            </a:endParaRPr>
          </a:p>
        </p:txBody>
      </p:sp>
    </p:spTree>
    <p:extLst>
      <p:ext uri="{BB962C8B-B14F-4D97-AF65-F5344CB8AC3E}">
        <p14:creationId xmlns:p14="http://schemas.microsoft.com/office/powerpoint/2010/main" val="1478096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0731"/>
          </a:xfrm>
        </p:spPr>
        <p:txBody>
          <a:bodyPr>
            <a:normAutofit/>
          </a:bodyPr>
          <a:lstStyle/>
          <a:p>
            <a:pPr algn="l"/>
            <a:r>
              <a:rPr lang="en-US" sz="2700" b="1" dirty="0" err="1" smtClean="0">
                <a:solidFill>
                  <a:schemeClr val="tx2">
                    <a:lumMod val="60000"/>
                    <a:lumOff val="40000"/>
                  </a:schemeClr>
                </a:solidFill>
                <a:latin typeface="Palatino Linotype"/>
                <a:cs typeface="Palatino Linotype"/>
              </a:rPr>
              <a:t>Koordinasyonun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Yararları</a:t>
            </a:r>
            <a:endParaRPr lang="en-US" sz="2700" b="1" dirty="0">
              <a:solidFill>
                <a:schemeClr val="tx2">
                  <a:lumMod val="60000"/>
                  <a:lumOff val="40000"/>
                </a:schemeClr>
              </a:solidFill>
              <a:latin typeface="Palatino Linotype"/>
              <a:cs typeface="Palatino Linotype"/>
            </a:endParaRPr>
          </a:p>
        </p:txBody>
      </p:sp>
      <p:sp>
        <p:nvSpPr>
          <p:cNvPr id="12" name="Content Placeholder 2"/>
          <p:cNvSpPr>
            <a:spLocks noGrp="1"/>
          </p:cNvSpPr>
          <p:nvPr>
            <p:ph idx="1"/>
          </p:nvPr>
        </p:nvSpPr>
        <p:spPr>
          <a:xfrm>
            <a:off x="457200" y="1289758"/>
            <a:ext cx="8229600" cy="720000"/>
          </a:xfrm>
        </p:spPr>
        <p:style>
          <a:lnRef idx="2">
            <a:schemeClr val="accent3"/>
          </a:lnRef>
          <a:fillRef idx="1">
            <a:schemeClr val="lt1"/>
          </a:fillRef>
          <a:effectRef idx="0">
            <a:schemeClr val="accent3"/>
          </a:effectRef>
          <a:fontRef idx="minor">
            <a:schemeClr val="dk1"/>
          </a:fontRef>
        </p:style>
        <p:txBody>
          <a:bodyPr>
            <a:normAutofit fontScale="92500" lnSpcReduction="20000"/>
          </a:bodyPr>
          <a:lstStyle/>
          <a:p>
            <a:pPr marL="0" indent="0">
              <a:buNone/>
            </a:pPr>
            <a:r>
              <a:rPr lang="tr-TR" sz="2800" dirty="0">
                <a:latin typeface="Palatino Linotype"/>
                <a:cs typeface="Palatino Linotype"/>
              </a:rPr>
              <a:t>1</a:t>
            </a:r>
            <a:r>
              <a:rPr lang="tr-TR" sz="2800" dirty="0" smtClean="0">
                <a:latin typeface="Palatino Linotype"/>
                <a:cs typeface="Palatino Linotype"/>
              </a:rPr>
              <a:t>. Yeni </a:t>
            </a:r>
            <a:r>
              <a:rPr lang="tr-TR" sz="2800" dirty="0">
                <a:latin typeface="Palatino Linotype"/>
                <a:cs typeface="Palatino Linotype"/>
              </a:rPr>
              <a:t>fikirlerin oluşmasına, yayılmasına ve gelişmesine ortam hazırlar</a:t>
            </a:r>
            <a:r>
              <a:rPr lang="tr-TR" sz="2800" dirty="0" smtClean="0">
                <a:latin typeface="Palatino Linotype"/>
                <a:cs typeface="Palatino Linotype"/>
              </a:rPr>
              <a:t>.</a:t>
            </a:r>
            <a:endParaRPr lang="tr-TR" sz="2800"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066592"/>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Content Placeholder 2"/>
          <p:cNvSpPr txBox="1">
            <a:spLocks/>
          </p:cNvSpPr>
          <p:nvPr/>
        </p:nvSpPr>
        <p:spPr>
          <a:xfrm>
            <a:off x="454379" y="2105376"/>
            <a:ext cx="8229600" cy="720000"/>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None/>
            </a:pPr>
            <a:r>
              <a:rPr lang="tr-TR" sz="2200" dirty="0">
                <a:latin typeface="Palatino Linotype"/>
                <a:cs typeface="Palatino Linotype"/>
              </a:rPr>
              <a:t>2</a:t>
            </a:r>
            <a:r>
              <a:rPr lang="tr-TR" sz="2200" dirty="0" smtClean="0">
                <a:latin typeface="Palatino Linotype"/>
                <a:cs typeface="Palatino Linotype"/>
              </a:rPr>
              <a:t>. Problemler </a:t>
            </a:r>
            <a:r>
              <a:rPr lang="tr-TR" sz="2200" dirty="0">
                <a:latin typeface="Palatino Linotype"/>
                <a:cs typeface="Palatino Linotype"/>
              </a:rPr>
              <a:t>hangi kademede ve kime ait olursa olsun, başkaları tarafından da gerçek yönüyle anlaşılır</a:t>
            </a:r>
            <a:r>
              <a:rPr lang="tr-TR" sz="2200" dirty="0" smtClean="0">
                <a:latin typeface="Palatino Linotype"/>
                <a:cs typeface="Palatino Linotype"/>
              </a:rPr>
              <a:t>.</a:t>
            </a:r>
            <a:endParaRPr lang="tr-TR" sz="2200" dirty="0">
              <a:latin typeface="Palatino Linotype"/>
              <a:cs typeface="Palatino Linotype"/>
            </a:endParaRPr>
          </a:p>
        </p:txBody>
      </p:sp>
      <p:sp>
        <p:nvSpPr>
          <p:cNvPr id="14" name="Content Placeholder 2"/>
          <p:cNvSpPr txBox="1">
            <a:spLocks/>
          </p:cNvSpPr>
          <p:nvPr/>
        </p:nvSpPr>
        <p:spPr>
          <a:xfrm>
            <a:off x="451558" y="2920993"/>
            <a:ext cx="8229600" cy="720000"/>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None/>
            </a:pPr>
            <a:r>
              <a:rPr lang="tr-TR" sz="2200" dirty="0">
                <a:latin typeface="Palatino Linotype"/>
                <a:cs typeface="Palatino Linotype"/>
              </a:rPr>
              <a:t>3</a:t>
            </a:r>
            <a:r>
              <a:rPr lang="tr-TR" sz="2200" dirty="0" smtClean="0">
                <a:latin typeface="Palatino Linotype"/>
                <a:cs typeface="Palatino Linotype"/>
              </a:rPr>
              <a:t>. Meydana </a:t>
            </a:r>
            <a:r>
              <a:rPr lang="tr-TR" sz="2200" dirty="0">
                <a:latin typeface="Palatino Linotype"/>
                <a:cs typeface="Palatino Linotype"/>
              </a:rPr>
              <a:t>gelen ve gelmesi muhtemel karışıklıklar, kargaşalar ve tekrarlar önlenir</a:t>
            </a:r>
            <a:r>
              <a:rPr lang="tr-TR" sz="2200" dirty="0" smtClean="0">
                <a:latin typeface="Palatino Linotype"/>
                <a:cs typeface="Palatino Linotype"/>
              </a:rPr>
              <a:t>.</a:t>
            </a:r>
            <a:endParaRPr lang="tr-TR" sz="2200" dirty="0">
              <a:latin typeface="Palatino Linotype"/>
              <a:cs typeface="Palatino Linotype"/>
            </a:endParaRPr>
          </a:p>
        </p:txBody>
      </p:sp>
      <p:sp>
        <p:nvSpPr>
          <p:cNvPr id="15" name="Content Placeholder 2"/>
          <p:cNvSpPr txBox="1">
            <a:spLocks/>
          </p:cNvSpPr>
          <p:nvPr/>
        </p:nvSpPr>
        <p:spPr>
          <a:xfrm>
            <a:off x="448737" y="3722498"/>
            <a:ext cx="8229600" cy="720000"/>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None/>
            </a:pPr>
            <a:r>
              <a:rPr lang="tr-TR" sz="2200" dirty="0">
                <a:latin typeface="Palatino Linotype"/>
                <a:cs typeface="Palatino Linotype"/>
              </a:rPr>
              <a:t>4</a:t>
            </a:r>
            <a:r>
              <a:rPr lang="tr-TR" sz="2200" dirty="0" smtClean="0">
                <a:latin typeface="Palatino Linotype"/>
                <a:cs typeface="Palatino Linotype"/>
              </a:rPr>
              <a:t>. Mevcut </a:t>
            </a:r>
            <a:r>
              <a:rPr lang="tr-TR" sz="2200" dirty="0">
                <a:latin typeface="Palatino Linotype"/>
                <a:cs typeface="Palatino Linotype"/>
              </a:rPr>
              <a:t>planlar, politikalar ve prensipler gerçek yönüyle anlaşılır</a:t>
            </a:r>
            <a:r>
              <a:rPr lang="tr-TR" sz="2200" dirty="0" smtClean="0">
                <a:latin typeface="Palatino Linotype"/>
                <a:cs typeface="Palatino Linotype"/>
              </a:rPr>
              <a:t>.</a:t>
            </a:r>
            <a:endParaRPr lang="tr-TR" sz="2200" dirty="0">
              <a:latin typeface="Palatino Linotype"/>
              <a:cs typeface="Palatino Linotype"/>
            </a:endParaRPr>
          </a:p>
        </p:txBody>
      </p:sp>
      <p:sp>
        <p:nvSpPr>
          <p:cNvPr id="16" name="Content Placeholder 2"/>
          <p:cNvSpPr txBox="1">
            <a:spLocks/>
          </p:cNvSpPr>
          <p:nvPr/>
        </p:nvSpPr>
        <p:spPr>
          <a:xfrm>
            <a:off x="445916" y="4529672"/>
            <a:ext cx="8229600" cy="720000"/>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None/>
            </a:pPr>
            <a:r>
              <a:rPr lang="tr-TR" sz="2200" dirty="0" smtClean="0">
                <a:latin typeface="Palatino Linotype"/>
                <a:cs typeface="Palatino Linotype"/>
              </a:rPr>
              <a:t>5. Yapılacak </a:t>
            </a:r>
            <a:r>
              <a:rPr lang="tr-TR" sz="2200" dirty="0">
                <a:latin typeface="Palatino Linotype"/>
                <a:cs typeface="Palatino Linotype"/>
              </a:rPr>
              <a:t>işlerin düzenli bir biçimde yapılmasını ve çalışanların azmini artırır</a:t>
            </a:r>
            <a:r>
              <a:rPr lang="tr-TR" sz="2200" dirty="0" smtClean="0">
                <a:latin typeface="Palatino Linotype"/>
                <a:cs typeface="Palatino Linotype"/>
              </a:rPr>
              <a:t>.</a:t>
            </a:r>
            <a:endParaRPr lang="tr-TR" sz="2200" dirty="0">
              <a:latin typeface="Palatino Linotype"/>
              <a:cs typeface="Palatino Linotype"/>
            </a:endParaRPr>
          </a:p>
        </p:txBody>
      </p:sp>
      <p:sp>
        <p:nvSpPr>
          <p:cNvPr id="11" name="Content Placeholder 2"/>
          <p:cNvSpPr txBox="1">
            <a:spLocks/>
          </p:cNvSpPr>
          <p:nvPr/>
        </p:nvSpPr>
        <p:spPr>
          <a:xfrm>
            <a:off x="443095" y="5331178"/>
            <a:ext cx="8229600" cy="720000"/>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None/>
            </a:pPr>
            <a:r>
              <a:rPr lang="tr-TR" sz="2200" dirty="0" smtClean="0">
                <a:latin typeface="Palatino Linotype"/>
                <a:cs typeface="Palatino Linotype"/>
              </a:rPr>
              <a:t>6. Planlar </a:t>
            </a:r>
            <a:r>
              <a:rPr lang="tr-TR" sz="2200" dirty="0">
                <a:latin typeface="Palatino Linotype"/>
                <a:cs typeface="Palatino Linotype"/>
              </a:rPr>
              <a:t>daha iyi uygulanır.</a:t>
            </a:r>
          </a:p>
        </p:txBody>
      </p:sp>
    </p:spTree>
    <p:extLst>
      <p:ext uri="{BB962C8B-B14F-4D97-AF65-F5344CB8AC3E}">
        <p14:creationId xmlns:p14="http://schemas.microsoft.com/office/powerpoint/2010/main" val="2250043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371600" y="2295016"/>
            <a:ext cx="6400800" cy="733446"/>
          </a:xfrm>
        </p:spPr>
        <p:txBody>
          <a:bodyPr>
            <a:normAutofit/>
          </a:bodyPr>
          <a:lstStyle/>
          <a:p>
            <a:r>
              <a:rPr lang="en-US" dirty="0" err="1" smtClean="0">
                <a:solidFill>
                  <a:srgbClr val="000000"/>
                </a:solidFill>
                <a:latin typeface="Palatino Linotype"/>
                <a:cs typeface="Palatino Linotype"/>
              </a:rPr>
              <a:t>Bölüm</a:t>
            </a:r>
            <a:r>
              <a:rPr lang="en-US" dirty="0" smtClean="0">
                <a:solidFill>
                  <a:srgbClr val="000000"/>
                </a:solidFill>
                <a:latin typeface="Palatino Linotype"/>
                <a:cs typeface="Palatino Linotype"/>
              </a:rPr>
              <a:t> 3: </a:t>
            </a:r>
            <a:r>
              <a:rPr lang="en-US" dirty="0" err="1" smtClean="0">
                <a:solidFill>
                  <a:srgbClr val="000000"/>
                </a:solidFill>
                <a:latin typeface="Palatino Linotype"/>
                <a:cs typeface="Palatino Linotype"/>
              </a:rPr>
              <a:t>Yönetim</a:t>
            </a:r>
            <a:r>
              <a:rPr lang="en-US" dirty="0" smtClean="0">
                <a:solidFill>
                  <a:srgbClr val="000000"/>
                </a:solidFill>
                <a:latin typeface="Palatino Linotype"/>
                <a:cs typeface="Palatino Linotype"/>
              </a:rPr>
              <a:t> </a:t>
            </a:r>
            <a:r>
              <a:rPr lang="en-US" dirty="0" err="1" smtClean="0">
                <a:solidFill>
                  <a:srgbClr val="000000"/>
                </a:solidFill>
                <a:latin typeface="Palatino Linotype"/>
                <a:cs typeface="Palatino Linotype"/>
              </a:rPr>
              <a:t>Fonksiyonları</a:t>
            </a:r>
            <a:endParaRPr lang="en-US" dirty="0" smtClean="0">
              <a:solidFill>
                <a:srgbClr val="000000"/>
              </a:solidFill>
              <a:latin typeface="Palatino Linotype"/>
              <a:cs typeface="Palatino Linotype"/>
            </a:endParaRPr>
          </a:p>
        </p:txBody>
      </p:sp>
      <p:sp>
        <p:nvSpPr>
          <p:cNvPr id="2" name="Title 1"/>
          <p:cNvSpPr>
            <a:spLocks noGrp="1"/>
          </p:cNvSpPr>
          <p:nvPr>
            <p:ph type="title"/>
          </p:nvPr>
        </p:nvSpPr>
        <p:spPr>
          <a:xfrm>
            <a:off x="685800" y="842632"/>
            <a:ext cx="7772400" cy="1470025"/>
          </a:xfrm>
        </p:spPr>
        <p:txBody>
          <a:bodyPr/>
          <a:lstStyle/>
          <a:p>
            <a:r>
              <a:rPr lang="en-US" dirty="0" err="1" smtClean="0">
                <a:latin typeface="Palatino Linotype"/>
                <a:cs typeface="Palatino Linotype"/>
              </a:rPr>
              <a:t>Yönetim</a:t>
            </a:r>
            <a:r>
              <a:rPr lang="en-US" dirty="0" smtClean="0">
                <a:latin typeface="Palatino Linotype"/>
                <a:cs typeface="Palatino Linotype"/>
              </a:rPr>
              <a:t> </a:t>
            </a:r>
            <a:r>
              <a:rPr lang="en-US" dirty="0" err="1" smtClean="0">
                <a:latin typeface="Palatino Linotype"/>
                <a:cs typeface="Palatino Linotype"/>
              </a:rPr>
              <a:t>ve</a:t>
            </a:r>
            <a:r>
              <a:rPr lang="en-US" dirty="0" smtClean="0">
                <a:latin typeface="Palatino Linotype"/>
                <a:cs typeface="Palatino Linotype"/>
              </a:rPr>
              <a:t> </a:t>
            </a:r>
            <a:r>
              <a:rPr lang="en-US" dirty="0" err="1" smtClean="0">
                <a:latin typeface="Palatino Linotype"/>
                <a:cs typeface="Palatino Linotype"/>
              </a:rPr>
              <a:t>Organizasyon</a:t>
            </a:r>
            <a:endParaRPr lang="en-US" dirty="0">
              <a:latin typeface="Palatino Linotype"/>
              <a:cs typeface="Palatino Linotype"/>
            </a:endParaRPr>
          </a:p>
        </p:txBody>
      </p:sp>
      <p:sp>
        <p:nvSpPr>
          <p:cNvPr id="4" name="Subtitle 2"/>
          <p:cNvSpPr txBox="1">
            <a:spLocks/>
          </p:cNvSpPr>
          <p:nvPr/>
        </p:nvSpPr>
        <p:spPr>
          <a:xfrm>
            <a:off x="1524000" y="3329466"/>
            <a:ext cx="6400800" cy="1092086"/>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smtClean="0">
                <a:solidFill>
                  <a:srgbClr val="FF0000"/>
                </a:solidFill>
                <a:latin typeface="Palatino Linotype"/>
                <a:cs typeface="Palatino Linotype"/>
              </a:rPr>
              <a:t>D. </a:t>
            </a:r>
          </a:p>
          <a:p>
            <a:r>
              <a:rPr lang="en-US" b="1" dirty="0" err="1" smtClean="0">
                <a:solidFill>
                  <a:srgbClr val="FF0000"/>
                </a:solidFill>
                <a:latin typeface="Palatino Linotype"/>
                <a:cs typeface="Palatino Linotype"/>
              </a:rPr>
              <a:t>Yöneltme</a:t>
            </a: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Fonksiyonu</a:t>
            </a:r>
            <a:endParaRPr lang="en-US" b="1" dirty="0">
              <a:solidFill>
                <a:srgbClr val="FF0000"/>
              </a:solidFill>
              <a:latin typeface="Palatino Linotype"/>
              <a:cs typeface="Palatino Linotype"/>
            </a:endParaRPr>
          </a:p>
        </p:txBody>
      </p:sp>
      <p:sp>
        <p:nvSpPr>
          <p:cNvPr id="5" name="Title 1"/>
          <p:cNvSpPr txBox="1">
            <a:spLocks/>
          </p:cNvSpPr>
          <p:nvPr/>
        </p:nvSpPr>
        <p:spPr>
          <a:xfrm>
            <a:off x="620826" y="6174405"/>
            <a:ext cx="7772400" cy="48921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dirty="0" err="1" smtClean="0">
                <a:latin typeface="Palatino Linotype"/>
                <a:cs typeface="Palatino Linotype"/>
              </a:rPr>
              <a:t>Yönetim</a:t>
            </a:r>
            <a:r>
              <a:rPr lang="en-US" sz="1600" dirty="0" smtClean="0">
                <a:latin typeface="Palatino Linotype"/>
                <a:cs typeface="Palatino Linotype"/>
              </a:rPr>
              <a:t> </a:t>
            </a:r>
            <a:r>
              <a:rPr lang="en-US" sz="1600" dirty="0" err="1" smtClean="0">
                <a:latin typeface="Palatino Linotype"/>
                <a:cs typeface="Palatino Linotype"/>
              </a:rPr>
              <a:t>ve</a:t>
            </a:r>
            <a:r>
              <a:rPr lang="en-US" sz="1600" dirty="0" smtClean="0">
                <a:latin typeface="Palatino Linotype"/>
                <a:cs typeface="Palatino Linotype"/>
              </a:rPr>
              <a:t> </a:t>
            </a:r>
            <a:r>
              <a:rPr lang="en-US" sz="1600" dirty="0" err="1" smtClean="0">
                <a:latin typeface="Palatino Linotype"/>
                <a:cs typeface="Palatino Linotype"/>
              </a:rPr>
              <a:t>Organizasyon</a:t>
            </a:r>
            <a:r>
              <a:rPr lang="en-US" sz="1600" dirty="0" smtClean="0">
                <a:latin typeface="Palatino Linotype"/>
                <a:cs typeface="Palatino Linotype"/>
              </a:rPr>
              <a:t>, </a:t>
            </a:r>
            <a:r>
              <a:rPr lang="en-US" sz="1600" dirty="0" err="1" smtClean="0">
                <a:latin typeface="Palatino Linotype"/>
                <a:cs typeface="Palatino Linotype"/>
              </a:rPr>
              <a:t>Melih</a:t>
            </a:r>
            <a:r>
              <a:rPr lang="en-US" sz="1600" dirty="0" smtClean="0">
                <a:latin typeface="Palatino Linotype"/>
                <a:cs typeface="Palatino Linotype"/>
              </a:rPr>
              <a:t> </a:t>
            </a:r>
            <a:r>
              <a:rPr lang="en-US" sz="1600" dirty="0" err="1" smtClean="0">
                <a:latin typeface="Palatino Linotype"/>
                <a:cs typeface="Palatino Linotype"/>
              </a:rPr>
              <a:t>Topaloğlu</a:t>
            </a:r>
            <a:r>
              <a:rPr lang="en-US" sz="1600" dirty="0" smtClean="0">
                <a:latin typeface="Palatino Linotype"/>
                <a:cs typeface="Palatino Linotype"/>
              </a:rPr>
              <a:t> – </a:t>
            </a:r>
            <a:r>
              <a:rPr lang="en-US" sz="1600" dirty="0" err="1" smtClean="0">
                <a:latin typeface="Palatino Linotype"/>
                <a:cs typeface="Palatino Linotype"/>
              </a:rPr>
              <a:t>Hakan</a:t>
            </a:r>
            <a:r>
              <a:rPr lang="en-US" sz="1600" dirty="0" smtClean="0">
                <a:latin typeface="Palatino Linotype"/>
                <a:cs typeface="Palatino Linotype"/>
              </a:rPr>
              <a:t> </a:t>
            </a:r>
            <a:r>
              <a:rPr lang="en-US" sz="1600" dirty="0" err="1" smtClean="0">
                <a:latin typeface="Palatino Linotype"/>
                <a:cs typeface="Palatino Linotype"/>
              </a:rPr>
              <a:t>Koç</a:t>
            </a:r>
            <a:r>
              <a:rPr lang="en-US" sz="1600" dirty="0" smtClean="0">
                <a:latin typeface="Palatino Linotype"/>
                <a:cs typeface="Palatino Linotype"/>
              </a:rPr>
              <a:t>, </a:t>
            </a:r>
            <a:r>
              <a:rPr lang="en-US" sz="1600" dirty="0" err="1" smtClean="0">
                <a:latin typeface="Palatino Linotype"/>
                <a:cs typeface="Palatino Linotype"/>
              </a:rPr>
              <a:t>Seçkin</a:t>
            </a:r>
            <a:r>
              <a:rPr lang="en-US" sz="1600" dirty="0" smtClean="0">
                <a:latin typeface="Palatino Linotype"/>
                <a:cs typeface="Palatino Linotype"/>
              </a:rPr>
              <a:t> </a:t>
            </a:r>
            <a:r>
              <a:rPr lang="en-US" sz="1600" dirty="0" err="1" smtClean="0">
                <a:latin typeface="Palatino Linotype"/>
                <a:cs typeface="Palatino Linotype"/>
              </a:rPr>
              <a:t>Yayıncılık</a:t>
            </a:r>
            <a:endParaRPr lang="en-US" sz="1600" dirty="0">
              <a:latin typeface="Palatino Linotype"/>
              <a:cs typeface="Palatino Linotype"/>
            </a:endParaRPr>
          </a:p>
        </p:txBody>
      </p:sp>
      <p:pic>
        <p:nvPicPr>
          <p:cNvPr id="7" name="Picture 6"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spTree>
    <p:extLst>
      <p:ext uri="{BB962C8B-B14F-4D97-AF65-F5344CB8AC3E}">
        <p14:creationId xmlns:p14="http://schemas.microsoft.com/office/powerpoint/2010/main" val="3136544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İçindekiler</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p:txBody>
          <a:bodyPr>
            <a:normAutofit/>
          </a:bodyPr>
          <a:lstStyle/>
          <a:p>
            <a:r>
              <a:rPr lang="en-US" sz="2800" dirty="0" err="1" smtClean="0">
                <a:latin typeface="Palatino Linotype"/>
                <a:cs typeface="Palatino Linotype"/>
              </a:rPr>
              <a:t>Yöneltme</a:t>
            </a:r>
            <a:r>
              <a:rPr lang="en-US" sz="2800" dirty="0" smtClean="0">
                <a:latin typeface="Palatino Linotype"/>
                <a:cs typeface="Palatino Linotype"/>
              </a:rPr>
              <a:t> </a:t>
            </a:r>
            <a:r>
              <a:rPr lang="en-US" sz="2800" dirty="0" err="1" smtClean="0">
                <a:latin typeface="Palatino Linotype"/>
                <a:cs typeface="Palatino Linotype"/>
              </a:rPr>
              <a:t>Nedir</a:t>
            </a:r>
            <a:r>
              <a:rPr lang="en-US" sz="2800" dirty="0" smtClean="0">
                <a:latin typeface="Palatino Linotype"/>
                <a:cs typeface="Palatino Linotype"/>
              </a:rPr>
              <a:t>?</a:t>
            </a:r>
          </a:p>
          <a:p>
            <a:r>
              <a:rPr lang="en-US" sz="2800" dirty="0" err="1" smtClean="0">
                <a:latin typeface="Palatino Linotype"/>
                <a:cs typeface="Palatino Linotype"/>
              </a:rPr>
              <a:t>Yöneltmenin</a:t>
            </a:r>
            <a:r>
              <a:rPr lang="en-US" sz="2800" dirty="0" smtClean="0">
                <a:latin typeface="Palatino Linotype"/>
                <a:cs typeface="Palatino Linotype"/>
              </a:rPr>
              <a:t> </a:t>
            </a:r>
            <a:r>
              <a:rPr lang="en-US" sz="2800" dirty="0" err="1" smtClean="0">
                <a:latin typeface="Palatino Linotype"/>
                <a:cs typeface="Palatino Linotype"/>
              </a:rPr>
              <a:t>Unsurları</a:t>
            </a:r>
            <a:endParaRPr lang="en-US" sz="2800" dirty="0" smtClean="0">
              <a:latin typeface="Palatino Linotype"/>
              <a:cs typeface="Palatino Linotype"/>
            </a:endParaRPr>
          </a:p>
          <a:p>
            <a:r>
              <a:rPr lang="en-US" sz="2800" dirty="0" err="1" smtClean="0">
                <a:latin typeface="Palatino Linotype"/>
                <a:cs typeface="Palatino Linotype"/>
              </a:rPr>
              <a:t>Karar</a:t>
            </a:r>
            <a:r>
              <a:rPr lang="en-US" sz="2800" dirty="0" smtClean="0">
                <a:latin typeface="Palatino Linotype"/>
                <a:cs typeface="Palatino Linotype"/>
              </a:rPr>
              <a:t> </a:t>
            </a:r>
            <a:r>
              <a:rPr lang="en-US" sz="2800" dirty="0" err="1" smtClean="0">
                <a:latin typeface="Palatino Linotype"/>
                <a:cs typeface="Palatino Linotype"/>
              </a:rPr>
              <a:t>Verme</a:t>
            </a:r>
            <a:endParaRPr lang="en-US" sz="2800" dirty="0" smtClean="0">
              <a:latin typeface="Palatino Linotype"/>
              <a:cs typeface="Palatino Linotype"/>
            </a:endParaRPr>
          </a:p>
          <a:p>
            <a:r>
              <a:rPr lang="en-US" sz="2800" dirty="0" smtClean="0">
                <a:latin typeface="Palatino Linotype"/>
                <a:cs typeface="Palatino Linotype"/>
              </a:rPr>
              <a:t>Emir </a:t>
            </a:r>
            <a:r>
              <a:rPr lang="en-US" sz="2800" dirty="0" err="1" smtClean="0">
                <a:latin typeface="Palatino Linotype"/>
                <a:cs typeface="Palatino Linotype"/>
              </a:rPr>
              <a:t>Verme</a:t>
            </a:r>
            <a:endParaRPr lang="en-US" sz="2800" dirty="0" smtClean="0">
              <a:latin typeface="Palatino Linotype"/>
              <a:cs typeface="Palatino Linotype"/>
            </a:endParaRPr>
          </a:p>
          <a:p>
            <a:r>
              <a:rPr lang="en-US" sz="2800" dirty="0" err="1" smtClean="0">
                <a:latin typeface="Palatino Linotype"/>
                <a:cs typeface="Palatino Linotype"/>
              </a:rPr>
              <a:t>Güdüleme</a:t>
            </a:r>
            <a:r>
              <a:rPr lang="en-US" sz="2800" dirty="0" smtClean="0">
                <a:latin typeface="Palatino Linotype"/>
                <a:cs typeface="Palatino Linotype"/>
              </a:rPr>
              <a:t> (</a:t>
            </a:r>
            <a:r>
              <a:rPr lang="en-US" sz="2800" dirty="0" err="1" smtClean="0">
                <a:latin typeface="Palatino Linotype"/>
                <a:cs typeface="Palatino Linotype"/>
              </a:rPr>
              <a:t>Motivasyon</a:t>
            </a:r>
            <a:r>
              <a:rPr lang="en-US" sz="2800" dirty="0" smtClean="0">
                <a:latin typeface="Palatino Linotype"/>
                <a:cs typeface="Palatino Linotype"/>
              </a:rPr>
              <a:t>)</a:t>
            </a:r>
          </a:p>
          <a:p>
            <a:r>
              <a:rPr lang="en-US" sz="2800" dirty="0" err="1" smtClean="0">
                <a:latin typeface="Palatino Linotype"/>
                <a:cs typeface="Palatino Linotype"/>
              </a:rPr>
              <a:t>Harekete</a:t>
            </a:r>
            <a:r>
              <a:rPr lang="en-US" sz="2800" dirty="0" smtClean="0">
                <a:latin typeface="Palatino Linotype"/>
                <a:cs typeface="Palatino Linotype"/>
              </a:rPr>
              <a:t> </a:t>
            </a:r>
            <a:r>
              <a:rPr lang="en-US" sz="2800" dirty="0" err="1" smtClean="0">
                <a:latin typeface="Palatino Linotype"/>
                <a:cs typeface="Palatino Linotype"/>
              </a:rPr>
              <a:t>Geçirme</a:t>
            </a:r>
            <a:endParaRPr lang="en-US" sz="2800" dirty="0" smtClean="0">
              <a:latin typeface="Palatino Linotype"/>
              <a:cs typeface="Palatino Linotype"/>
            </a:endParaRPr>
          </a:p>
          <a:p>
            <a:endParaRPr lang="en-US" dirty="0" smtClean="0"/>
          </a:p>
          <a:p>
            <a:endParaRPr lang="en-US" dirty="0" smtClean="0"/>
          </a:p>
          <a:p>
            <a:endParaRPr lang="en-US" dirty="0" smtClean="0"/>
          </a:p>
          <a:p>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13137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2">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Tema2" id="{E9BD2879-3F02-4D48-A40B-DD716CFAC316}" vid="{9AEA1DF1-C304-460F-9C28-67CA6372DEDA}"/>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docProps/app.xml><?xml version="1.0" encoding="utf-8"?>
<Properties xmlns="http://schemas.openxmlformats.org/officeDocument/2006/extended-properties" xmlns:vt="http://schemas.openxmlformats.org/officeDocument/2006/docPropsVTypes">
  <Template>Tema2</Template>
  <TotalTime>4980</TotalTime>
  <Words>1175</Words>
  <Application>Microsoft Office PowerPoint</Application>
  <PresentationFormat>Ekran Gösterisi (4:3)</PresentationFormat>
  <Paragraphs>114</Paragraphs>
  <Slides>24</Slides>
  <Notes>0</Notes>
  <HiddenSlides>0</HiddenSlides>
  <MMClips>0</MMClips>
  <ScaleCrop>false</ScaleCrop>
  <HeadingPairs>
    <vt:vector size="6" baseType="variant">
      <vt:variant>
        <vt:lpstr>Kullanılan Yazı Tipleri</vt:lpstr>
      </vt:variant>
      <vt:variant>
        <vt:i4>6</vt:i4>
      </vt:variant>
      <vt:variant>
        <vt:lpstr>Tema</vt:lpstr>
      </vt:variant>
      <vt:variant>
        <vt:i4>3</vt:i4>
      </vt:variant>
      <vt:variant>
        <vt:lpstr>Slayt Başlıkları</vt:lpstr>
      </vt:variant>
      <vt:variant>
        <vt:i4>24</vt:i4>
      </vt:variant>
    </vt:vector>
  </HeadingPairs>
  <TitlesOfParts>
    <vt:vector size="33" baseType="lpstr">
      <vt:lpstr>ＭＳ Ｐゴシック</vt:lpstr>
      <vt:lpstr>Arial</vt:lpstr>
      <vt:lpstr>Calibri</vt:lpstr>
      <vt:lpstr>Palatino Linotype</vt:lpstr>
      <vt:lpstr>Trebuchet MS</vt:lpstr>
      <vt:lpstr>Wingdings</vt:lpstr>
      <vt:lpstr>Tema2</vt:lpstr>
      <vt:lpstr>1_Rics</vt:lpstr>
      <vt:lpstr>h.t.</vt:lpstr>
      <vt:lpstr>Yönetim ve Organizasyon</vt:lpstr>
      <vt:lpstr>İçindekiler</vt:lpstr>
      <vt:lpstr>Koordinasyonun Tanımı</vt:lpstr>
      <vt:lpstr>Koordinasyonun Önemi</vt:lpstr>
      <vt:lpstr>Koordinasyonun İlkeleri</vt:lpstr>
      <vt:lpstr>Koordinasyon Teknikleri</vt:lpstr>
      <vt:lpstr>Koordinasyonun Yararları</vt:lpstr>
      <vt:lpstr>Yönetim ve Organizasyon</vt:lpstr>
      <vt:lpstr>İçindekiler</vt:lpstr>
      <vt:lpstr>Yöneltme Fonksiyonu</vt:lpstr>
      <vt:lpstr>Yöneltmenin Unsurları</vt:lpstr>
      <vt:lpstr>Karar Verme </vt:lpstr>
      <vt:lpstr>Karar Verme </vt:lpstr>
      <vt:lpstr>Emir Verme </vt:lpstr>
      <vt:lpstr>Yöneticiler Emir verirken bazı noktalara dikkat etmelidirler.</vt:lpstr>
      <vt:lpstr>Güdüleme (Motivasyon)</vt:lpstr>
      <vt:lpstr>Güdüleme (Motivasyon)</vt:lpstr>
      <vt:lpstr>Harekete Geçirme</vt:lpstr>
      <vt:lpstr>Yönetim ve Organizasyon</vt:lpstr>
      <vt:lpstr>İçindekiler</vt:lpstr>
      <vt:lpstr>Denetim (Kontrol) Fonksiyonu</vt:lpstr>
      <vt:lpstr>Denetim Sürecinin Evreleri</vt:lpstr>
      <vt:lpstr>Denetim Araçları</vt:lpstr>
      <vt:lpstr>PowerPoint Sunusu</vt:lpstr>
    </vt:vector>
  </TitlesOfParts>
  <Company>gazi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Yönetim ve Organizasyon</dc:title>
  <dc:creator>mac air</dc:creator>
  <cp:lastModifiedBy>arahmantursun@gmail.com</cp:lastModifiedBy>
  <cp:revision>82</cp:revision>
  <dcterms:created xsi:type="dcterms:W3CDTF">2017-07-29T12:11:26Z</dcterms:created>
  <dcterms:modified xsi:type="dcterms:W3CDTF">2020-03-04T14:20:53Z</dcterms:modified>
</cp:coreProperties>
</file>