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4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55" autoAdjust="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AEE63-E52E-46DC-A2CA-0EF9CE06966D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9BCA2C-E531-45FB-B793-94C19D14C7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6150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3810000"/>
            <a:ext cx="7543800" cy="515112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dirty="0" smtClean="0"/>
              <a:t>ÖĞR.GÖR. SALİH ERDURUCAN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2A2C995-9582-4827-B405-B674EC072C17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544" y="826687"/>
            <a:ext cx="1145876" cy="1154513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2926709" y="1051996"/>
            <a:ext cx="4083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</a:t>
            </a:r>
          </a:p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177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50DD31D-1BDE-44DD-82FF-B0EEE313F310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1290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0E7DBE2-1EFD-4444-A46B-3927B2E06E56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18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Boş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rgbClr val="002060"/>
                </a:solidFill>
              </a:defRPr>
            </a:lvl1pPr>
          </a:lstStyle>
          <a:p>
            <a:fld id="{84D1DA12-E439-4190-9630-3DE0FE2E405C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6502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Yalnızca Başlı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201C3-78E1-486A-A487-68D118FA1633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146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7985760" cy="627796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A033CC0-E5B3-4EA1-8EC3-AE3920D338FA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70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5F6286-A930-44EA-ACC2-C6FF64D73087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4104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B498914-764A-4B37-88C4-2B61E518847F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156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4980E6-4B4C-4A50-BD39-62A8DD436BA4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4709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9625CA-291D-4AFB-B818-C4C91D1FF4A9}" type="datetime1">
              <a:rPr lang="en-US" smtClean="0"/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3981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FA0461E-68BE-48A2-B3EF-839AC5A88F0D}" type="datetime1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6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264331-616F-4AA5-82B0-ACDE19BAE249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053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E471C7-F659-49FA-B50C-F6FF7C8C905E}" type="datetime1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7969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86605"/>
            <a:ext cx="83820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066800"/>
            <a:ext cx="8382000" cy="4802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011195E7-935C-4E61-A37A-BA8D718DF865}" type="datetime1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381000" y="914400"/>
            <a:ext cx="7917180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20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7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8343900" y="0"/>
            <a:ext cx="0" cy="1752600"/>
          </a:xfrm>
          <a:custGeom>
            <a:avLst/>
            <a:gdLst/>
            <a:ahLst/>
            <a:cxnLst/>
            <a:rect l="l" t="t" r="r" b="b"/>
            <a:pathLst>
              <a:path h="1752600">
                <a:moveTo>
                  <a:pt x="0" y="0"/>
                </a:moveTo>
                <a:lnTo>
                  <a:pt x="0" y="1752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892542" y="1814271"/>
            <a:ext cx="87566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7.Hafta</a:t>
            </a:r>
            <a:endParaRPr sz="2000" dirty="0">
              <a:solidFill>
                <a:schemeClr val="bg2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8" name="Unvan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 Fiber Optik Kablolar</a:t>
            </a:r>
          </a:p>
        </p:txBody>
      </p:sp>
      <p:sp>
        <p:nvSpPr>
          <p:cNvPr id="19" name="Alt Başlık 1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Nbp112 ağ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temelleri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Altbilgi Yer Tutucusu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21" name="Slayt Numarası Yer Tutucusu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5475">
              <a:lnSpc>
                <a:spcPct val="100000"/>
              </a:lnSpc>
              <a:spcBef>
                <a:spcPts val="100"/>
              </a:spcBef>
            </a:pPr>
            <a:r>
              <a:rPr dirty="0"/>
              <a:t>Yapısı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535940" y="1395425"/>
            <a:ext cx="7941945" cy="4624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73660" indent="-342900">
              <a:lnSpc>
                <a:spcPct val="100000"/>
              </a:lnSpc>
              <a:spcBef>
                <a:spcPts val="105"/>
              </a:spcBef>
              <a:buFont typeface="Wingdings"/>
              <a:buChar char=""/>
              <a:tabLst>
                <a:tab pos="356235" algn="l"/>
              </a:tabLst>
            </a:pPr>
            <a:r>
              <a:rPr sz="2600" b="1" dirty="0">
                <a:solidFill>
                  <a:srgbClr val="1A1A6F"/>
                </a:solidFill>
                <a:latin typeface="Arial"/>
                <a:cs typeface="Arial"/>
              </a:rPr>
              <a:t>2 </a:t>
            </a:r>
            <a:r>
              <a:rPr sz="2600" b="1" spc="-5" dirty="0">
                <a:solidFill>
                  <a:srgbClr val="1A1A6F"/>
                </a:solidFill>
                <a:latin typeface="Arial"/>
                <a:cs typeface="Arial"/>
              </a:rPr>
              <a:t>ile </a:t>
            </a:r>
            <a:r>
              <a:rPr sz="2600" b="1" dirty="0">
                <a:solidFill>
                  <a:srgbClr val="1A1A6F"/>
                </a:solidFill>
                <a:latin typeface="Arial"/>
                <a:cs typeface="Arial"/>
              </a:rPr>
              <a:t>belirtilen </a:t>
            </a:r>
            <a:r>
              <a:rPr sz="2600" b="1" spc="-5" dirty="0">
                <a:solidFill>
                  <a:srgbClr val="1A1A6F"/>
                </a:solidFill>
                <a:latin typeface="Arial"/>
                <a:cs typeface="Arial"/>
              </a:rPr>
              <a:t>kısım kılıf </a:t>
            </a:r>
            <a:r>
              <a:rPr sz="2600" b="1" dirty="0">
                <a:solidFill>
                  <a:srgbClr val="1A1A6F"/>
                </a:solidFill>
                <a:latin typeface="Arial"/>
                <a:cs typeface="Arial"/>
              </a:rPr>
              <a:t>(cladding):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Tipik olarak  125 mikrometre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çapında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nüveyi saran ve fibere  enjekte edilen </a:t>
            </a:r>
            <a:r>
              <a:rPr sz="2600" spc="-10" dirty="0">
                <a:solidFill>
                  <a:srgbClr val="1A1A6F"/>
                </a:solidFill>
                <a:latin typeface="Arial"/>
                <a:cs typeface="Arial"/>
              </a:rPr>
              <a:t>ışının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nüveden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çıkmasını engelleyen  kısımdır.</a:t>
            </a:r>
            <a:endParaRPr sz="26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30"/>
              </a:spcBef>
              <a:buFont typeface="Wingdings"/>
              <a:buChar char=""/>
              <a:tabLst>
                <a:tab pos="356235" algn="l"/>
              </a:tabLst>
            </a:pP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Aynı nüve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gibi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camdan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yapılmıştır.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Ancak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indis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farkı  olarak yaklaşık %1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oranında daha</a:t>
            </a:r>
            <a:r>
              <a:rPr sz="26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azdır.</a:t>
            </a:r>
            <a:endParaRPr sz="2600">
              <a:latin typeface="Arial"/>
              <a:cs typeface="Arial"/>
            </a:endParaRPr>
          </a:p>
          <a:p>
            <a:pPr marL="355600" marR="42545" indent="-342900">
              <a:lnSpc>
                <a:spcPct val="100000"/>
              </a:lnSpc>
              <a:spcBef>
                <a:spcPts val="625"/>
              </a:spcBef>
              <a:buFont typeface="Wingdings"/>
              <a:buChar char=""/>
              <a:tabLst>
                <a:tab pos="356235" algn="l"/>
              </a:tabLst>
            </a:pP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indis farkından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dolayı </a:t>
            </a:r>
            <a:r>
              <a:rPr sz="2600" spc="-10" dirty="0">
                <a:solidFill>
                  <a:srgbClr val="1A1A6F"/>
                </a:solidFill>
                <a:latin typeface="Arial"/>
                <a:cs typeface="Arial"/>
              </a:rPr>
              <a:t>ışık ışını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nüveye enjekte 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edildikten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sonra </a:t>
            </a:r>
            <a:r>
              <a:rPr sz="2600" spc="-10" dirty="0">
                <a:solidFill>
                  <a:srgbClr val="1A1A6F"/>
                </a:solidFill>
                <a:latin typeface="Arial"/>
                <a:cs typeface="Arial"/>
              </a:rPr>
              <a:t>kılıfa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geçmez (aşırı bir katlanma ya  da ezilme</a:t>
            </a:r>
            <a:r>
              <a:rPr sz="26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yoksa).</a:t>
            </a:r>
            <a:endParaRPr sz="2600">
              <a:latin typeface="Arial"/>
              <a:cs typeface="Arial"/>
            </a:endParaRPr>
          </a:p>
          <a:p>
            <a:pPr marL="355600" marR="177165" indent="-342900">
              <a:lnSpc>
                <a:spcPct val="100000"/>
              </a:lnSpc>
              <a:spcBef>
                <a:spcPts val="625"/>
              </a:spcBef>
              <a:buFont typeface="Wingdings"/>
              <a:buChar char=""/>
              <a:tabLst>
                <a:tab pos="356235" algn="l"/>
              </a:tabLst>
            </a:pP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Işın, kılıf-nüve sınırından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tekrar nüveye döner ve  böyle yansımalar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dizisi hâlinde </a:t>
            </a:r>
            <a:r>
              <a:rPr sz="2600" dirty="0">
                <a:solidFill>
                  <a:srgbClr val="1A1A6F"/>
                </a:solidFill>
                <a:latin typeface="Arial"/>
                <a:cs typeface="Arial"/>
              </a:rPr>
              <a:t>nüve içerisinde</a:t>
            </a:r>
            <a:r>
              <a:rPr sz="2600" spc="-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600" spc="-5" dirty="0">
                <a:solidFill>
                  <a:srgbClr val="1A1A6F"/>
                </a:solidFill>
                <a:latin typeface="Arial"/>
                <a:cs typeface="Arial"/>
              </a:rPr>
              <a:t>iler.</a:t>
            </a:r>
            <a:endParaRPr sz="2600">
              <a:latin typeface="Arial"/>
              <a:cs typeface="Arial"/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5475">
              <a:lnSpc>
                <a:spcPct val="100000"/>
              </a:lnSpc>
              <a:spcBef>
                <a:spcPts val="100"/>
              </a:spcBef>
            </a:pPr>
            <a:r>
              <a:rPr dirty="0"/>
              <a:t>Yapısı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535940" y="1395424"/>
            <a:ext cx="7825740" cy="2671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3 </a:t>
            </a:r>
            <a:r>
              <a:rPr sz="2800" b="1" dirty="0">
                <a:solidFill>
                  <a:srgbClr val="1A1A6F"/>
                </a:solidFill>
                <a:latin typeface="Arial"/>
                <a:cs typeface="Arial"/>
              </a:rPr>
              <a:t>ile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belirtilen kısım kaplama </a:t>
            </a:r>
            <a:r>
              <a:rPr sz="2800" b="1" dirty="0">
                <a:solidFill>
                  <a:srgbClr val="1A1A6F"/>
                </a:solidFill>
                <a:latin typeface="Arial"/>
                <a:cs typeface="Arial"/>
              </a:rPr>
              <a:t>(coating):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Optik  bir özelliği olmayan kaplama polimer veya  plastik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olabilir.</a:t>
            </a:r>
            <a:endParaRPr sz="2800">
              <a:latin typeface="Arial"/>
              <a:cs typeface="Arial"/>
            </a:endParaRPr>
          </a:p>
          <a:p>
            <a:pPr marL="355600" marR="717550" indent="-342900" algn="just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veya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birden fazla katmanı olabilir. Optik  özelliği bulunmayan kaplama sadece fiberi  darbe ve şoklardan</a:t>
            </a:r>
            <a:r>
              <a:rPr sz="28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korur.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5475">
              <a:lnSpc>
                <a:spcPct val="100000"/>
              </a:lnSpc>
              <a:spcBef>
                <a:spcPts val="100"/>
              </a:spcBef>
            </a:pPr>
            <a:r>
              <a:rPr dirty="0"/>
              <a:t>Yapısı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535940" y="1396949"/>
            <a:ext cx="3570604" cy="441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460375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Günümüzde</a:t>
            </a:r>
            <a:r>
              <a:rPr sz="2400" spc="-8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üretilen  optik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kabloların,  nüve/kılıf</a:t>
            </a:r>
            <a:endParaRPr sz="240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(core/cladding) ebatları  verilerek üretilmektedir.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Şu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anda en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çok</a:t>
            </a:r>
            <a:r>
              <a:rPr sz="2400" spc="-8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üretilen  ebatlar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8/125,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50/125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62.5/125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mikron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olarak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üretilmektedir.</a:t>
            </a:r>
            <a:endParaRPr sz="2400">
              <a:latin typeface="Arial"/>
              <a:cs typeface="Arial"/>
            </a:endParaRPr>
          </a:p>
          <a:p>
            <a:pPr marL="355600" marR="274320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Bu durum,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şekilde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8/125 örneği verilerek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açıklanmıştır.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140708" y="2202179"/>
            <a:ext cx="4680203" cy="33649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5475">
              <a:lnSpc>
                <a:spcPct val="100000"/>
              </a:lnSpc>
              <a:spcBef>
                <a:spcPts val="100"/>
              </a:spcBef>
            </a:pPr>
            <a:r>
              <a:rPr dirty="0"/>
              <a:t>Yapısı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305300" marR="5080" indent="-342900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4305300" algn="l"/>
                <a:tab pos="4305935" algn="l"/>
              </a:tabLst>
            </a:pPr>
            <a:r>
              <a:rPr dirty="0"/>
              <a:t>Bazen </a:t>
            </a:r>
            <a:r>
              <a:rPr spc="-5" dirty="0"/>
              <a:t>bu ölçülere </a:t>
            </a:r>
            <a:r>
              <a:rPr dirty="0"/>
              <a:t>kaplama ölçüsü </a:t>
            </a:r>
            <a:r>
              <a:rPr spc="-5" dirty="0"/>
              <a:t>de  </a:t>
            </a:r>
            <a:r>
              <a:rPr spc="-20" dirty="0"/>
              <a:t>yazılır. </a:t>
            </a:r>
            <a:r>
              <a:rPr dirty="0"/>
              <a:t>Örneğin </a:t>
            </a:r>
            <a:r>
              <a:rPr spc="-5" dirty="0"/>
              <a:t>8/125/250, bu ölçülere  </a:t>
            </a:r>
            <a:r>
              <a:rPr dirty="0"/>
              <a:t>göre </a:t>
            </a:r>
            <a:r>
              <a:rPr spc="-5" dirty="0"/>
              <a:t>nüve kalınlığı </a:t>
            </a:r>
            <a:r>
              <a:rPr dirty="0"/>
              <a:t>8 mikron, </a:t>
            </a:r>
            <a:r>
              <a:rPr spc="-10" dirty="0"/>
              <a:t>kılıf  </a:t>
            </a:r>
            <a:r>
              <a:rPr spc="-5" dirty="0"/>
              <a:t>kalınlığı </a:t>
            </a:r>
            <a:r>
              <a:rPr dirty="0"/>
              <a:t>125 mikron </a:t>
            </a:r>
            <a:r>
              <a:rPr spc="-5" dirty="0"/>
              <a:t>ve </a:t>
            </a:r>
            <a:r>
              <a:rPr dirty="0"/>
              <a:t>kaplama  </a:t>
            </a:r>
            <a:r>
              <a:rPr spc="-5" dirty="0"/>
              <a:t>kalınlığı ise 250</a:t>
            </a:r>
            <a:r>
              <a:rPr spc="-30" dirty="0"/>
              <a:t> </a:t>
            </a:r>
            <a:r>
              <a:rPr spc="-10" dirty="0"/>
              <a:t>mikrondur.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/>
          <p:nvPr/>
        </p:nvSpPr>
        <p:spPr>
          <a:xfrm>
            <a:off x="684276" y="1988820"/>
            <a:ext cx="3293364" cy="28590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122680" y="5329554"/>
            <a:ext cx="1917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1A1A6F"/>
                </a:solidFill>
                <a:latin typeface="Arial"/>
                <a:cs typeface="Arial"/>
              </a:rPr>
              <a:t>Nüve/kılıf </a:t>
            </a:r>
            <a:r>
              <a:rPr sz="1800" b="1" spc="-5" dirty="0">
                <a:solidFill>
                  <a:srgbClr val="1A1A6F"/>
                </a:solidFill>
                <a:latin typeface="Arial"/>
                <a:cs typeface="Arial"/>
              </a:rPr>
              <a:t>ölçüleri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19447" y="3339846"/>
            <a:ext cx="4476115" cy="3074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Fiber optik kablo, verileri elektrik  sinyali yerine </a:t>
            </a:r>
            <a:r>
              <a:rPr sz="2000" spc="-10" dirty="0">
                <a:solidFill>
                  <a:srgbClr val="1A1A6F"/>
                </a:solidFill>
                <a:latin typeface="Arial"/>
                <a:cs typeface="Arial"/>
              </a:rPr>
              <a:t>ışık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olarak </a:t>
            </a:r>
            <a:r>
              <a:rPr sz="2000" spc="-15" dirty="0">
                <a:solidFill>
                  <a:srgbClr val="1A1A6F"/>
                </a:solidFill>
                <a:latin typeface="Arial"/>
                <a:cs typeface="Arial"/>
              </a:rPr>
              <a:t>gönderir. 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Dolayısıyla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manyetik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alanlardan, 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radyo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dalgalarından,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elektriksel 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alanlardan etkilenme </a:t>
            </a:r>
            <a:r>
              <a:rPr sz="2000" spc="-10" dirty="0">
                <a:solidFill>
                  <a:srgbClr val="1A1A6F"/>
                </a:solidFill>
                <a:latin typeface="Arial"/>
                <a:cs typeface="Arial"/>
              </a:rPr>
              <a:t>olasılığı </a:t>
            </a:r>
            <a:r>
              <a:rPr sz="2000" spc="-15" dirty="0">
                <a:solidFill>
                  <a:srgbClr val="1A1A6F"/>
                </a:solidFill>
                <a:latin typeface="Arial"/>
                <a:cs typeface="Arial"/>
              </a:rPr>
              <a:t>yoktur. 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Fiziksel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olarak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neme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ve diğer 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etkenlere karşı </a:t>
            </a:r>
            <a:r>
              <a:rPr sz="2000" spc="-10" dirty="0">
                <a:solidFill>
                  <a:srgbClr val="1A1A6F"/>
                </a:solidFill>
                <a:latin typeface="Arial"/>
                <a:cs typeface="Arial"/>
              </a:rPr>
              <a:t>dayanıklılığından 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dolayı binalar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arası ve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LAN </a:t>
            </a:r>
            <a:r>
              <a:rPr sz="2000" spc="5" dirty="0">
                <a:solidFill>
                  <a:srgbClr val="1A1A6F"/>
                </a:solidFill>
                <a:latin typeface="Arial"/>
                <a:cs typeface="Arial"/>
              </a:rPr>
              <a:t>(Local 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Area Netwok)’lar arası </a:t>
            </a:r>
            <a:r>
              <a:rPr sz="2000" spc="-5" dirty="0">
                <a:solidFill>
                  <a:srgbClr val="1A1A6F"/>
                </a:solidFill>
                <a:latin typeface="Arial"/>
                <a:cs typeface="Arial"/>
              </a:rPr>
              <a:t>kablolamada  </a:t>
            </a:r>
            <a:r>
              <a:rPr sz="2000" dirty="0">
                <a:solidFill>
                  <a:srgbClr val="1A1A6F"/>
                </a:solidFill>
                <a:latin typeface="Arial"/>
                <a:cs typeface="Arial"/>
              </a:rPr>
              <a:t>tercih</a:t>
            </a:r>
            <a:r>
              <a:rPr sz="20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1A1A6F"/>
                </a:solidFill>
                <a:latin typeface="Arial"/>
                <a:cs typeface="Arial"/>
              </a:rPr>
              <a:t>edilir.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5475">
              <a:lnSpc>
                <a:spcPct val="100000"/>
              </a:lnSpc>
              <a:spcBef>
                <a:spcPts val="100"/>
              </a:spcBef>
            </a:pPr>
            <a:r>
              <a:rPr dirty="0"/>
              <a:t>Yapısı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535940" y="1395424"/>
            <a:ext cx="7988934" cy="48914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41605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Fiber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optik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veriyi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twisted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pair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koaksiyel  (coaxial)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kablolardan çok daha uzağa çok daha  hızlı biçimde</a:t>
            </a:r>
            <a:r>
              <a:rPr sz="28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taşıyabilir.</a:t>
            </a:r>
            <a:endParaRPr sz="2800">
              <a:latin typeface="Arial"/>
              <a:cs typeface="Arial"/>
            </a:endParaRPr>
          </a:p>
          <a:p>
            <a:pPr marL="355600" marR="94996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Hızından dolayı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görüntülü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konuşma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(video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konferans),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çoklu ortam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(multimedya)  uygulamaları, ses ve görüntü sunulması  işlemlerinde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tercih</a:t>
            </a:r>
            <a:r>
              <a:rPr sz="28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edilir.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80"/>
              </a:spcBef>
              <a:buClr>
                <a:srgbClr val="1A1A6F"/>
              </a:buClr>
              <a:buFont typeface="Wingdings"/>
              <a:buChar char=""/>
              <a:tabLst>
                <a:tab pos="455295" algn="l"/>
              </a:tabLst>
            </a:pPr>
            <a:r>
              <a:rPr dirty="0"/>
              <a:t>	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Fiyat olarak diğer kablolardan daha pahalıdır ve  kurulumu oldukça zordur. Ethernet</a:t>
            </a:r>
            <a:r>
              <a:rPr sz="2800" spc="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sinyalini</a:t>
            </a:r>
            <a:endParaRPr sz="2800">
              <a:latin typeface="Arial"/>
              <a:cs typeface="Arial"/>
            </a:endParaRPr>
          </a:p>
          <a:p>
            <a:pPr marL="355600" marR="1095375">
              <a:lnSpc>
                <a:spcPct val="100000"/>
              </a:lnSpc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taşıyan fiber optik kablo “10baseF” olarak  adlandırılır.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85800" y="318494"/>
            <a:ext cx="71628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3200" spc="-5" dirty="0" smtClean="0"/>
              <a:t>Fiber </a:t>
            </a:r>
            <a:r>
              <a:rPr lang="tr-TR" sz="3200" dirty="0" smtClean="0"/>
              <a:t>Optik</a:t>
            </a:r>
            <a:r>
              <a:rPr lang="tr-TR" sz="3200" spc="-35" dirty="0" smtClean="0"/>
              <a:t> </a:t>
            </a:r>
            <a:r>
              <a:rPr lang="tr-TR" sz="3200" spc="-5" dirty="0" smtClean="0"/>
              <a:t>Kablonun Karakteristikleri</a:t>
            </a:r>
            <a:endParaRPr lang="tr-TR" sz="3200" spc="-5" dirty="0"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304800" y="1143000"/>
            <a:ext cx="7766050" cy="42601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48285" indent="-342900">
              <a:lnSpc>
                <a:spcPct val="100000"/>
              </a:lnSpc>
              <a:spcBef>
                <a:spcPts val="312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Dıştaki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 err="1" smtClean="0">
                <a:solidFill>
                  <a:srgbClr val="1A1A6F"/>
                </a:solidFill>
                <a:latin typeface="Arial"/>
                <a:cs typeface="Arial"/>
              </a:rPr>
              <a:t>yalıtımı</a:t>
            </a: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 err="1" smtClean="0">
                <a:solidFill>
                  <a:srgbClr val="1A1A6F"/>
                </a:solidFill>
                <a:latin typeface="Arial"/>
                <a:cs typeface="Arial"/>
              </a:rPr>
              <a:t>sağlayan</a:t>
            </a: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 err="1" smtClean="0">
                <a:solidFill>
                  <a:srgbClr val="1A1A6F"/>
                </a:solidFill>
                <a:latin typeface="Arial"/>
                <a:cs typeface="Arial"/>
              </a:rPr>
              <a:t>kısım</a:t>
            </a: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teflon</a:t>
            </a:r>
            <a:r>
              <a:rPr sz="3200" spc="-110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 err="1" smtClean="0">
                <a:solidFill>
                  <a:srgbClr val="1A1A6F"/>
                </a:solidFill>
                <a:latin typeface="Arial"/>
                <a:cs typeface="Arial"/>
              </a:rPr>
              <a:t>ya</a:t>
            </a: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  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da </a:t>
            </a:r>
            <a:r>
              <a:rPr sz="3200" dirty="0" err="1" smtClean="0">
                <a:solidFill>
                  <a:srgbClr val="1A1A6F"/>
                </a:solidFill>
                <a:latin typeface="Arial"/>
                <a:cs typeface="Arial"/>
              </a:rPr>
              <a:t>PVC’den</a:t>
            </a:r>
            <a:r>
              <a:rPr sz="3200" spc="-2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oluşmaktadır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.</a:t>
            </a:r>
            <a:endParaRPr sz="3200" dirty="0" smtClean="0">
              <a:latin typeface="Arial"/>
              <a:cs typeface="Arial"/>
            </a:endParaRPr>
          </a:p>
          <a:p>
            <a:pPr marL="355600" marR="1017269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“Kevlar fiber” </a:t>
            </a: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adlı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madde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 err="1" smtClean="0">
                <a:solidFill>
                  <a:srgbClr val="1A1A6F"/>
                </a:solidFill>
                <a:latin typeface="Arial"/>
                <a:cs typeface="Arial"/>
              </a:rPr>
              <a:t>kabloyu</a:t>
            </a: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  </a:t>
            </a: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güçlendirir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 err="1" smtClean="0">
                <a:solidFill>
                  <a:srgbClr val="1A1A6F"/>
                </a:solidFill>
                <a:latin typeface="Arial"/>
                <a:cs typeface="Arial"/>
              </a:rPr>
              <a:t>ve</a:t>
            </a: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az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 da </a:t>
            </a: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olsa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kırılmadan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  </a:t>
            </a: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bükülmesine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 err="1" smtClean="0">
                <a:solidFill>
                  <a:srgbClr val="1A1A6F"/>
                </a:solidFill>
                <a:latin typeface="Arial"/>
                <a:cs typeface="Arial"/>
              </a:rPr>
              <a:t>olanak</a:t>
            </a:r>
            <a:r>
              <a:rPr sz="3200" spc="-2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tanır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.</a:t>
            </a:r>
            <a:endParaRPr sz="3200" dirty="0" smtClean="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 err="1" smtClean="0">
                <a:solidFill>
                  <a:srgbClr val="1A1A6F"/>
                </a:solidFill>
                <a:latin typeface="Arial"/>
                <a:cs typeface="Arial"/>
              </a:rPr>
              <a:t>Merkezdeki</a:t>
            </a: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fiberi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plastik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 err="1" smtClean="0">
                <a:solidFill>
                  <a:srgbClr val="1A1A6F"/>
                </a:solidFill>
                <a:latin typeface="Arial"/>
                <a:cs typeface="Arial"/>
              </a:rPr>
              <a:t>bir</a:t>
            </a: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tabaka</a:t>
            </a:r>
            <a:r>
              <a:rPr sz="3200" spc="-8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 err="1" smtClean="0">
                <a:solidFill>
                  <a:srgbClr val="1A1A6F"/>
                </a:solidFill>
                <a:latin typeface="Arial"/>
                <a:cs typeface="Arial"/>
              </a:rPr>
              <a:t>korur</a:t>
            </a: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.</a:t>
            </a:r>
            <a:endParaRPr sz="3200" dirty="0" smtClean="0">
              <a:latin typeface="Arial"/>
              <a:cs typeface="Arial"/>
            </a:endParaRPr>
          </a:p>
          <a:p>
            <a:pPr marL="355600" marR="974725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 err="1" smtClean="0">
                <a:solidFill>
                  <a:srgbClr val="1A1A6F"/>
                </a:solidFill>
                <a:latin typeface="Arial"/>
                <a:cs typeface="Arial"/>
              </a:rPr>
              <a:t>Merkezdeki</a:t>
            </a: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 err="1" smtClean="0">
                <a:solidFill>
                  <a:srgbClr val="1A1A6F"/>
                </a:solidFill>
                <a:latin typeface="Arial"/>
                <a:cs typeface="Arial"/>
              </a:rPr>
              <a:t>kablo</a:t>
            </a: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 cam </a:t>
            </a:r>
            <a:r>
              <a:rPr sz="3200" dirty="0" err="1" smtClean="0">
                <a:solidFill>
                  <a:srgbClr val="1A1A6F"/>
                </a:solidFill>
                <a:latin typeface="Arial"/>
                <a:cs typeface="Arial"/>
              </a:rPr>
              <a:t>ya</a:t>
            </a:r>
            <a:r>
              <a:rPr sz="3200" dirty="0" smtClean="0">
                <a:solidFill>
                  <a:srgbClr val="1A1A6F"/>
                </a:solidFill>
                <a:latin typeface="Arial"/>
                <a:cs typeface="Arial"/>
              </a:rPr>
              <a:t> da</a:t>
            </a:r>
            <a:r>
              <a:rPr sz="3200" spc="-14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plastik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  </a:t>
            </a: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fiberden</a:t>
            </a:r>
            <a:r>
              <a:rPr sz="3200" spc="-3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oluşur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597026" y="919708"/>
            <a:ext cx="6044565" cy="518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512695" indent="-342900">
              <a:lnSpc>
                <a:spcPct val="100000"/>
              </a:lnSpc>
              <a:spcBef>
                <a:spcPts val="313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 smtClean="0">
                <a:solidFill>
                  <a:srgbClr val="1A1A6F"/>
                </a:solidFill>
                <a:latin typeface="Arial"/>
                <a:cs typeface="Arial"/>
              </a:rPr>
              <a:t>Fiber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optik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kablolarla en yaygın  kullanılan konnektör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tipi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 ST</a:t>
            </a:r>
            <a:endParaRPr sz="2800" dirty="0">
              <a:latin typeface="Arial"/>
              <a:cs typeface="Arial"/>
            </a:endParaRPr>
          </a:p>
          <a:p>
            <a:pPr marL="355600" marR="2573020">
              <a:lnSpc>
                <a:spcPct val="100000"/>
              </a:lnSpc>
              <a:spcBef>
                <a:spcPts val="5"/>
              </a:spcBef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konnektördür.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Biconic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konnektör,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fiber kablonun nüve  kısmı geçirilerek  yerleştirilen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konnektördür. Şekil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olarak BNC’ye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benzer.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259579" y="2205227"/>
            <a:ext cx="4764024" cy="31683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7"/>
          <p:cNvSpPr txBox="1">
            <a:spLocks/>
          </p:cNvSpPr>
          <p:nvPr/>
        </p:nvSpPr>
        <p:spPr>
          <a:xfrm>
            <a:off x="685800" y="318494"/>
            <a:ext cx="7162800" cy="50526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700" kern="1200" spc="-38" baseline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3200" spc="-5" smtClean="0"/>
              <a:t>Fiber </a:t>
            </a:r>
            <a:r>
              <a:rPr lang="tr-TR" sz="3200" smtClean="0"/>
              <a:t>Optik</a:t>
            </a:r>
            <a:r>
              <a:rPr lang="tr-TR" sz="3200" spc="-35" smtClean="0"/>
              <a:t> </a:t>
            </a:r>
            <a:r>
              <a:rPr lang="tr-TR" sz="3200" spc="-5" smtClean="0"/>
              <a:t>Kablonun Karakteristikleri</a:t>
            </a:r>
            <a:endParaRPr lang="tr-TR" sz="3200" spc="-5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533400" y="956112"/>
            <a:ext cx="6044565" cy="43216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901189" indent="-342900">
              <a:lnSpc>
                <a:spcPct val="100000"/>
              </a:lnSpc>
              <a:spcBef>
                <a:spcPts val="313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 smtClean="0">
                <a:solidFill>
                  <a:srgbClr val="1A1A6F"/>
                </a:solidFill>
                <a:latin typeface="Arial"/>
                <a:cs typeface="Arial"/>
              </a:rPr>
              <a:t>Son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zamanlarda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SC</a:t>
            </a:r>
            <a:r>
              <a:rPr sz="2800" spc="-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adı  verilen konnektörde  popüler olmaya  başlamıştır.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SC</a:t>
            </a:r>
            <a:endParaRPr sz="28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konnektörlerin</a:t>
            </a:r>
            <a:endParaRPr sz="2800" dirty="0">
              <a:latin typeface="Arial"/>
              <a:cs typeface="Arial"/>
            </a:endParaRPr>
          </a:p>
          <a:p>
            <a:pPr marL="355600" marR="1980564">
              <a:lnSpc>
                <a:spcPct val="100000"/>
              </a:lnSpc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ST’lerden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farkı,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şeklinin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kare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olması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dar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alanlarda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kabloya  bağlantı yapılmasının  daha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kolay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olmasıdır.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876800" y="1726692"/>
            <a:ext cx="4229100" cy="43159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7"/>
          <p:cNvSpPr txBox="1">
            <a:spLocks/>
          </p:cNvSpPr>
          <p:nvPr/>
        </p:nvSpPr>
        <p:spPr>
          <a:xfrm>
            <a:off x="685800" y="318494"/>
            <a:ext cx="7162800" cy="50526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700" kern="1200" spc="-38" baseline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3200" spc="-5" smtClean="0"/>
              <a:t>Fiber </a:t>
            </a:r>
            <a:r>
              <a:rPr lang="tr-TR" sz="3200" smtClean="0"/>
              <a:t>Optik</a:t>
            </a:r>
            <a:r>
              <a:rPr lang="tr-TR" sz="3200" spc="-35" smtClean="0"/>
              <a:t> </a:t>
            </a:r>
            <a:r>
              <a:rPr lang="tr-TR" sz="3200" spc="-5" smtClean="0"/>
              <a:t>Kablonun Karakteristikleri</a:t>
            </a:r>
            <a:endParaRPr lang="tr-TR" sz="3200" spc="-5" dirty="0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94481" y="304800"/>
            <a:ext cx="5790565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pc="-5" dirty="0" smtClean="0"/>
              <a:t>Kullanılan Dalga Boyları</a:t>
            </a:r>
            <a:r>
              <a:rPr lang="tr-TR" spc="-50" dirty="0" smtClean="0"/>
              <a:t> </a:t>
            </a:r>
            <a:r>
              <a:rPr lang="tr-TR" spc="-5" dirty="0" smtClean="0"/>
              <a:t>Ve Zayıflama</a:t>
            </a:r>
            <a:endParaRPr lang="tr-TR" spc="-5" dirty="0"/>
          </a:p>
        </p:txBody>
      </p:sp>
      <p:sp>
        <p:nvSpPr>
          <p:cNvPr id="8" name="object 8"/>
          <p:cNvSpPr txBox="1"/>
          <p:nvPr/>
        </p:nvSpPr>
        <p:spPr>
          <a:xfrm>
            <a:off x="685800" y="914400"/>
            <a:ext cx="7888605" cy="5452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791845" indent="-342900">
              <a:lnSpc>
                <a:spcPct val="100000"/>
              </a:lnSpc>
              <a:spcBef>
                <a:spcPts val="313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 err="1" smtClean="0">
                <a:solidFill>
                  <a:srgbClr val="1A1A6F"/>
                </a:solidFill>
                <a:latin typeface="Arial"/>
                <a:cs typeface="Arial"/>
              </a:rPr>
              <a:t>Optik</a:t>
            </a:r>
            <a:r>
              <a:rPr sz="2800" spc="-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fiberlerde uygun iletim için üç değişik  dalga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boyu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kullanılmaktadır.</a:t>
            </a:r>
            <a:endParaRPr sz="2800" dirty="0">
              <a:latin typeface="Arial"/>
              <a:cs typeface="Arial"/>
            </a:endParaRPr>
          </a:p>
          <a:p>
            <a:pPr marL="355600" marR="30226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Optik fiberler ilk kullanıldığında (1966 yılında),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ışık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dalga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boyu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850 nm.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(1.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optik</a:t>
            </a:r>
            <a:r>
              <a:rPr sz="2800" spc="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pencere)</a:t>
            </a:r>
            <a:endParaRPr sz="2800" dirty="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kullanılmıştır. 1975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yılında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ışık dalga boyu 1310  nm.</a:t>
            </a:r>
            <a:endParaRPr sz="2800" dirty="0">
              <a:latin typeface="Arial"/>
              <a:cs typeface="Arial"/>
            </a:endParaRPr>
          </a:p>
          <a:p>
            <a:pPr marL="355600" marR="455295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(2.optik pencere) olarak kullanılmaya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başlanmıştır.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1987 yılından başlayarak dalga  boyu 1550 nm.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olan (3.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optik pencere) ışık  kullanılmaya</a:t>
            </a:r>
            <a:r>
              <a:rPr sz="28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başlanmıştır.</a:t>
            </a:r>
            <a:endParaRPr sz="2800" dirty="0">
              <a:latin typeface="Arial"/>
              <a:cs typeface="Arial"/>
            </a:endParaRPr>
          </a:p>
          <a:p>
            <a:pPr marL="355600" marR="2971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  <a:tab pos="46488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Şu anda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optik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iletim ve araştırmalarda ağırlıklı 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ol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rak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3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. </a:t>
            </a:r>
            <a:r>
              <a:rPr sz="2800" spc="-10" dirty="0" err="1">
                <a:solidFill>
                  <a:srgbClr val="1A1A6F"/>
                </a:solidFill>
                <a:latin typeface="Arial"/>
                <a:cs typeface="Arial"/>
              </a:rPr>
              <a:t>op</a:t>
            </a:r>
            <a:r>
              <a:rPr sz="2800" dirty="0" err="1">
                <a:solidFill>
                  <a:srgbClr val="1A1A6F"/>
                </a:solidFill>
                <a:latin typeface="Arial"/>
                <a:cs typeface="Arial"/>
              </a:rPr>
              <a:t>t</a:t>
            </a:r>
            <a:r>
              <a:rPr sz="2800" spc="-10" dirty="0" err="1">
                <a:solidFill>
                  <a:srgbClr val="1A1A6F"/>
                </a:solidFill>
                <a:latin typeface="Arial"/>
                <a:cs typeface="Arial"/>
              </a:rPr>
              <a:t>i</a:t>
            </a:r>
            <a:r>
              <a:rPr sz="2800" spc="-5" dirty="0" err="1">
                <a:solidFill>
                  <a:srgbClr val="1A1A6F"/>
                </a:solidFill>
                <a:latin typeface="Arial"/>
                <a:cs typeface="Arial"/>
              </a:rPr>
              <a:t>k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pen</a:t>
            </a:r>
            <a:r>
              <a:rPr lang="tr-TR" sz="2800" spc="-10" dirty="0">
                <a:solidFill>
                  <a:srgbClr val="1A1A6F"/>
                </a:solidFill>
                <a:latin typeface="Arial"/>
                <a:cs typeface="Arial"/>
              </a:rPr>
              <a:t>c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e</a:t>
            </a:r>
            <a:r>
              <a:rPr lang="tr-TR" sz="2800" spc="-10" dirty="0">
                <a:solidFill>
                  <a:srgbClr val="1A1A6F"/>
                </a:solidFill>
                <a:latin typeface="Arial"/>
                <a:cs typeface="Arial"/>
              </a:rPr>
              <a:t>re temel </a:t>
            </a:r>
            <a:r>
              <a:rPr sz="2800" spc="-10" dirty="0" err="1">
                <a:solidFill>
                  <a:srgbClr val="1A1A6F"/>
                </a:solidFill>
                <a:latin typeface="Arial"/>
                <a:cs typeface="Arial"/>
              </a:rPr>
              <a:t>alınmaktadır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lang="tr-TR" spc="-10" dirty="0"/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40305" y="304800"/>
            <a:ext cx="5790565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Kullanılan dalga </a:t>
            </a:r>
            <a:r>
              <a:rPr spc="-5" dirty="0" err="1"/>
              <a:t>boyları</a:t>
            </a:r>
            <a:r>
              <a:rPr spc="-50" dirty="0"/>
              <a:t> </a:t>
            </a:r>
            <a:r>
              <a:rPr spc="-5" dirty="0" err="1" smtClean="0"/>
              <a:t>ve</a:t>
            </a:r>
            <a:r>
              <a:rPr lang="tr-TR" spc="-5" dirty="0" smtClean="0"/>
              <a:t> zayıflama</a:t>
            </a:r>
            <a:endParaRPr spc="-5" dirty="0"/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540305" y="919083"/>
            <a:ext cx="8065770" cy="25981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313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 smtClean="0">
                <a:solidFill>
                  <a:srgbClr val="1A1A6F"/>
                </a:solidFill>
                <a:latin typeface="Arial"/>
                <a:cs typeface="Arial"/>
              </a:rPr>
              <a:t>Fiber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optik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damarlarda,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birinci optik pencerede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önceleri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20dB/Km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daha sonraları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4dB/Km, 2.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optik pencerede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0.40-0.36dB/Km ve 3.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optik  pencerede 0.22-0.15dB/Km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zayıflama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elde  edilmiştir. Kilometredeki zayıflama ve dalga boyu  diyagramı aşağıdaki şekilde</a:t>
            </a:r>
            <a:r>
              <a:rPr sz="28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verilmiştir.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514600" y="3800550"/>
            <a:ext cx="3430524" cy="2375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19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66438" y="4038600"/>
            <a:ext cx="4003548" cy="21976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5475">
              <a:lnSpc>
                <a:spcPct val="100000"/>
              </a:lnSpc>
              <a:spcBef>
                <a:spcPts val="100"/>
              </a:spcBef>
            </a:pPr>
            <a:r>
              <a:rPr dirty="0"/>
              <a:t>Yapısı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9" name="object 9"/>
          <p:cNvSpPr txBox="1"/>
          <p:nvPr/>
        </p:nvSpPr>
        <p:spPr>
          <a:xfrm>
            <a:off x="535940" y="1392377"/>
            <a:ext cx="7767320" cy="35388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9525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(büklümlü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çift) ve eş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eksenliden</a:t>
            </a:r>
            <a:r>
              <a:rPr sz="3200" spc="-1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farklı  olarak fiber optik kablolar verileri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ışık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darbelerini kullanarak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iletir.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Ev veya küçük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işletme ortamlarında  normalde bulunmasa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fiber optik  kablolar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şirket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ortamlarında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büyük</a:t>
            </a:r>
            <a:r>
              <a:rPr sz="3200" spc="-114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veri  merkezlerinde yaygın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olarak</a:t>
            </a:r>
            <a:r>
              <a:rPr sz="3200" spc="-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57200" y="1371600"/>
            <a:ext cx="7691120" cy="32752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Geniş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band aralığına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sahiptir.</a:t>
            </a:r>
            <a:endParaRPr sz="3200" dirty="0">
              <a:latin typeface="Arial"/>
              <a:cs typeface="Arial"/>
            </a:endParaRPr>
          </a:p>
          <a:p>
            <a:pPr marL="355600" marR="3810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Elektromanyetik bağışıklık nedeniyle  manyetik indüksiyonun neden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olduğu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kablolar arası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karışmadan</a:t>
            </a:r>
            <a:r>
              <a:rPr sz="3200" spc="-1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etkilenmezler.</a:t>
            </a:r>
            <a:endParaRPr sz="3200" dirty="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Karışma</a:t>
            </a:r>
            <a:r>
              <a:rPr sz="32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olmaması</a:t>
            </a:r>
            <a:endParaRPr sz="3200" dirty="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Çevre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koşullarına karşı</a:t>
            </a:r>
            <a:r>
              <a:rPr sz="3200" spc="-8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direnç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3" name="Unvan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Fiber Optik Kablonun </a:t>
            </a:r>
            <a:r>
              <a:rPr lang="tr-TR" dirty="0" smtClean="0"/>
              <a:t>Avantajları</a:t>
            </a:r>
            <a:endParaRPr lang="tr-TR" dirty="0"/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78485" y="1201006"/>
            <a:ext cx="8045450" cy="36651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 err="1" smtClean="0">
                <a:solidFill>
                  <a:srgbClr val="1A1A6F"/>
                </a:solidFill>
                <a:latin typeface="Arial"/>
                <a:cs typeface="Arial"/>
              </a:rPr>
              <a:t>Tesis</a:t>
            </a:r>
            <a:r>
              <a:rPr sz="3200" spc="-2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kolaylığı</a:t>
            </a:r>
            <a:endParaRPr sz="3200" dirty="0">
              <a:latin typeface="Arial"/>
              <a:cs typeface="Arial"/>
            </a:endParaRPr>
          </a:p>
          <a:p>
            <a:pPr marL="375920" indent="-3632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Güvenilirlik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Maliyet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(Aslında fiber optik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kablo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pahalıdır.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Ancak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fiber optik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sistemin uzun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vadeli  maliyetinin, metalik 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sistemin uzun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vadeli maliyetinden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daha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az olacağı  düşünülmektedir).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3" name="Unvan 12"/>
          <p:cNvSpPr txBox="1">
            <a:spLocks/>
          </p:cNvSpPr>
          <p:nvPr/>
        </p:nvSpPr>
        <p:spPr>
          <a:xfrm>
            <a:off x="510210" y="304800"/>
            <a:ext cx="8382000" cy="62779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700" kern="1200" spc="-38" baseline="0">
                <a:solidFill>
                  <a:srgbClr val="20478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Fiber Optik Kablonun Avantajları</a:t>
            </a:r>
            <a:endParaRPr lang="tr-TR" dirty="0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111245" y="174116"/>
            <a:ext cx="35318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Tek Modlu</a:t>
            </a:r>
            <a:r>
              <a:rPr spc="-55" dirty="0"/>
              <a:t> </a:t>
            </a:r>
            <a:r>
              <a:rPr dirty="0"/>
              <a:t>Fiber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535940" y="1396949"/>
            <a:ext cx="4273550" cy="4315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100" dirty="0">
                <a:solidFill>
                  <a:srgbClr val="1A1A6F"/>
                </a:solidFill>
                <a:latin typeface="Arial"/>
                <a:cs typeface="Arial"/>
              </a:rPr>
              <a:t>Tek </a:t>
            </a:r>
            <a:r>
              <a:rPr sz="2100" spc="-5" dirty="0">
                <a:solidFill>
                  <a:srgbClr val="1A1A6F"/>
                </a:solidFill>
                <a:latin typeface="Arial"/>
                <a:cs typeface="Arial"/>
              </a:rPr>
              <a:t>modlu </a:t>
            </a:r>
            <a:r>
              <a:rPr sz="2100" dirty="0">
                <a:solidFill>
                  <a:srgbClr val="1A1A6F"/>
                </a:solidFill>
                <a:latin typeface="Arial"/>
                <a:cs typeface="Arial"/>
              </a:rPr>
              <a:t>fiber </a:t>
            </a:r>
            <a:r>
              <a:rPr sz="2100" spc="-5" dirty="0">
                <a:solidFill>
                  <a:srgbClr val="1A1A6F"/>
                </a:solidFill>
                <a:latin typeface="Arial"/>
                <a:cs typeface="Arial"/>
              </a:rPr>
              <a:t>optik kablolar,  </a:t>
            </a:r>
            <a:r>
              <a:rPr sz="2100" spc="-15" dirty="0">
                <a:solidFill>
                  <a:srgbClr val="1A1A6F"/>
                </a:solidFill>
                <a:latin typeface="Arial"/>
                <a:cs typeface="Arial"/>
              </a:rPr>
              <a:t>ışığın </a:t>
            </a:r>
            <a:r>
              <a:rPr sz="2100" dirty="0">
                <a:solidFill>
                  <a:srgbClr val="1A1A6F"/>
                </a:solidFill>
                <a:latin typeface="Arial"/>
                <a:cs typeface="Arial"/>
              </a:rPr>
              <a:t>fiber </a:t>
            </a:r>
            <a:r>
              <a:rPr sz="2100" spc="-5" dirty="0">
                <a:solidFill>
                  <a:srgbClr val="1A1A6F"/>
                </a:solidFill>
                <a:latin typeface="Arial"/>
                <a:cs typeface="Arial"/>
              </a:rPr>
              <a:t>üzerinde yalnızca </a:t>
            </a:r>
            <a:r>
              <a:rPr sz="2100" dirty="0">
                <a:solidFill>
                  <a:srgbClr val="1A1A6F"/>
                </a:solidFill>
                <a:latin typeface="Arial"/>
                <a:cs typeface="Arial"/>
              </a:rPr>
              <a:t>tek  </a:t>
            </a:r>
            <a:r>
              <a:rPr sz="2100" spc="-5" dirty="0">
                <a:solidFill>
                  <a:srgbClr val="1A1A6F"/>
                </a:solidFill>
                <a:latin typeface="Arial"/>
                <a:cs typeface="Arial"/>
              </a:rPr>
              <a:t>bir yolu takip </a:t>
            </a:r>
            <a:r>
              <a:rPr sz="2100" spc="-10" dirty="0">
                <a:solidFill>
                  <a:srgbClr val="1A1A6F"/>
                </a:solidFill>
                <a:latin typeface="Arial"/>
                <a:cs typeface="Arial"/>
              </a:rPr>
              <a:t>edebileceği </a:t>
            </a:r>
            <a:r>
              <a:rPr sz="2100" spc="-5" dirty="0">
                <a:solidFill>
                  <a:srgbClr val="1A1A6F"/>
                </a:solidFill>
                <a:latin typeface="Arial"/>
                <a:cs typeface="Arial"/>
              </a:rPr>
              <a:t>biçimde  oluşturulmuştur.</a:t>
            </a:r>
            <a:endParaRPr sz="2100">
              <a:latin typeface="Arial"/>
              <a:cs typeface="Arial"/>
            </a:endParaRPr>
          </a:p>
          <a:p>
            <a:pPr marL="355600" marR="232410" indent="-342900">
              <a:lnSpc>
                <a:spcPct val="100000"/>
              </a:lnSpc>
              <a:spcBef>
                <a:spcPts val="509"/>
              </a:spcBef>
              <a:buFont typeface="Wingdings"/>
              <a:buChar char=""/>
              <a:tabLst>
                <a:tab pos="356235" algn="l"/>
              </a:tabLst>
            </a:pPr>
            <a:r>
              <a:rPr sz="2100" dirty="0">
                <a:solidFill>
                  <a:srgbClr val="1A1A6F"/>
                </a:solidFill>
                <a:latin typeface="Arial"/>
                <a:cs typeface="Arial"/>
              </a:rPr>
              <a:t>Tek </a:t>
            </a:r>
            <a:r>
              <a:rPr sz="2100" spc="-5" dirty="0">
                <a:solidFill>
                  <a:srgbClr val="1A1A6F"/>
                </a:solidFill>
                <a:latin typeface="Arial"/>
                <a:cs typeface="Arial"/>
              </a:rPr>
              <a:t>modlu </a:t>
            </a:r>
            <a:r>
              <a:rPr sz="2100" dirty="0">
                <a:solidFill>
                  <a:srgbClr val="1A1A6F"/>
                </a:solidFill>
                <a:latin typeface="Arial"/>
                <a:cs typeface="Arial"/>
              </a:rPr>
              <a:t>fiber </a:t>
            </a:r>
            <a:r>
              <a:rPr sz="2100" spc="-5" dirty="0">
                <a:solidFill>
                  <a:srgbClr val="1A1A6F"/>
                </a:solidFill>
                <a:latin typeface="Arial"/>
                <a:cs typeface="Arial"/>
              </a:rPr>
              <a:t>optik kablolar  için </a:t>
            </a:r>
            <a:r>
              <a:rPr sz="2100" spc="-10" dirty="0">
                <a:solidFill>
                  <a:srgbClr val="1A1A6F"/>
                </a:solidFill>
                <a:latin typeface="Arial"/>
                <a:cs typeface="Arial"/>
              </a:rPr>
              <a:t>ışık </a:t>
            </a:r>
            <a:r>
              <a:rPr sz="2100" spc="-5" dirty="0">
                <a:solidFill>
                  <a:srgbClr val="1A1A6F"/>
                </a:solidFill>
                <a:latin typeface="Arial"/>
                <a:cs typeface="Arial"/>
              </a:rPr>
              <a:t>kaynağı genellikle bir  LED lazeridir </a:t>
            </a:r>
            <a:r>
              <a:rPr sz="2100" dirty="0">
                <a:solidFill>
                  <a:srgbClr val="1A1A6F"/>
                </a:solidFill>
                <a:latin typeface="Arial"/>
                <a:cs typeface="Arial"/>
              </a:rPr>
              <a:t>. </a:t>
            </a:r>
            <a:r>
              <a:rPr sz="2100" spc="-5" dirty="0">
                <a:solidFill>
                  <a:srgbClr val="1A1A6F"/>
                </a:solidFill>
                <a:latin typeface="Arial"/>
                <a:cs typeface="Arial"/>
              </a:rPr>
              <a:t>Bu normal  </a:t>
            </a:r>
            <a:r>
              <a:rPr sz="2100" spc="-10" dirty="0">
                <a:solidFill>
                  <a:srgbClr val="1A1A6F"/>
                </a:solidFill>
                <a:latin typeface="Arial"/>
                <a:cs typeface="Arial"/>
              </a:rPr>
              <a:t>LED'lere </a:t>
            </a:r>
            <a:r>
              <a:rPr sz="2100" spc="-5" dirty="0">
                <a:solidFill>
                  <a:srgbClr val="1A1A6F"/>
                </a:solidFill>
                <a:latin typeface="Arial"/>
                <a:cs typeface="Arial"/>
              </a:rPr>
              <a:t>göre </a:t>
            </a:r>
            <a:r>
              <a:rPr sz="2100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2100" spc="-10" dirty="0">
                <a:solidFill>
                  <a:srgbClr val="1A1A6F"/>
                </a:solidFill>
                <a:latin typeface="Arial"/>
                <a:cs typeface="Arial"/>
              </a:rPr>
              <a:t>daha </a:t>
            </a:r>
            <a:r>
              <a:rPr sz="2100" spc="-5" dirty="0">
                <a:solidFill>
                  <a:srgbClr val="1A1A6F"/>
                </a:solidFill>
                <a:latin typeface="Arial"/>
                <a:cs typeface="Arial"/>
              </a:rPr>
              <a:t>yüksek  fiyatlı ve daha</a:t>
            </a:r>
            <a:r>
              <a:rPr sz="21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100" spc="-10" dirty="0">
                <a:solidFill>
                  <a:srgbClr val="1A1A6F"/>
                </a:solidFill>
                <a:latin typeface="Arial"/>
                <a:cs typeface="Arial"/>
              </a:rPr>
              <a:t>yoğundur.</a:t>
            </a:r>
            <a:endParaRPr sz="2100">
              <a:latin typeface="Arial"/>
              <a:cs typeface="Arial"/>
            </a:endParaRPr>
          </a:p>
          <a:p>
            <a:pPr marL="355600" marR="492125" indent="-342900">
              <a:lnSpc>
                <a:spcPct val="100000"/>
              </a:lnSpc>
              <a:spcBef>
                <a:spcPts val="505"/>
              </a:spcBef>
              <a:buFont typeface="Wingdings"/>
              <a:buChar char=""/>
              <a:tabLst>
                <a:tab pos="356235" algn="l"/>
              </a:tabLst>
            </a:pPr>
            <a:r>
              <a:rPr sz="2100" spc="-5" dirty="0">
                <a:solidFill>
                  <a:srgbClr val="1A1A6F"/>
                </a:solidFill>
                <a:latin typeface="Arial"/>
                <a:cs typeface="Arial"/>
              </a:rPr>
              <a:t>LED lazerinin </a:t>
            </a:r>
            <a:r>
              <a:rPr sz="2100" spc="-10" dirty="0">
                <a:solidFill>
                  <a:srgbClr val="1A1A6F"/>
                </a:solidFill>
                <a:latin typeface="Arial"/>
                <a:cs typeface="Arial"/>
              </a:rPr>
              <a:t>yoğunluğu  </a:t>
            </a:r>
            <a:r>
              <a:rPr sz="2100" spc="-5" dirty="0">
                <a:solidFill>
                  <a:srgbClr val="1A1A6F"/>
                </a:solidFill>
                <a:latin typeface="Arial"/>
                <a:cs typeface="Arial"/>
              </a:rPr>
              <a:t>sayesinde daha yüksek </a:t>
            </a:r>
            <a:r>
              <a:rPr sz="2100" spc="-10" dirty="0">
                <a:solidFill>
                  <a:srgbClr val="1A1A6F"/>
                </a:solidFill>
                <a:latin typeface="Arial"/>
                <a:cs typeface="Arial"/>
              </a:rPr>
              <a:t>veri  hızları </a:t>
            </a:r>
            <a:r>
              <a:rPr sz="21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100" spc="-5" dirty="0">
                <a:solidFill>
                  <a:srgbClr val="1A1A6F"/>
                </a:solidFill>
                <a:latin typeface="Arial"/>
                <a:cs typeface="Arial"/>
              </a:rPr>
              <a:t>daha uzun </a:t>
            </a:r>
            <a:r>
              <a:rPr sz="2100" spc="-10" dirty="0">
                <a:solidFill>
                  <a:srgbClr val="1A1A6F"/>
                </a:solidFill>
                <a:latin typeface="Arial"/>
                <a:cs typeface="Arial"/>
              </a:rPr>
              <a:t>aralıklar  </a:t>
            </a:r>
            <a:r>
              <a:rPr sz="2100" spc="-5" dirty="0">
                <a:solidFill>
                  <a:srgbClr val="1A1A6F"/>
                </a:solidFill>
                <a:latin typeface="Arial"/>
                <a:cs typeface="Arial"/>
              </a:rPr>
              <a:t>elde</a:t>
            </a:r>
            <a:r>
              <a:rPr sz="21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100" spc="-5" dirty="0">
                <a:solidFill>
                  <a:srgbClr val="1A1A6F"/>
                </a:solidFill>
                <a:latin typeface="Arial"/>
                <a:cs typeface="Arial"/>
              </a:rPr>
              <a:t>edilebilir.</a:t>
            </a:r>
            <a:endParaRPr sz="21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931664" y="2407920"/>
            <a:ext cx="3211067" cy="29535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111245" y="174116"/>
            <a:ext cx="35318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Tek Modlu</a:t>
            </a:r>
            <a:r>
              <a:rPr spc="-55" dirty="0"/>
              <a:t> </a:t>
            </a:r>
            <a:r>
              <a:rPr dirty="0"/>
              <a:t>Fiber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535940" y="1395424"/>
            <a:ext cx="8049259" cy="3952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Tek modlu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fiberler, yaklaşık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3000 metre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boyunca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veri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iletebilir ve çeşitli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NOC'ların ara bağlantısı  gibi omurga kablolaması için kullanılır.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Teknolojideki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gelişmeler bu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mesafeyi de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sürekli  olarak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 artırmaktadır.</a:t>
            </a:r>
            <a:endParaRPr sz="2800">
              <a:latin typeface="Arial"/>
              <a:cs typeface="Arial"/>
            </a:endParaRPr>
          </a:p>
          <a:p>
            <a:pPr marL="355600" marR="441325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Işığın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fiberin içerisinde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hareket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ettiği kısma  çekirdek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(nüve)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adı verilir.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Işık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ışınlarının açısı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sayısal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aralık içerisindeyse ışınlar çekirdek  içerisine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girebilir.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581400" y="4953000"/>
            <a:ext cx="5458968" cy="1295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111245" y="174116"/>
            <a:ext cx="35318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Tek Modlu</a:t>
            </a:r>
            <a:r>
              <a:rPr spc="-55" dirty="0"/>
              <a:t> </a:t>
            </a:r>
            <a:r>
              <a:rPr dirty="0"/>
              <a:t>Fiber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533400" y="1219200"/>
            <a:ext cx="7877175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55270" indent="-342900">
              <a:lnSpc>
                <a:spcPct val="100000"/>
              </a:lnSpc>
              <a:spcBef>
                <a:spcPts val="100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Işık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nüve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(core-çekirdek)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içerisinde hareket  eder.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Işınların açısı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sayısal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aralık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içerisindeyse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sınırlı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sayıda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yolda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hareket  edebilir.</a:t>
            </a:r>
            <a:endParaRPr sz="30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25"/>
              </a:spcBef>
              <a:buSzPct val="96666"/>
              <a:buFont typeface="Wingdings"/>
              <a:buChar char=""/>
              <a:tabLst>
                <a:tab pos="356235" algn="l"/>
              </a:tabLst>
            </a:pP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Bu optik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yollara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“mod” adı verilir.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Eğer </a:t>
            </a:r>
            <a:r>
              <a:rPr sz="3000" spc="-10" dirty="0">
                <a:solidFill>
                  <a:srgbClr val="1A1A6F"/>
                </a:solidFill>
                <a:latin typeface="Arial"/>
                <a:cs typeface="Arial"/>
              </a:rPr>
              <a:t>fiberin 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çapı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yeteri kadar büyükse </a:t>
            </a:r>
            <a:r>
              <a:rPr sz="3000" spc="-15" dirty="0">
                <a:solidFill>
                  <a:srgbClr val="1A1A6F"/>
                </a:solidFill>
                <a:latin typeface="Arial"/>
                <a:cs typeface="Arial"/>
              </a:rPr>
              <a:t>ışık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sayıda 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yolda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hareket edebilir.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Bu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tür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fiberlere “çok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modlu (multimode)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fiber”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denir.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Tek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modlu  (singlemode)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fiberin çekirdeği sadece tek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modda </a:t>
            </a:r>
            <a:r>
              <a:rPr sz="3000" spc="-15" dirty="0">
                <a:solidFill>
                  <a:srgbClr val="1A1A6F"/>
                </a:solidFill>
                <a:latin typeface="Arial"/>
                <a:cs typeface="Arial"/>
              </a:rPr>
              <a:t>ışığın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hareket etmesine </a:t>
            </a:r>
            <a:r>
              <a:rPr sz="3000" dirty="0">
                <a:solidFill>
                  <a:srgbClr val="1A1A6F"/>
                </a:solidFill>
                <a:latin typeface="Arial"/>
                <a:cs typeface="Arial"/>
              </a:rPr>
              <a:t>müsaade  </a:t>
            </a:r>
            <a:r>
              <a:rPr sz="3000" spc="-5" dirty="0">
                <a:solidFill>
                  <a:srgbClr val="1A1A6F"/>
                </a:solidFill>
                <a:latin typeface="Arial"/>
                <a:cs typeface="Arial"/>
              </a:rPr>
              <a:t>eder.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5475">
              <a:lnSpc>
                <a:spcPct val="100000"/>
              </a:lnSpc>
              <a:spcBef>
                <a:spcPts val="100"/>
              </a:spcBef>
            </a:pPr>
            <a:r>
              <a:rPr dirty="0"/>
              <a:t>Yapısı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535940" y="1395424"/>
            <a:ext cx="7872730" cy="4464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8288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Tek modlu fiber kablo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modlu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fiber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 ile  aynı parçalardan meydana</a:t>
            </a:r>
            <a:r>
              <a:rPr sz="28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gelir.</a:t>
            </a:r>
            <a:endParaRPr sz="2800">
              <a:latin typeface="Arial"/>
              <a:cs typeface="Arial"/>
            </a:endParaRPr>
          </a:p>
          <a:p>
            <a:pPr marL="355600" marR="85725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Tek modlu fiberin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dış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ceket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rengi genellikle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sarı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olur. Çok modlu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fiber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 ile tek modlu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fiber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kablonun arasındaki en temel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farklılık,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tek mod  fiber kablonun adından da anlaşılacağı gibi tek  modda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iletim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yapmasıdır.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Tek modlu fiberin çekirdek yarıçapı </a:t>
            </a:r>
            <a:r>
              <a:rPr sz="2800" spc="5" dirty="0">
                <a:solidFill>
                  <a:srgbClr val="1A1A6F"/>
                </a:solidFill>
                <a:latin typeface="Arial"/>
                <a:cs typeface="Arial"/>
              </a:rPr>
              <a:t>8-10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mikron  seviyesindedir. 9 mikronluk çekirdek</a:t>
            </a:r>
            <a:r>
              <a:rPr sz="28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çok</a:t>
            </a:r>
            <a:endParaRPr sz="2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yaygındır.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5475">
              <a:lnSpc>
                <a:spcPct val="100000"/>
              </a:lnSpc>
              <a:spcBef>
                <a:spcPts val="100"/>
              </a:spcBef>
            </a:pPr>
            <a:r>
              <a:rPr dirty="0"/>
              <a:t>Yapısı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435763" y="1070893"/>
            <a:ext cx="7968615" cy="5232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03505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ceketinde yazan 9/125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olarak tanımlanan  tek modlu fiber kablonun çekirdek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yarıçapı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9 ve 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dış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kılıf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yarıçapının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125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mikron olduğu</a:t>
            </a:r>
            <a:r>
              <a:rPr sz="2800" spc="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anlaşılır.</a:t>
            </a:r>
            <a:endParaRPr sz="28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Tek modlu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fiberde ışık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kaynağı olarak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lazer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kullanılır. Işık ışını çekirdeğe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90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derecelik açı  yaparak girer. Sonuç olarak veri ışın  dalgalarında ve çekirdeğin tam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ortasında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düz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bir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hat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üzerinde taşınır. Böylece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hem iletim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hızını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hem de iletim mesafesini arttırmış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oluruz.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yüzden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tek modlu fiberler genellikle WAN’ larda  kullanılırken çok modlu fiberler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LAN’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larda  kullanılır.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5475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chemeClr val="bg2">
                    <a:lumMod val="25000"/>
                  </a:schemeClr>
                </a:solidFill>
              </a:rPr>
              <a:t>Yapısı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685800" y="990600"/>
            <a:ext cx="7609332" cy="50398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5475">
              <a:lnSpc>
                <a:spcPct val="100000"/>
              </a:lnSpc>
              <a:spcBef>
                <a:spcPts val="100"/>
              </a:spcBef>
            </a:pPr>
            <a:r>
              <a:rPr dirty="0"/>
              <a:t>Yapısı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/>
          <p:nvPr/>
        </p:nvSpPr>
        <p:spPr>
          <a:xfrm>
            <a:off x="1187196" y="2205227"/>
            <a:ext cx="5667756" cy="23439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06576" y="4856226"/>
            <a:ext cx="75647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45" dirty="0">
                <a:solidFill>
                  <a:srgbClr val="1A1A6F"/>
                </a:solidFill>
                <a:latin typeface="Arial"/>
                <a:cs typeface="Arial"/>
              </a:rPr>
              <a:t>Tek </a:t>
            </a:r>
            <a:r>
              <a:rPr sz="1800" b="1" dirty="0">
                <a:solidFill>
                  <a:srgbClr val="1A1A6F"/>
                </a:solidFill>
                <a:latin typeface="Arial"/>
                <a:cs typeface="Arial"/>
              </a:rPr>
              <a:t>modlu ışığın </a:t>
            </a:r>
            <a:r>
              <a:rPr sz="1800" b="1" spc="-10" dirty="0">
                <a:solidFill>
                  <a:srgbClr val="1A1A6F"/>
                </a:solidFill>
                <a:latin typeface="Arial"/>
                <a:cs typeface="Arial"/>
              </a:rPr>
              <a:t>yayılması </a:t>
            </a:r>
            <a:r>
              <a:rPr sz="1800" b="1" spc="-5" dirty="0">
                <a:solidFill>
                  <a:srgbClr val="1A1A6F"/>
                </a:solidFill>
                <a:latin typeface="Arial"/>
                <a:cs typeface="Arial"/>
              </a:rPr>
              <a:t>(yansıma </a:t>
            </a:r>
            <a:r>
              <a:rPr sz="1800" b="1" spc="-25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1800" b="1" spc="-5" dirty="0">
                <a:solidFill>
                  <a:srgbClr val="1A1A6F"/>
                </a:solidFill>
                <a:latin typeface="Arial"/>
                <a:cs typeface="Arial"/>
              </a:rPr>
              <a:t>kırılma yok denecek kadar</a:t>
            </a:r>
            <a:r>
              <a:rPr sz="1800" b="1" spc="1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A1A6F"/>
                </a:solidFill>
                <a:latin typeface="Arial"/>
                <a:cs typeface="Arial"/>
              </a:rPr>
              <a:t>az)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943480" y="0"/>
            <a:ext cx="58674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ÇOK MODLU FİBER</a:t>
            </a:r>
            <a:r>
              <a:rPr spc="-55" dirty="0"/>
              <a:t> </a:t>
            </a:r>
            <a:r>
              <a:rPr dirty="0"/>
              <a:t>OPTİK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535940" y="448436"/>
            <a:ext cx="7740650" cy="401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2806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FFFFFF"/>
                </a:solidFill>
                <a:latin typeface="Arial"/>
                <a:cs typeface="Arial"/>
              </a:rPr>
              <a:t>KABLO</a:t>
            </a:r>
            <a:endParaRPr sz="3600">
              <a:latin typeface="Arial"/>
              <a:cs typeface="Arial"/>
            </a:endParaRPr>
          </a:p>
          <a:p>
            <a:pPr marL="355600" marR="97155" indent="-342900">
              <a:lnSpc>
                <a:spcPct val="100000"/>
              </a:lnSpc>
              <a:spcBef>
                <a:spcPts val="3135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Fiber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optik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çeşitleri içinde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modlu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kablo daha 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uygun fiyatlıdır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daha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yaygın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olarak</a:t>
            </a:r>
            <a:r>
              <a:rPr sz="27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kullanılır.</a:t>
            </a:r>
            <a:endParaRPr sz="2700">
              <a:latin typeface="Arial"/>
              <a:cs typeface="Arial"/>
            </a:endParaRPr>
          </a:p>
          <a:p>
            <a:pPr marL="355600" marR="422909" indent="-342900">
              <a:lnSpc>
                <a:spcPct val="100000"/>
              </a:lnSpc>
              <a:spcBef>
                <a:spcPts val="655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Işık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darbeleri üreten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ışık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kaynağı genellikle bir  LED'dir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(Işık Yayan</a:t>
            </a:r>
            <a:r>
              <a:rPr sz="27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Diyot).</a:t>
            </a:r>
            <a:endParaRPr sz="27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50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Aynı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anda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kablo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üzerinden iletilen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her biri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veri  taşıyan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birden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çok ışık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hüzmesi </a:t>
            </a:r>
            <a:r>
              <a:rPr sz="2700" spc="-10" dirty="0">
                <a:solidFill>
                  <a:srgbClr val="1A1A6F"/>
                </a:solidFill>
                <a:latin typeface="Arial"/>
                <a:cs typeface="Arial"/>
              </a:rPr>
              <a:t>bulunduğundan 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buna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çok modlu</a:t>
            </a:r>
            <a:r>
              <a:rPr sz="2700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denir.</a:t>
            </a:r>
            <a:endParaRPr sz="2700">
              <a:latin typeface="Arial"/>
              <a:cs typeface="Arial"/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29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486400" y="4038600"/>
            <a:ext cx="3081529" cy="2283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5475">
              <a:lnSpc>
                <a:spcPct val="100000"/>
              </a:lnSpc>
              <a:spcBef>
                <a:spcPts val="100"/>
              </a:spcBef>
            </a:pPr>
            <a:r>
              <a:rPr dirty="0"/>
              <a:t>Yapısı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9" name="object 9"/>
          <p:cNvSpPr txBox="1"/>
          <p:nvPr/>
        </p:nvSpPr>
        <p:spPr>
          <a:xfrm>
            <a:off x="482594" y="1066800"/>
            <a:ext cx="7917180" cy="34417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Fiber optik kablo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cam veya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plastikten  yapılmıştır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bu iki madde de elektriği  iletmez. Bu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da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fiber optik kablonun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EMI'ye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(Elektromanyetik Girişim)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karşı hassas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olmadığı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girişimin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sorun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oluşturduğu  ortamlara döşenmek için uygun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olduğu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anlamına</a:t>
            </a:r>
            <a:r>
              <a:rPr sz="32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gelir.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943480" y="0"/>
            <a:ext cx="58674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ÇOK MODLU FİBER</a:t>
            </a:r>
            <a:r>
              <a:rPr spc="-55" dirty="0"/>
              <a:t> </a:t>
            </a:r>
            <a:r>
              <a:rPr dirty="0"/>
              <a:t>OPTİK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535940" y="448436"/>
            <a:ext cx="7399655" cy="3619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2806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FFFFFF"/>
                </a:solidFill>
                <a:latin typeface="Arial"/>
                <a:cs typeface="Arial"/>
              </a:rPr>
              <a:t>KABLO</a:t>
            </a:r>
            <a:endParaRPr sz="36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3135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spc="-10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modlu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çekirdekte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her ışık hüzmesi ayrı bir  yolu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takip</a:t>
            </a:r>
            <a:r>
              <a:rPr sz="2700" spc="-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eder.</a:t>
            </a:r>
            <a:endParaRPr sz="2700">
              <a:latin typeface="Arial"/>
              <a:cs typeface="Arial"/>
            </a:endParaRPr>
          </a:p>
          <a:p>
            <a:pPr marL="355600" marR="138430" indent="-342900">
              <a:lnSpc>
                <a:spcPct val="100000"/>
              </a:lnSpc>
              <a:spcBef>
                <a:spcPts val="655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Çok modlu fiber optik kablolar genellikle 2000  metreye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kadar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olan bağlar için</a:t>
            </a:r>
            <a:r>
              <a:rPr sz="2700" spc="-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uygundur.</a:t>
            </a:r>
            <a:endParaRPr sz="2700">
              <a:latin typeface="Arial"/>
              <a:cs typeface="Arial"/>
            </a:endParaRPr>
          </a:p>
          <a:p>
            <a:pPr marL="355600" marR="402590" indent="-342900">
              <a:lnSpc>
                <a:spcPct val="103000"/>
              </a:lnSpc>
              <a:spcBef>
                <a:spcPts val="550"/>
              </a:spcBef>
              <a:buClr>
                <a:srgbClr val="1A1A6F"/>
              </a:buClr>
              <a:buFont typeface="Wingdings"/>
              <a:buChar char=""/>
              <a:tabLst>
                <a:tab pos="450215" algn="l"/>
                <a:tab pos="450850" algn="l"/>
              </a:tabLst>
            </a:pPr>
            <a:r>
              <a:rPr dirty="0"/>
              <a:t>	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Ancak teknolojideki gelişmeler bu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mesafeyi  sürekli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olarak</a:t>
            </a:r>
            <a:r>
              <a:rPr sz="27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arttırmaktadır.</a:t>
            </a:r>
            <a:endParaRPr sz="27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836420" y="4509515"/>
            <a:ext cx="5286756" cy="1333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486079"/>
            <a:ext cx="838200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chemeClr val="bg2">
                    <a:lumMod val="25000"/>
                  </a:schemeClr>
                </a:solidFill>
              </a:rPr>
              <a:t>ÇOK MODLU FİBER</a:t>
            </a:r>
            <a:r>
              <a:rPr spc="-55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dirty="0" smtClean="0">
                <a:solidFill>
                  <a:schemeClr val="bg2">
                    <a:lumMod val="25000"/>
                  </a:schemeClr>
                </a:solidFill>
              </a:rPr>
              <a:t>OPTİK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KABLO</a:t>
            </a:r>
            <a:endParaRPr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4" name="object 4"/>
          <p:cNvSpPr/>
          <p:nvPr/>
        </p:nvSpPr>
        <p:spPr>
          <a:xfrm>
            <a:off x="684276" y="1557527"/>
            <a:ext cx="8005572" cy="41757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31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838200" y="422216"/>
            <a:ext cx="586740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ÇOK MODLU FİBER</a:t>
            </a:r>
            <a:r>
              <a:rPr spc="-55" dirty="0"/>
              <a:t> </a:t>
            </a:r>
            <a:r>
              <a:rPr dirty="0" smtClean="0"/>
              <a:t>OPTİK</a:t>
            </a:r>
            <a:r>
              <a:rPr lang="tr-TR" dirty="0" smtClean="0"/>
              <a:t> KABLO</a:t>
            </a:r>
            <a:endParaRPr dirty="0"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609600" y="1447800"/>
            <a:ext cx="7573009" cy="31188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60350" indent="-342900">
              <a:lnSpc>
                <a:spcPct val="100000"/>
              </a:lnSpc>
              <a:spcBef>
                <a:spcPts val="313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 err="1" smtClean="0">
                <a:solidFill>
                  <a:srgbClr val="1A1A6F"/>
                </a:solidFill>
                <a:latin typeface="Arial"/>
                <a:cs typeface="Arial"/>
              </a:rPr>
              <a:t>Girişine</a:t>
            </a:r>
            <a:r>
              <a:rPr sz="2800" spc="-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uygulanan paralel bilgiyi,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tek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clock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palsiyle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paralel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çıkışlarına yükleyen devreye 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paralel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girişli –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paralel çıkışlı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devre</a:t>
            </a:r>
            <a:r>
              <a:rPr sz="2800" spc="3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denir.</a:t>
            </a:r>
            <a:endParaRPr sz="28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Çok modlu fiber optik kabloların yapısı da tek  modlu fiberlere benzer. Aralarında çok az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fark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vardır.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Işığın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çekirdek içerisinde yayılması  bakımından iki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çeşidi</a:t>
            </a:r>
            <a:r>
              <a:rPr sz="2800" spc="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bulunmaktadır.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32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24294" y="395439"/>
            <a:ext cx="586740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ÇOK MODLU FİBER</a:t>
            </a:r>
            <a:r>
              <a:rPr spc="-55" dirty="0"/>
              <a:t> </a:t>
            </a:r>
            <a:r>
              <a:rPr dirty="0" smtClean="0"/>
              <a:t>OPTİK</a:t>
            </a:r>
            <a:r>
              <a:rPr lang="tr-TR" dirty="0" smtClean="0"/>
              <a:t> KABLO</a:t>
            </a:r>
            <a:endParaRPr dirty="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457200" y="1261011"/>
            <a:ext cx="6343650" cy="14850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13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 err="1" smtClean="0">
                <a:solidFill>
                  <a:srgbClr val="1A1A6F"/>
                </a:solidFill>
                <a:latin typeface="Arial"/>
                <a:cs typeface="Arial"/>
              </a:rPr>
              <a:t>Bunlar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;</a:t>
            </a:r>
            <a:endParaRPr sz="2800" dirty="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675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b="1" spc="-10" dirty="0">
                <a:solidFill>
                  <a:srgbClr val="1A1A6F"/>
                </a:solidFill>
                <a:latin typeface="Arial"/>
                <a:cs typeface="Arial"/>
              </a:rPr>
              <a:t>Çok modlu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kademe indeksli</a:t>
            </a:r>
            <a:r>
              <a:rPr sz="2800" b="1" spc="9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fiber</a:t>
            </a:r>
            <a:endParaRPr sz="2800" dirty="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670"/>
              </a:spcBef>
              <a:tabLst>
                <a:tab pos="756285" algn="l"/>
              </a:tabLst>
            </a:pPr>
            <a:r>
              <a:rPr sz="1400" dirty="0">
                <a:solidFill>
                  <a:srgbClr val="3067D2"/>
                </a:solidFill>
                <a:latin typeface="Wingdings 2"/>
                <a:cs typeface="Wingdings 2"/>
              </a:rPr>
              <a:t></a:t>
            </a:r>
            <a:r>
              <a:rPr sz="1400" dirty="0">
                <a:solidFill>
                  <a:srgbClr val="3067D2"/>
                </a:solidFill>
                <a:latin typeface="Times New Roman"/>
                <a:cs typeface="Times New Roman"/>
              </a:rPr>
              <a:t>	</a:t>
            </a:r>
            <a:r>
              <a:rPr sz="2800" b="1" spc="-10" dirty="0">
                <a:solidFill>
                  <a:srgbClr val="1A1A6F"/>
                </a:solidFill>
                <a:latin typeface="Arial"/>
                <a:cs typeface="Arial"/>
              </a:rPr>
              <a:t>Çok modlu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dereceli indeksli</a:t>
            </a:r>
            <a:r>
              <a:rPr sz="2800" b="1" spc="7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A1A6F"/>
                </a:solidFill>
                <a:latin typeface="Arial"/>
                <a:cs typeface="Arial"/>
              </a:rPr>
              <a:t>fiber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11123" y="2997707"/>
            <a:ext cx="3305555" cy="32674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19955" y="3515867"/>
            <a:ext cx="4611624" cy="222961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33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95912" y="288694"/>
            <a:ext cx="7862288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3200" spc="-5" dirty="0" smtClean="0"/>
              <a:t>Çok </a:t>
            </a:r>
            <a:r>
              <a:rPr lang="tr-TR" sz="3200" spc="-5" dirty="0" err="1" smtClean="0"/>
              <a:t>Modlu</a:t>
            </a:r>
            <a:r>
              <a:rPr lang="tr-TR" sz="3200" spc="-5" dirty="0" smtClean="0"/>
              <a:t> </a:t>
            </a:r>
            <a:r>
              <a:rPr lang="tr-TR" sz="3200" dirty="0" smtClean="0"/>
              <a:t>Kademe</a:t>
            </a:r>
            <a:r>
              <a:rPr lang="tr-TR" sz="3200" spc="-40" dirty="0" smtClean="0"/>
              <a:t> </a:t>
            </a:r>
            <a:r>
              <a:rPr lang="tr-TR" sz="3200" spc="-5" dirty="0" smtClean="0"/>
              <a:t>İndeksli Fiber Optik Kablo</a:t>
            </a:r>
            <a:endParaRPr lang="tr-TR" sz="3200" spc="-5" dirty="0"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566975" y="990600"/>
            <a:ext cx="8012430" cy="45012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779780" indent="-342900">
              <a:lnSpc>
                <a:spcPct val="100000"/>
              </a:lnSpc>
              <a:spcBef>
                <a:spcPts val="313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 err="1" smtClean="0">
                <a:solidFill>
                  <a:srgbClr val="1A1A6F"/>
                </a:solidFill>
                <a:latin typeface="Arial"/>
                <a:cs typeface="Arial"/>
              </a:rPr>
              <a:t>Çok</a:t>
            </a:r>
            <a:r>
              <a:rPr sz="2800" spc="-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modlu kademe indeksli düzenleme, tek  modlu düzenlemeye</a:t>
            </a:r>
            <a:r>
              <a:rPr sz="2800" spc="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benzer.</a:t>
            </a:r>
            <a:endParaRPr sz="2800" dirty="0">
              <a:latin typeface="Arial"/>
              <a:cs typeface="Arial"/>
            </a:endParaRPr>
          </a:p>
          <a:p>
            <a:pPr marL="355600" marR="65405" indent="-342900" algn="just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Aradaki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fark,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merkezî çekirdeğin çok daha geniş  olmasıdır. Bu fiber türü, daha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geniş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ışık fiber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açıklığına sahiptir. Dolayısıyla kabloya daha çok  ışık girmesine imkân</a:t>
            </a:r>
            <a:r>
              <a:rPr sz="2800" spc="2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verir.</a:t>
            </a:r>
            <a:endParaRPr sz="28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Çekirdek/koruyucu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zarf arasındaki sınıra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kritik  açıdan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daha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büyük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açıyla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çarpan ışık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ışınları,  çekirdekteki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zikzak şeklinde yayınım yapar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ve  sürekli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olarak sınırdan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yansır.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457200" y="997310"/>
            <a:ext cx="8040370" cy="50398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434975" indent="-342900">
              <a:lnSpc>
                <a:spcPct val="100000"/>
              </a:lnSpc>
              <a:spcBef>
                <a:spcPts val="312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 err="1" smtClean="0">
                <a:solidFill>
                  <a:srgbClr val="1A1A6F"/>
                </a:solidFill>
                <a:latin typeface="Arial"/>
                <a:cs typeface="Arial"/>
              </a:rPr>
              <a:t>Çekirdek</a:t>
            </a:r>
            <a:r>
              <a:rPr sz="3200" spc="-5" dirty="0" smtClean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/ koruyucu zarf sınırına kritik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açıdan daha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küçük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açıyla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çarpan</a:t>
            </a:r>
            <a:r>
              <a:rPr sz="3200" spc="-1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ışık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ışınları,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koruyucu zarfa girer ve yok</a:t>
            </a:r>
            <a:r>
              <a:rPr sz="3200" spc="-17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olur.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Fiberde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yayınım yaparken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ışık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ışınının  izleyebileceği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çok sayıda yol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olduğu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görülebilir. Bunun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sonucu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olarak bütün</a:t>
            </a:r>
            <a:r>
              <a:rPr sz="3200" spc="-1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ışık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ışınları aynı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yolu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izlemez.</a:t>
            </a:r>
            <a:r>
              <a:rPr sz="3200" spc="-5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Dolayısıyla</a:t>
            </a:r>
            <a:endParaRPr sz="3200" dirty="0">
              <a:latin typeface="Arial"/>
              <a:cs typeface="Arial"/>
            </a:endParaRPr>
          </a:p>
          <a:p>
            <a:pPr marL="355600" marR="817244">
              <a:lnSpc>
                <a:spcPct val="100000"/>
              </a:lnSpc>
              <a:spcBef>
                <a:spcPts val="5"/>
              </a:spcBef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fiberin bir ucundan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diğer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ucuna olan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mesafeyi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aynı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zaman süresi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içinde</a:t>
            </a:r>
            <a:r>
              <a:rPr sz="3200" spc="-15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kat  etmezler.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1" name="object 7"/>
          <p:cNvSpPr txBox="1">
            <a:spLocks/>
          </p:cNvSpPr>
          <p:nvPr/>
        </p:nvSpPr>
        <p:spPr>
          <a:xfrm>
            <a:off x="595912" y="288694"/>
            <a:ext cx="7862288" cy="50526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700" kern="1200" spc="-38" baseline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3200" spc="-5" smtClean="0"/>
              <a:t>Çok Modlu </a:t>
            </a:r>
            <a:r>
              <a:rPr lang="tr-TR" sz="3200" smtClean="0"/>
              <a:t>Kademe</a:t>
            </a:r>
            <a:r>
              <a:rPr lang="tr-TR" sz="3200" spc="-40" smtClean="0"/>
              <a:t> </a:t>
            </a:r>
            <a:r>
              <a:rPr lang="tr-TR" sz="3200" spc="-5" smtClean="0"/>
              <a:t>İndeksli Fiber Optik Kablo</a:t>
            </a:r>
            <a:endParaRPr lang="tr-TR" sz="3200" spc="-5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535940" y="1395424"/>
            <a:ext cx="7945120" cy="4464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388620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Dereceli indisli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çok modlu fiberin yapısındaki  çekirdeğin indisi yarıçapa bağlı olarak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değişir.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Yani dışarıdan bakıldığında (çok hassas ve  güçlü mikroskoplarla) içten dışa doğru eş  merkezli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halkalar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halindedir.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Bu halkaların her birinin kırılma indisi farklıdır ve  içten dışa doğru gidildikçe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kırılma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indisi</a:t>
            </a:r>
            <a:r>
              <a:rPr sz="2800" spc="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düşer.</a:t>
            </a:r>
            <a:endParaRPr sz="2800">
              <a:latin typeface="Arial"/>
              <a:cs typeface="Arial"/>
            </a:endParaRPr>
          </a:p>
          <a:p>
            <a:pPr marL="355600" marR="380365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Yani tam merkezde en büyük indeks, en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dışta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ise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en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küçük indeks bulunur. Bu katmanların  sayısı imalatçı firmaya göre</a:t>
            </a:r>
            <a:r>
              <a:rPr sz="28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değişir.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7"/>
          <p:cNvSpPr txBox="1">
            <a:spLocks/>
          </p:cNvSpPr>
          <p:nvPr/>
        </p:nvSpPr>
        <p:spPr>
          <a:xfrm>
            <a:off x="595912" y="288694"/>
            <a:ext cx="7862288" cy="50526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700" kern="1200" spc="-38" baseline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3200" spc="-5" dirty="0" smtClean="0"/>
              <a:t>Çok </a:t>
            </a:r>
            <a:r>
              <a:rPr lang="tr-TR" sz="3200" spc="-5" dirty="0" err="1" smtClean="0"/>
              <a:t>Modlu</a:t>
            </a:r>
            <a:r>
              <a:rPr lang="tr-TR" sz="3200" spc="-5" dirty="0" smtClean="0"/>
              <a:t> </a:t>
            </a:r>
            <a:r>
              <a:rPr lang="tr-TR" sz="3200" dirty="0" smtClean="0"/>
              <a:t>Dereceli İndeksli </a:t>
            </a:r>
            <a:r>
              <a:rPr lang="tr-TR" sz="3200" spc="-5" dirty="0" smtClean="0"/>
              <a:t>Fiber Optik Kablo</a:t>
            </a:r>
            <a:endParaRPr lang="tr-TR" sz="3200" spc="-5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539987" y="1122328"/>
            <a:ext cx="8066405" cy="5129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68148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Genellikle bu katmanların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sayısı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50-400  arasındadır.</a:t>
            </a:r>
            <a:endParaRPr sz="27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50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Merkezde direkt olarak giden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ışık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az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yol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alır; ancak  burada indeks büyüktür. Daha </a:t>
            </a:r>
            <a:r>
              <a:rPr sz="2700" spc="-10" dirty="0">
                <a:solidFill>
                  <a:srgbClr val="1A1A6F"/>
                </a:solidFill>
                <a:latin typeface="Arial"/>
                <a:cs typeface="Arial"/>
              </a:rPr>
              <a:t>dış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katmanlarda  giden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ışıkların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aldıkları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yol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daha fazladır; ancak bu  katmanlarda indeksi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küçük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olduğundan ışığın hızı  indeks profili ile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ters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orantılı olarak</a:t>
            </a:r>
            <a:r>
              <a:rPr sz="2700" spc="-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değişir.</a:t>
            </a:r>
            <a:endParaRPr sz="2700" dirty="0">
              <a:latin typeface="Arial"/>
              <a:cs typeface="Arial"/>
            </a:endParaRPr>
          </a:p>
          <a:p>
            <a:pPr marL="355600" marR="517525" indent="-342900">
              <a:lnSpc>
                <a:spcPct val="100000"/>
              </a:lnSpc>
              <a:spcBef>
                <a:spcPts val="655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Dolayısıyla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tüm ışıklar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belli düğüm noktalarında  birleşir.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Ancak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alıcı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uçta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darbeler arasında bir  gecikme olur. Buna rağmen gecikme basamak  indeksli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ve çok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modlu fiberlerinkine göre daha  azdır.</a:t>
            </a:r>
            <a:endParaRPr sz="2700" dirty="0">
              <a:latin typeface="Arial"/>
              <a:cs typeface="Arial"/>
            </a:endParaRPr>
          </a:p>
        </p:txBody>
      </p:sp>
      <p:sp>
        <p:nvSpPr>
          <p:cNvPr id="10" name="Unvan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spc="-5" dirty="0"/>
              <a:t>Çok </a:t>
            </a:r>
            <a:r>
              <a:rPr lang="tr-TR" sz="2800" spc="-5" dirty="0" err="1"/>
              <a:t>Modlu</a:t>
            </a:r>
            <a:r>
              <a:rPr lang="tr-TR" sz="2800" spc="-5" dirty="0"/>
              <a:t> </a:t>
            </a:r>
            <a:r>
              <a:rPr lang="tr-TR" sz="2800" dirty="0"/>
              <a:t>Dereceli İndeksli </a:t>
            </a:r>
            <a:r>
              <a:rPr lang="tr-TR" sz="2800" spc="-5" dirty="0"/>
              <a:t>Fiber Optik </a:t>
            </a:r>
            <a:r>
              <a:rPr lang="tr-TR" sz="2800" spc="-5" dirty="0" smtClean="0"/>
              <a:t>Kablo</a:t>
            </a:r>
            <a:endParaRPr lang="tr-TR" dirty="0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35940" y="1392377"/>
            <a:ext cx="7926705" cy="4026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9842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Genelde fiber optik kablolar verilerin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uzak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mesafelere iletilmesinde</a:t>
            </a:r>
            <a:r>
              <a:rPr sz="3200" spc="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kullanılmaktadır.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Aynı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alan içerisinde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UTP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kabloların  kullanılması,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kolay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kurulması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ucuz  olması nedeniyle tercih </a:t>
            </a:r>
            <a:r>
              <a:rPr sz="3200" spc="-10" dirty="0">
                <a:solidFill>
                  <a:srgbClr val="1A1A6F"/>
                </a:solidFill>
                <a:latin typeface="Arial"/>
                <a:cs typeface="Arial"/>
              </a:rPr>
              <a:t>edilmektedir.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Yine  de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yerleşke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gibi alanlarda fiber optik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kablo  kullanılmaktadır. Genellikle de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modlu  fiber böyle alanlarda tercih</a:t>
            </a:r>
            <a:r>
              <a:rPr sz="32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edilmektedir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3" name="Unvan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spc="-5" dirty="0"/>
              <a:t>Çok </a:t>
            </a:r>
            <a:r>
              <a:rPr lang="tr-TR" sz="2800" spc="-5" dirty="0" err="1"/>
              <a:t>Modlu</a:t>
            </a:r>
            <a:r>
              <a:rPr lang="tr-TR" sz="2800" spc="-5" dirty="0"/>
              <a:t> </a:t>
            </a:r>
            <a:r>
              <a:rPr lang="tr-TR" sz="2800" dirty="0"/>
              <a:t>Dereceli İndeksli </a:t>
            </a:r>
            <a:r>
              <a:rPr lang="tr-TR" sz="2800" spc="-5" dirty="0"/>
              <a:t>Fiber Optik </a:t>
            </a:r>
            <a:r>
              <a:rPr lang="tr-TR" sz="2800" spc="-5" dirty="0" smtClean="0"/>
              <a:t>Kablo</a:t>
            </a:r>
            <a:endParaRPr lang="tr-TR" dirty="0"/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33532" y="455755"/>
            <a:ext cx="8446918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tr-TR" sz="2800" dirty="0" smtClean="0"/>
              <a:t>Tek </a:t>
            </a:r>
            <a:r>
              <a:rPr lang="tr-TR" sz="2800" dirty="0" err="1" smtClean="0"/>
              <a:t>Modlu</a:t>
            </a:r>
            <a:r>
              <a:rPr lang="tr-TR" sz="2800" dirty="0" smtClean="0"/>
              <a:t> </a:t>
            </a:r>
            <a:r>
              <a:rPr lang="tr-TR" sz="2800" spc="-5" dirty="0" smtClean="0"/>
              <a:t>Fiber </a:t>
            </a:r>
            <a:r>
              <a:rPr lang="tr-TR" sz="2800" dirty="0" smtClean="0"/>
              <a:t>İle </a:t>
            </a:r>
            <a:r>
              <a:rPr lang="tr-TR" sz="2800" spc="-5" dirty="0" smtClean="0"/>
              <a:t>Çok</a:t>
            </a:r>
            <a:r>
              <a:rPr lang="tr-TR" sz="2800" spc="-130" dirty="0" smtClean="0"/>
              <a:t> </a:t>
            </a:r>
            <a:r>
              <a:rPr lang="tr-TR" sz="2800" dirty="0" err="1" smtClean="0"/>
              <a:t>Modlu</a:t>
            </a:r>
            <a:r>
              <a:rPr lang="tr-TR" sz="2800" dirty="0" smtClean="0"/>
              <a:t> Fiberin Karşılaştırılması</a:t>
            </a:r>
            <a:endParaRPr lang="tr-TR" sz="2800" dirty="0"/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9" name="object 9"/>
          <p:cNvSpPr/>
          <p:nvPr/>
        </p:nvSpPr>
        <p:spPr>
          <a:xfrm>
            <a:off x="457200" y="1367777"/>
            <a:ext cx="4114800" cy="894715"/>
          </a:xfrm>
          <a:custGeom>
            <a:avLst/>
            <a:gdLst/>
            <a:ahLst/>
            <a:cxnLst/>
            <a:rect l="l" t="t" r="r" b="b"/>
            <a:pathLst>
              <a:path w="4114800" h="894714">
                <a:moveTo>
                  <a:pt x="0" y="894473"/>
                </a:moveTo>
                <a:lnTo>
                  <a:pt x="4114800" y="894473"/>
                </a:lnTo>
                <a:lnTo>
                  <a:pt x="4114800" y="0"/>
                </a:lnTo>
                <a:lnTo>
                  <a:pt x="0" y="0"/>
                </a:lnTo>
                <a:lnTo>
                  <a:pt x="0" y="894473"/>
                </a:lnTo>
                <a:close/>
              </a:path>
            </a:pathLst>
          </a:custGeom>
          <a:solidFill>
            <a:srgbClr val="CDD2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72000" y="1367777"/>
            <a:ext cx="4114800" cy="894715"/>
          </a:xfrm>
          <a:custGeom>
            <a:avLst/>
            <a:gdLst/>
            <a:ahLst/>
            <a:cxnLst/>
            <a:rect l="l" t="t" r="r" b="b"/>
            <a:pathLst>
              <a:path w="4114800" h="894714">
                <a:moveTo>
                  <a:pt x="0" y="894473"/>
                </a:moveTo>
                <a:lnTo>
                  <a:pt x="4114800" y="894473"/>
                </a:lnTo>
                <a:lnTo>
                  <a:pt x="4114800" y="0"/>
                </a:lnTo>
                <a:lnTo>
                  <a:pt x="0" y="0"/>
                </a:lnTo>
                <a:lnTo>
                  <a:pt x="0" y="894473"/>
                </a:lnTo>
                <a:close/>
              </a:path>
            </a:pathLst>
          </a:custGeom>
          <a:solidFill>
            <a:srgbClr val="CDD2E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1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616349"/>
              </p:ext>
            </p:extLst>
          </p:nvPr>
        </p:nvGraphicFramePr>
        <p:xfrm>
          <a:off x="450850" y="990600"/>
          <a:ext cx="8229600" cy="50194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Tek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modlu fiber (single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mode)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067D2"/>
                    </a:solidFill>
                  </a:tcPr>
                </a:tc>
                <a:tc>
                  <a:txBody>
                    <a:bodyPr/>
                    <a:lstStyle/>
                    <a:p>
                      <a:pPr marR="53721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Çok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modlu fiber</a:t>
                      </a:r>
                      <a:r>
                        <a:rPr sz="1800" b="1" spc="-5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(multimode)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067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44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Işık </a:t>
                      </a:r>
                      <a:r>
                        <a:rPr sz="18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düzgün </a:t>
                      </a:r>
                      <a:r>
                        <a:rPr sz="18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bir şekilde</a:t>
                      </a:r>
                      <a:r>
                        <a:rPr sz="1800" spc="2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2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ilerler.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9431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Işık </a:t>
                      </a:r>
                      <a:r>
                        <a:rPr sz="18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gelişigüzel kılıf </a:t>
                      </a:r>
                      <a:r>
                        <a:rPr sz="1800" spc="-1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yüzeyine </a:t>
                      </a:r>
                      <a:r>
                        <a:rPr sz="18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çarparak  </a:t>
                      </a:r>
                      <a:r>
                        <a:rPr sz="18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yansır </a:t>
                      </a: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ve</a:t>
                      </a:r>
                      <a:r>
                        <a:rPr sz="1800" spc="4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2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ilerler.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Çekirdek çapı küçüktür (5-8</a:t>
                      </a:r>
                      <a:r>
                        <a:rPr sz="1800" spc="3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mikron).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2E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1938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Çekirdek çapı </a:t>
                      </a: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tek </a:t>
                      </a:r>
                      <a:r>
                        <a:rPr sz="18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modlu fiberden  </a:t>
                      </a:r>
                      <a:r>
                        <a:rPr sz="1800" spc="-2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büyüktür. </a:t>
                      </a: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(50 </a:t>
                      </a:r>
                      <a:r>
                        <a:rPr sz="18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veya </a:t>
                      </a:r>
                      <a:r>
                        <a:rPr sz="18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62.5 </a:t>
                      </a: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mikron </a:t>
                      </a:r>
                      <a:r>
                        <a:rPr sz="1800" spc="-1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ya </a:t>
                      </a:r>
                      <a:r>
                        <a:rPr sz="18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da  daha </a:t>
                      </a:r>
                      <a:r>
                        <a:rPr sz="18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büyüktür). </a:t>
                      </a: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Bu </a:t>
                      </a:r>
                      <a:r>
                        <a:rPr sz="18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özelliği </a:t>
                      </a:r>
                      <a:r>
                        <a:rPr sz="18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ile ışığı </a:t>
                      </a:r>
                      <a:r>
                        <a:rPr sz="18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alış  </a:t>
                      </a:r>
                      <a:r>
                        <a:rPr sz="18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açısı </a:t>
                      </a:r>
                      <a:r>
                        <a:rPr sz="18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esnekliği</a:t>
                      </a:r>
                      <a:r>
                        <a:rPr sz="1800" spc="2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2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sağlar.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2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1440" marR="64262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Işığın çekirdek içerisinde </a:t>
                      </a:r>
                      <a:r>
                        <a:rPr sz="18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dağılımı  </a:t>
                      </a:r>
                      <a:r>
                        <a:rPr sz="1800" spc="-2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azdır.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6877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Işığın </a:t>
                      </a:r>
                      <a:r>
                        <a:rPr sz="18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dağılması </a:t>
                      </a:r>
                      <a:r>
                        <a:rPr sz="1800" spc="-1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fazladır. </a:t>
                      </a:r>
                      <a:r>
                        <a:rPr sz="18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Bundan  dolayı </a:t>
                      </a:r>
                      <a:r>
                        <a:rPr sz="18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ışık </a:t>
                      </a:r>
                      <a:r>
                        <a:rPr sz="18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kayıpları </a:t>
                      </a:r>
                      <a:r>
                        <a:rPr sz="18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1800" spc="8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2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fazladır.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4412">
                <a:tc>
                  <a:txBody>
                    <a:bodyPr/>
                    <a:lstStyle/>
                    <a:p>
                      <a:pPr marL="91440" marR="74231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Uzak mesafelere ışığı iletebiliriz.  </a:t>
                      </a:r>
                      <a:r>
                        <a:rPr sz="18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(yaklaşık </a:t>
                      </a: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1800" spc="3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km)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2E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311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Işığı uzak mesafelere iletmekle  beraber </a:t>
                      </a: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tek </a:t>
                      </a:r>
                      <a:r>
                        <a:rPr sz="18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modlu fiberden daha kısa  </a:t>
                      </a:r>
                      <a:r>
                        <a:rPr sz="1800" spc="-1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kalmaktadır. </a:t>
                      </a:r>
                      <a:r>
                        <a:rPr sz="18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(yaklaşık </a:t>
                      </a: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1800" spc="6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km).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2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Işık </a:t>
                      </a:r>
                      <a:r>
                        <a:rPr sz="18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kaynağı olarak </a:t>
                      </a:r>
                      <a:r>
                        <a:rPr sz="18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lazer</a:t>
                      </a:r>
                      <a:r>
                        <a:rPr sz="1800" spc="6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2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kullanılır.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7"/>
                    </a:solidFill>
                  </a:tcPr>
                </a:tc>
                <a:tc>
                  <a:txBody>
                    <a:bodyPr/>
                    <a:lstStyle/>
                    <a:p>
                      <a:pPr marR="54864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Işık </a:t>
                      </a:r>
                      <a:r>
                        <a:rPr sz="1800" spc="-10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kaynağı olarak </a:t>
                      </a:r>
                      <a:r>
                        <a:rPr sz="1800" spc="-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LED</a:t>
                      </a:r>
                      <a:r>
                        <a:rPr sz="1800" spc="1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5" dirty="0">
                          <a:solidFill>
                            <a:srgbClr val="1A1A6F"/>
                          </a:solidFill>
                          <a:latin typeface="Arial"/>
                          <a:cs typeface="Arial"/>
                        </a:rPr>
                        <a:t>kullanılır.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object 12"/>
          <p:cNvSpPr/>
          <p:nvPr/>
        </p:nvSpPr>
        <p:spPr>
          <a:xfrm>
            <a:off x="1908048" y="1554733"/>
            <a:ext cx="1627631" cy="6065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652515" y="1489201"/>
            <a:ext cx="1871472" cy="6720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39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64635" y="2161031"/>
            <a:ext cx="5579363" cy="34472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5475">
              <a:lnSpc>
                <a:spcPct val="100000"/>
              </a:lnSpc>
              <a:spcBef>
                <a:spcPts val="100"/>
              </a:spcBef>
            </a:pPr>
            <a:r>
              <a:rPr dirty="0"/>
              <a:t>Yapısı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9" name="object 9"/>
          <p:cNvSpPr txBox="1"/>
          <p:nvPr/>
        </p:nvSpPr>
        <p:spPr>
          <a:xfrm>
            <a:off x="535940" y="1396949"/>
            <a:ext cx="3554729" cy="4782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EMI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direncine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ek</a:t>
            </a:r>
            <a:r>
              <a:rPr sz="24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olarak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fiber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optik kabloların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çok yüksek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miktarda  bant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genişliğini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desteklemesi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onları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yüksek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hızlı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veri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omurgaları için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ideal 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hâle getirir. Fiber optik  omurgaları birçok  </a:t>
            </a:r>
            <a:r>
              <a:rPr sz="2400" dirty="0">
                <a:solidFill>
                  <a:srgbClr val="1A1A6F"/>
                </a:solidFill>
                <a:latin typeface="Arial"/>
                <a:cs typeface="Arial"/>
              </a:rPr>
              <a:t>şirkette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bulunur ve  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ayrıca</a:t>
            </a:r>
            <a:r>
              <a:rPr sz="24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İnternet'te</a:t>
            </a:r>
            <a:endParaRPr sz="2400">
              <a:latin typeface="Arial"/>
              <a:cs typeface="Arial"/>
            </a:endParaRPr>
          </a:p>
          <a:p>
            <a:pPr marL="355600" marR="285750">
              <a:lnSpc>
                <a:spcPct val="100000"/>
              </a:lnSpc>
              <a:spcBef>
                <a:spcPts val="10"/>
              </a:spcBef>
            </a:pPr>
            <a:r>
              <a:rPr sz="2400" spc="-5" dirty="0">
                <a:solidFill>
                  <a:srgbClr val="1A1A6F"/>
                </a:solidFill>
                <a:latin typeface="Arial"/>
                <a:cs typeface="Arial"/>
              </a:rPr>
              <a:t>ISP'leri bağlamak için  de</a:t>
            </a:r>
            <a:r>
              <a:rPr sz="2400" spc="-10" dirty="0">
                <a:solidFill>
                  <a:srgbClr val="1A1A6F"/>
                </a:solidFill>
                <a:latin typeface="Arial"/>
                <a:cs typeface="Arial"/>
              </a:rPr>
              <a:t> kullanılır.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tr-TR" sz="2800" dirty="0" smtClean="0">
                <a:solidFill>
                  <a:schemeClr val="bg2">
                    <a:lumMod val="25000"/>
                  </a:schemeClr>
                </a:solidFill>
              </a:rPr>
              <a:t>Tek </a:t>
            </a:r>
            <a:r>
              <a:rPr lang="tr-TR" sz="2800" dirty="0" err="1" smtClean="0">
                <a:solidFill>
                  <a:schemeClr val="bg2">
                    <a:lumMod val="25000"/>
                  </a:schemeClr>
                </a:solidFill>
              </a:rPr>
              <a:t>Modlu</a:t>
            </a:r>
            <a:r>
              <a:rPr lang="tr-TR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800" spc="-5" dirty="0" smtClean="0">
                <a:solidFill>
                  <a:schemeClr val="bg2">
                    <a:lumMod val="25000"/>
                  </a:schemeClr>
                </a:solidFill>
              </a:rPr>
              <a:t>Fiber </a:t>
            </a:r>
            <a:r>
              <a:rPr lang="tr-TR" sz="2800" dirty="0" smtClean="0">
                <a:solidFill>
                  <a:schemeClr val="bg2">
                    <a:lumMod val="25000"/>
                  </a:schemeClr>
                </a:solidFill>
              </a:rPr>
              <a:t>İle </a:t>
            </a:r>
            <a:r>
              <a:rPr lang="tr-TR" sz="2800" spc="-5" dirty="0" smtClean="0">
                <a:solidFill>
                  <a:schemeClr val="bg2">
                    <a:lumMod val="25000"/>
                  </a:schemeClr>
                </a:solidFill>
              </a:rPr>
              <a:t>Çok</a:t>
            </a:r>
            <a:r>
              <a:rPr lang="tr-TR" sz="2800" spc="-13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800" dirty="0" err="1" smtClean="0">
                <a:solidFill>
                  <a:schemeClr val="bg2">
                    <a:lumMod val="25000"/>
                  </a:schemeClr>
                </a:solidFill>
              </a:rPr>
              <a:t>Modlu</a:t>
            </a:r>
            <a:r>
              <a:rPr lang="tr-TR" sz="2800" dirty="0" smtClean="0">
                <a:solidFill>
                  <a:schemeClr val="bg2">
                    <a:lumMod val="25000"/>
                  </a:schemeClr>
                </a:solidFill>
              </a:rPr>
              <a:t> Fiberin Karşılaştırılması</a:t>
            </a:r>
            <a:endParaRPr lang="tr-TR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4" name="object 4"/>
          <p:cNvSpPr/>
          <p:nvPr/>
        </p:nvSpPr>
        <p:spPr>
          <a:xfrm>
            <a:off x="533400" y="1163574"/>
            <a:ext cx="5458968" cy="29443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127567" y="4107942"/>
            <a:ext cx="3610355" cy="21061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40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Ağ Temelleri Ders Modülleri– MEGEP MEB (2011)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mtClean="0"/>
              <a:t>AÜ</a:t>
            </a:r>
            <a:r>
              <a:rPr lang="tr-TR" spc="-75" smtClean="0"/>
              <a:t> N</a:t>
            </a:r>
            <a:r>
              <a:rPr lang="tr-TR" spc="-10" smtClean="0"/>
              <a:t>MYO</a:t>
            </a:r>
            <a:endParaRPr lang="tr-TR" spc="-1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0922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5475">
              <a:lnSpc>
                <a:spcPct val="100000"/>
              </a:lnSpc>
              <a:spcBef>
                <a:spcPts val="100"/>
              </a:spcBef>
            </a:pPr>
            <a:r>
              <a:rPr dirty="0"/>
              <a:t>Yapısı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535940" y="1392377"/>
            <a:ext cx="7110095" cy="20758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Her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fiber optik devre gerçekte iki fiber  kablodur.</a:t>
            </a:r>
            <a:endParaRPr sz="3200">
              <a:latin typeface="Arial"/>
              <a:cs typeface="Arial"/>
            </a:endParaRPr>
          </a:p>
          <a:p>
            <a:pPr marL="355600" marR="158750" indent="-34290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Biri veriyi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iletmek için diğeri ise</a:t>
            </a:r>
            <a:r>
              <a:rPr sz="3200" spc="-9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veriyi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almak için</a:t>
            </a:r>
            <a:r>
              <a:rPr sz="3200" spc="-1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kullanılır</a:t>
            </a:r>
            <a:endParaRPr sz="32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915411" y="3572255"/>
            <a:ext cx="2820924" cy="13914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5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5475">
              <a:lnSpc>
                <a:spcPct val="100000"/>
              </a:lnSpc>
              <a:spcBef>
                <a:spcPts val="100"/>
              </a:spcBef>
            </a:pPr>
            <a:r>
              <a:rPr dirty="0"/>
              <a:t>Yapısı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535940" y="1392377"/>
            <a:ext cx="7994015" cy="30511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48285" indent="-342900">
              <a:lnSpc>
                <a:spcPct val="100000"/>
              </a:lnSpc>
              <a:spcBef>
                <a:spcPts val="105"/>
              </a:spcBef>
              <a:buSzPct val="96875"/>
              <a:buFont typeface="Wingdings"/>
              <a:buChar char=""/>
              <a:tabLst>
                <a:tab pos="376555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Girişine uygulanan seri bilgiyi, seri</a:t>
            </a:r>
            <a:r>
              <a:rPr sz="3200" spc="-1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olarak  çıkışına taşıyan devreye seri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girişli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- seri  çıkışlı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devre</a:t>
            </a:r>
            <a:r>
              <a:rPr sz="3200" spc="-4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denir.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775"/>
              </a:spcBef>
              <a:buSzPct val="96875"/>
              <a:buFont typeface="Wingdings"/>
              <a:buChar char=""/>
              <a:tabLst>
                <a:tab pos="488950" algn="l"/>
              </a:tabLst>
            </a:pP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Flip –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flop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(FF)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adedi kadar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clock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palsi  (CK) uygulandığında girişteki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tek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bitlik bilgi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çıkıştan</a:t>
            </a:r>
            <a:r>
              <a:rPr sz="3200" spc="-4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alınır.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6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5475">
              <a:lnSpc>
                <a:spcPct val="100000"/>
              </a:lnSpc>
              <a:spcBef>
                <a:spcPts val="100"/>
              </a:spcBef>
            </a:pPr>
            <a:r>
              <a:rPr dirty="0"/>
              <a:t>Yapısı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535940" y="1395424"/>
            <a:ext cx="7943850" cy="48914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236854" indent="-342900">
              <a:lnSpc>
                <a:spcPct val="100000"/>
              </a:lnSpc>
              <a:spcBef>
                <a:spcPts val="9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Fiberin çalışma prensibi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temel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optik kurallarına  dayanır.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ışın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demeti az yoğun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ortamdan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daha  yoğun bir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ortama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geçerken geliş açısına bağlı  olarak yansıması (tam yansıma)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ya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da kırılarak  ortam dışına çıkması (bu istenmeyen durumdur)  mantığına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dayanır.</a:t>
            </a:r>
            <a:endParaRPr sz="2800">
              <a:latin typeface="Arial"/>
              <a:cs typeface="Arial"/>
            </a:endParaRPr>
          </a:p>
          <a:p>
            <a:pPr marL="355600" marR="74295" indent="-342900">
              <a:lnSpc>
                <a:spcPct val="100000"/>
              </a:lnSpc>
              <a:spcBef>
                <a:spcPts val="680"/>
              </a:spcBef>
              <a:buFont typeface="Wingdings"/>
              <a:buChar char=""/>
              <a:tabLst>
                <a:tab pos="356235" algn="l"/>
              </a:tabLst>
            </a:pP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Fiber optik kablo şekilde görüldüğü gibi merkezi  cam bir çekirdek kablonun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etrafına sarılı 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koruyucu katmanlardan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oluşmaktadır.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Kablo  temel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olarak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şekildeki </a:t>
            </a:r>
            <a:r>
              <a:rPr sz="2800" spc="-10" dirty="0">
                <a:solidFill>
                  <a:srgbClr val="1A1A6F"/>
                </a:solidFill>
                <a:latin typeface="Arial"/>
                <a:cs typeface="Arial"/>
              </a:rPr>
              <a:t>gibi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3 </a:t>
            </a:r>
            <a:r>
              <a:rPr sz="2800" dirty="0">
                <a:solidFill>
                  <a:srgbClr val="1A1A6F"/>
                </a:solidFill>
                <a:latin typeface="Arial"/>
                <a:cs typeface="Arial"/>
              </a:rPr>
              <a:t>kısımdan</a:t>
            </a:r>
            <a:r>
              <a:rPr sz="2800" spc="8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Arial"/>
                <a:cs typeface="Arial"/>
              </a:rPr>
              <a:t>oluşur.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7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5475">
              <a:lnSpc>
                <a:spcPct val="100000"/>
              </a:lnSpc>
              <a:spcBef>
                <a:spcPts val="100"/>
              </a:spcBef>
            </a:pPr>
            <a:r>
              <a:rPr dirty="0"/>
              <a:t>Yapısı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/>
          <p:nvPr/>
        </p:nvSpPr>
        <p:spPr>
          <a:xfrm>
            <a:off x="990600" y="3424427"/>
            <a:ext cx="4087367" cy="29809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50820" y="1066800"/>
            <a:ext cx="7444740" cy="22052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876035" y="4815027"/>
            <a:ext cx="1853564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1A1A6F"/>
                </a:solidFill>
                <a:latin typeface="Arial"/>
                <a:cs typeface="Arial"/>
              </a:rPr>
              <a:t>Fiber optik</a:t>
            </a:r>
            <a:r>
              <a:rPr sz="1800" b="1" spc="-10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A1A6F"/>
                </a:solidFill>
                <a:latin typeface="Arial"/>
                <a:cs typeface="Arial"/>
              </a:rPr>
              <a:t>kablo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8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724900" y="0"/>
            <a:ext cx="0" cy="609600"/>
          </a:xfrm>
          <a:custGeom>
            <a:avLst/>
            <a:gdLst/>
            <a:ahLst/>
            <a:cxnLst/>
            <a:rect l="l" t="t" r="r" b="b"/>
            <a:pathLst>
              <a:path h="609600">
                <a:moveTo>
                  <a:pt x="0" y="0"/>
                </a:moveTo>
                <a:lnTo>
                  <a:pt x="0" y="609600"/>
                </a:lnTo>
              </a:path>
            </a:pathLst>
          </a:custGeom>
          <a:ln w="76200">
            <a:solidFill>
              <a:srgbClr val="90B5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5475">
              <a:lnSpc>
                <a:spcPct val="100000"/>
              </a:lnSpc>
              <a:spcBef>
                <a:spcPts val="100"/>
              </a:spcBef>
            </a:pPr>
            <a:r>
              <a:rPr dirty="0"/>
              <a:t>Yapısı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mtClean="0"/>
              <a:t>A.Ü. NMYO</a:t>
            </a:r>
            <a:endParaRPr spc="-10" dirty="0"/>
          </a:p>
        </p:txBody>
      </p:sp>
      <p:sp>
        <p:nvSpPr>
          <p:cNvPr id="8" name="object 8"/>
          <p:cNvSpPr/>
          <p:nvPr/>
        </p:nvSpPr>
        <p:spPr>
          <a:xfrm>
            <a:off x="2267711" y="1412747"/>
            <a:ext cx="4032504" cy="12420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35940" y="2682366"/>
            <a:ext cx="8009890" cy="323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53235">
              <a:lnSpc>
                <a:spcPts val="2055"/>
              </a:lnSpc>
              <a:spcBef>
                <a:spcPts val="100"/>
              </a:spcBef>
            </a:pPr>
            <a:r>
              <a:rPr sz="1800" b="1" dirty="0">
                <a:solidFill>
                  <a:srgbClr val="1A1A6F"/>
                </a:solidFill>
                <a:latin typeface="Arial"/>
                <a:cs typeface="Arial"/>
              </a:rPr>
              <a:t>Fiber optik </a:t>
            </a:r>
            <a:r>
              <a:rPr sz="1800" b="1" spc="-5" dirty="0">
                <a:solidFill>
                  <a:srgbClr val="1A1A6F"/>
                </a:solidFill>
                <a:latin typeface="Arial"/>
                <a:cs typeface="Arial"/>
              </a:rPr>
              <a:t>kablonun temel </a:t>
            </a:r>
            <a:r>
              <a:rPr sz="1800" b="1" dirty="0">
                <a:solidFill>
                  <a:srgbClr val="1A1A6F"/>
                </a:solidFill>
                <a:latin typeface="Arial"/>
                <a:cs typeface="Arial"/>
              </a:rPr>
              <a:t>üç</a:t>
            </a:r>
            <a:r>
              <a:rPr sz="1800" b="1" spc="-3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A1A6F"/>
                </a:solidFill>
                <a:latin typeface="Arial"/>
                <a:cs typeface="Arial"/>
              </a:rPr>
              <a:t>kısmı</a:t>
            </a:r>
            <a:endParaRPr sz="1800">
              <a:latin typeface="Arial"/>
              <a:cs typeface="Arial"/>
            </a:endParaRPr>
          </a:p>
          <a:p>
            <a:pPr marL="355600" marR="5080" indent="-342900">
              <a:lnSpc>
                <a:spcPts val="3240"/>
              </a:lnSpc>
              <a:buFont typeface="Wingdings"/>
              <a:buChar char=""/>
              <a:tabLst>
                <a:tab pos="356235" algn="l"/>
              </a:tabLst>
            </a:pPr>
            <a:r>
              <a:rPr sz="2700" b="1" spc="-5" dirty="0">
                <a:solidFill>
                  <a:srgbClr val="1A1A6F"/>
                </a:solidFill>
                <a:latin typeface="Arial"/>
                <a:cs typeface="Arial"/>
              </a:rPr>
              <a:t>1 </a:t>
            </a:r>
            <a:r>
              <a:rPr sz="2700" b="1" dirty="0">
                <a:solidFill>
                  <a:srgbClr val="1A1A6F"/>
                </a:solidFill>
                <a:latin typeface="Arial"/>
                <a:cs typeface="Arial"/>
              </a:rPr>
              <a:t>ile </a:t>
            </a:r>
            <a:r>
              <a:rPr sz="2700" b="1" spc="-5" dirty="0">
                <a:solidFill>
                  <a:srgbClr val="1A1A6F"/>
                </a:solidFill>
                <a:latin typeface="Arial"/>
                <a:cs typeface="Arial"/>
              </a:rPr>
              <a:t>belirtilen kısım çekirdek nüve </a:t>
            </a:r>
            <a:r>
              <a:rPr sz="2700" b="1" dirty="0">
                <a:solidFill>
                  <a:srgbClr val="1A1A6F"/>
                </a:solidFill>
                <a:latin typeface="Arial"/>
                <a:cs typeface="Arial"/>
              </a:rPr>
              <a:t>(core):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Işığın  içerisinde ilerlediği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ve kablonun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merkezindeki  kısımdır. Çok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saf camdan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yapılmıştır ve</a:t>
            </a:r>
            <a:r>
              <a:rPr sz="2700" spc="1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esnektir.</a:t>
            </a:r>
            <a:endParaRPr sz="2700">
              <a:latin typeface="Arial"/>
              <a:cs typeface="Arial"/>
            </a:endParaRPr>
          </a:p>
          <a:p>
            <a:pPr marL="355600" marR="350520">
              <a:lnSpc>
                <a:spcPts val="3240"/>
              </a:lnSpc>
            </a:pP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Belirli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sınırlar içinde eğilebilir,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cinsine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göre çapı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;  tek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modlu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veya çok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modlu oluşuna göre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8  mikrometre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ile 100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mikrometre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arasında</a:t>
            </a:r>
            <a:r>
              <a:rPr sz="27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değişir.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45"/>
              </a:spcBef>
              <a:buFont typeface="Wingdings"/>
              <a:buChar char=""/>
              <a:tabLst>
                <a:tab pos="356235" algn="l"/>
              </a:tabLst>
            </a:pPr>
            <a:r>
              <a:rPr sz="2700" b="1" spc="-5" dirty="0">
                <a:solidFill>
                  <a:srgbClr val="1A1A6F"/>
                </a:solidFill>
                <a:latin typeface="Arial"/>
                <a:cs typeface="Arial"/>
              </a:rPr>
              <a:t>Not: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İnsan saçı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100 </a:t>
            </a:r>
            <a:r>
              <a:rPr sz="2700" dirty="0">
                <a:solidFill>
                  <a:srgbClr val="1A1A6F"/>
                </a:solidFill>
                <a:latin typeface="Arial"/>
                <a:cs typeface="Arial"/>
              </a:rPr>
              <a:t>mikrometre</a:t>
            </a:r>
            <a:r>
              <a:rPr sz="2700" spc="-2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1A1A6F"/>
                </a:solidFill>
                <a:latin typeface="Arial"/>
                <a:cs typeface="Arial"/>
              </a:rPr>
              <a:t>civarındadır.</a:t>
            </a:r>
            <a:endParaRPr sz="2700">
              <a:latin typeface="Arial"/>
              <a:cs typeface="Arial"/>
            </a:endParaRPr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9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D8215618-A6B4-4840-A8AF-6A1674FE9DCA}" vid="{CF697EED-BB01-4411-A691-07731E57A95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28</TotalTime>
  <Words>2085</Words>
  <Application>Microsoft Office PowerPoint</Application>
  <PresentationFormat>Ekran Gösterisi (4:3)</PresentationFormat>
  <Paragraphs>234</Paragraphs>
  <Slides>41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41</vt:i4>
      </vt:variant>
    </vt:vector>
  </HeadingPairs>
  <TitlesOfParts>
    <vt:vector size="47" baseType="lpstr">
      <vt:lpstr>Arial</vt:lpstr>
      <vt:lpstr>Calibri</vt:lpstr>
      <vt:lpstr>Times New Roman</vt:lpstr>
      <vt:lpstr>Wingdings</vt:lpstr>
      <vt:lpstr>Wingdings 2</vt:lpstr>
      <vt:lpstr>NMYO</vt:lpstr>
      <vt:lpstr> Fiber Optik Kablolar</vt:lpstr>
      <vt:lpstr>Yapısı</vt:lpstr>
      <vt:lpstr>Yapısı</vt:lpstr>
      <vt:lpstr>Yapısı</vt:lpstr>
      <vt:lpstr>Yapısı</vt:lpstr>
      <vt:lpstr>Yapısı</vt:lpstr>
      <vt:lpstr>Yapısı</vt:lpstr>
      <vt:lpstr>Yapısı</vt:lpstr>
      <vt:lpstr>Yapısı</vt:lpstr>
      <vt:lpstr>Yapısı</vt:lpstr>
      <vt:lpstr>Yapısı</vt:lpstr>
      <vt:lpstr>Yapısı</vt:lpstr>
      <vt:lpstr>Yapısı</vt:lpstr>
      <vt:lpstr>Yapısı</vt:lpstr>
      <vt:lpstr>Fiber Optik Kablonun Karakteristikleri</vt:lpstr>
      <vt:lpstr>PowerPoint Sunusu</vt:lpstr>
      <vt:lpstr>PowerPoint Sunusu</vt:lpstr>
      <vt:lpstr>Kullanılan Dalga Boyları Ve Zayıflama</vt:lpstr>
      <vt:lpstr>Kullanılan dalga boyları ve zayıflama</vt:lpstr>
      <vt:lpstr>Fiber Optik Kablonun Avantajları</vt:lpstr>
      <vt:lpstr>PowerPoint Sunusu</vt:lpstr>
      <vt:lpstr>Tek Modlu Fiber</vt:lpstr>
      <vt:lpstr>Tek Modlu Fiber</vt:lpstr>
      <vt:lpstr>Tek Modlu Fiber</vt:lpstr>
      <vt:lpstr>Yapısı</vt:lpstr>
      <vt:lpstr>Yapısı</vt:lpstr>
      <vt:lpstr>Yapısı</vt:lpstr>
      <vt:lpstr>Yapısı</vt:lpstr>
      <vt:lpstr>ÇOK MODLU FİBER OPTİK</vt:lpstr>
      <vt:lpstr>ÇOK MODLU FİBER OPTİK</vt:lpstr>
      <vt:lpstr>ÇOK MODLU FİBER OPTİK KABLO</vt:lpstr>
      <vt:lpstr>ÇOK MODLU FİBER OPTİK KABLO</vt:lpstr>
      <vt:lpstr>ÇOK MODLU FİBER OPTİK KABLO</vt:lpstr>
      <vt:lpstr>Çok Modlu Kademe İndeksli Fiber Optik Kablo</vt:lpstr>
      <vt:lpstr>PowerPoint Sunusu</vt:lpstr>
      <vt:lpstr>PowerPoint Sunusu</vt:lpstr>
      <vt:lpstr>Çok Modlu Dereceli İndeksli Fiber Optik Kablo</vt:lpstr>
      <vt:lpstr>Çok Modlu Dereceli İndeksli Fiber Optik Kablo</vt:lpstr>
      <vt:lpstr>Tek Modlu Fiber İle Çok Modlu Fiberin Karşılaştırılması</vt:lpstr>
      <vt:lpstr>Tek Modlu Fiber İle Çok Modlu Fiberin Karşılaştırılması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/>
  <cp:lastModifiedBy>Windows Kullanıcısı</cp:lastModifiedBy>
  <cp:revision>7</cp:revision>
  <dcterms:created xsi:type="dcterms:W3CDTF">2019-02-08T10:02:32Z</dcterms:created>
  <dcterms:modified xsi:type="dcterms:W3CDTF">2020-01-29T10:27:33Z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2017-11-07T00:00:00Z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2019-02-08T00:00:00Z</vt:filetime>
  </property>
</Properties>
</file>