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A19BCAD-52DC-4CB7-AF9A-6C484F5539D0}" type="datetimeFigureOut">
              <a:rPr lang="tr-TR" smtClean="0"/>
              <a:t>23.11.2019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1137B14-0A1D-4297-A0DF-C71AA47CD9B3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Mülkiyet-5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7458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3877815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c. Yapıyı Bir Üçüncü Kişinin Yaptırmış Olması</a:t>
            </a:r>
          </a:p>
          <a:p>
            <a:pPr marL="0" indent="0">
              <a:buNone/>
            </a:pPr>
            <a:r>
              <a:rPr lang="tr-TR" dirty="0" smtClean="0"/>
              <a:t>Taraflar arasında yapıyla ilgili bir hukuki ilişki yoksa </a:t>
            </a:r>
            <a:r>
              <a:rPr lang="tr-TR" b="1" dirty="0" smtClean="0"/>
              <a:t>;  </a:t>
            </a:r>
            <a:r>
              <a:rPr lang="tr-TR" dirty="0" smtClean="0"/>
              <a:t>MK 722/724 hükümlerinin yanı sıra, vekaletsiz iş görme, haksız fiil ve sebepsiz zenginleşme hükümlerinden de yararlanılır.</a:t>
            </a:r>
          </a:p>
          <a:p>
            <a:r>
              <a:rPr lang="tr-TR" dirty="0" smtClean="0"/>
              <a:t>Arazi malikinin hakları</a:t>
            </a:r>
          </a:p>
          <a:p>
            <a:r>
              <a:rPr lang="tr-TR" dirty="0" smtClean="0"/>
              <a:t>Malzeme sahibinin hakları</a:t>
            </a:r>
          </a:p>
          <a:p>
            <a:r>
              <a:rPr lang="tr-TR" dirty="0" smtClean="0"/>
              <a:t>Yapıyı yaptıranın hakları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4900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352927" cy="4276997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3. Yapının Arazinin Mülkiyetine Tabi Olması İlkesinin İstisnaları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Üst hakkı (inşaat hakkı)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Mecralar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Taşkın yapı</a:t>
            </a:r>
          </a:p>
          <a:p>
            <a:pPr marL="0" indent="0" algn="just">
              <a:buNone/>
            </a:pPr>
            <a:r>
              <a:rPr lang="tr-TR" b="1" dirty="0" smtClean="0"/>
              <a:t>a. Üst Hakkı</a:t>
            </a:r>
          </a:p>
          <a:p>
            <a:pPr marL="0" indent="0" algn="just">
              <a:buNone/>
            </a:pPr>
            <a:r>
              <a:rPr lang="tr-TR" dirty="0" smtClean="0"/>
              <a:t>MK m. </a:t>
            </a:r>
            <a:r>
              <a:rPr lang="tr-TR" dirty="0"/>
              <a:t>826’ya göre</a:t>
            </a:r>
            <a:r>
              <a:rPr lang="tr-TR" i="1" dirty="0"/>
              <a:t>,’ Bir taşınmaz maliki, üçüncü kişi lehine arazisinin altında veya üstünde </a:t>
            </a:r>
            <a:r>
              <a:rPr lang="tr-TR" i="1" dirty="0" smtClean="0"/>
              <a:t>yapı yapmak </a:t>
            </a:r>
            <a:r>
              <a:rPr lang="tr-TR" i="1" dirty="0"/>
              <a:t>veya mevcut bir yapıyı muhafaza etmek yetkisi veren bir irtifak hakkı kurabilir.</a:t>
            </a:r>
          </a:p>
          <a:p>
            <a:pPr marL="0" indent="0" algn="just">
              <a:buNone/>
            </a:pPr>
            <a:r>
              <a:rPr lang="tr-TR" i="1" dirty="0"/>
              <a:t>Aksi kararlaştırılmış olmadıkça bu hak, devredilebilir ve mirasçılara geçer.</a:t>
            </a:r>
          </a:p>
          <a:p>
            <a:pPr marL="0" indent="0" algn="just">
              <a:buNone/>
            </a:pPr>
            <a:r>
              <a:rPr lang="tr-TR" i="1" dirty="0"/>
              <a:t>Üst hakkı, bağımsız ve sürekli nitelikte ise üst hakkı sahibinin istemi üzerine tapu </a:t>
            </a:r>
            <a:r>
              <a:rPr lang="tr-TR" i="1" dirty="0" smtClean="0"/>
              <a:t>kütüğüne taşınmaz </a:t>
            </a:r>
            <a:r>
              <a:rPr lang="tr-TR" i="1" dirty="0"/>
              <a:t>olarak kaydedilebilir. En az otuz yıl için kurulan üst hakkı, sürekli niteliktedir.’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110051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38778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b. Mecralar</a:t>
            </a:r>
          </a:p>
          <a:p>
            <a:pPr marL="0" indent="0" algn="just">
              <a:buNone/>
            </a:pPr>
            <a:r>
              <a:rPr lang="tr-TR" dirty="0" smtClean="0"/>
              <a:t>MK m. </a:t>
            </a:r>
            <a:r>
              <a:rPr lang="tr-TR" dirty="0"/>
              <a:t>727’e göre, </a:t>
            </a:r>
            <a:r>
              <a:rPr lang="tr-TR" i="1" dirty="0" smtClean="0"/>
              <a:t>‘ </a:t>
            </a:r>
            <a:r>
              <a:rPr lang="tr-TR" i="1" dirty="0"/>
              <a:t>Su, gaz, elektrik ve benzerlerinin mecraları, işletmenin bulunduğu </a:t>
            </a:r>
            <a:r>
              <a:rPr lang="tr-TR" i="1" dirty="0" smtClean="0"/>
              <a:t>taşınmazın dışında </a:t>
            </a:r>
            <a:r>
              <a:rPr lang="tr-TR" i="1" dirty="0"/>
              <a:t>olsalar bile, aksine bir düzenleme olmadıkça o işletmenin eklentisi ve işletme malikinin </a:t>
            </a:r>
            <a:r>
              <a:rPr lang="tr-TR" i="1" dirty="0" smtClean="0"/>
              <a:t>malı sayılır</a:t>
            </a:r>
            <a:r>
              <a:rPr lang="tr-TR" i="1" dirty="0"/>
              <a:t>.</a:t>
            </a:r>
          </a:p>
          <a:p>
            <a:pPr marL="0" indent="0" algn="just">
              <a:buNone/>
            </a:pPr>
            <a:r>
              <a:rPr lang="tr-TR" i="1" dirty="0"/>
              <a:t>Komşuluk hukukunun gerektirdiği hâller dışında bir taşınmazın böyle bir mecra ile aynî </a:t>
            </a:r>
            <a:r>
              <a:rPr lang="tr-TR" i="1" dirty="0" smtClean="0"/>
              <a:t>hak olarak </a:t>
            </a:r>
            <a:r>
              <a:rPr lang="tr-TR" i="1" dirty="0"/>
              <a:t>yüklenmesi, ancak bir irtifak hakkı kurulması suretiyle olabilir.</a:t>
            </a:r>
          </a:p>
          <a:p>
            <a:pPr marL="0" indent="0" algn="just">
              <a:buNone/>
            </a:pPr>
            <a:r>
              <a:rPr lang="tr-TR" i="1" dirty="0"/>
              <a:t>İrtifak hakkı, mecra dışarıdan görülmüyorsa tapu kütüğüne tesciliyle, dışarıdan </a:t>
            </a:r>
            <a:r>
              <a:rPr lang="tr-TR" i="1" dirty="0" smtClean="0"/>
              <a:t>görülüyorsa noterce </a:t>
            </a:r>
            <a:r>
              <a:rPr lang="tr-TR" i="1" dirty="0"/>
              <a:t>düzenlenecek </a:t>
            </a:r>
            <a:r>
              <a:rPr lang="tr-TR" i="1" dirty="0" smtClean="0"/>
              <a:t> sözleşmeye </a:t>
            </a:r>
            <a:r>
              <a:rPr lang="tr-TR" i="1" dirty="0"/>
              <a:t>dayanılarak mecranın yapılmasıyla </a:t>
            </a:r>
            <a:r>
              <a:rPr lang="tr-TR" i="1" dirty="0" smtClean="0"/>
              <a:t>doğar.’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806499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248347"/>
            <a:ext cx="8424935" cy="42769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/>
              <a:t>c. Taşınır Yapı</a:t>
            </a:r>
          </a:p>
          <a:p>
            <a:pPr marL="0" indent="0" algn="just">
              <a:buNone/>
            </a:pPr>
            <a:r>
              <a:rPr lang="tr-TR" dirty="0" smtClean="0"/>
              <a:t>MK m. </a:t>
            </a:r>
            <a:r>
              <a:rPr lang="tr-TR" dirty="0"/>
              <a:t>725’e göre, </a:t>
            </a:r>
            <a:r>
              <a:rPr lang="tr-TR" i="1" dirty="0"/>
              <a:t>‘Bir yapının başkasına ait araziye taşırılan kısmı, eğer yapıyı yapan malik </a:t>
            </a:r>
            <a:r>
              <a:rPr lang="tr-TR" i="1" dirty="0" smtClean="0"/>
              <a:t>taşırılan arazi </a:t>
            </a:r>
            <a:r>
              <a:rPr lang="tr-TR" i="1" dirty="0"/>
              <a:t>üzerinde bir irtifak hakkına sahip bulunuyorsa, ona ait taşınmazın bütünleyici parçası olur.</a:t>
            </a:r>
          </a:p>
          <a:p>
            <a:pPr marL="0" indent="0" algn="just">
              <a:buNone/>
            </a:pPr>
            <a:r>
              <a:rPr lang="tr-TR" i="1" dirty="0"/>
              <a:t>Böyle bir irtifak hakkı yoksa, zarar gören malik taşmayı öğrendiği tarihten başlayarak </a:t>
            </a:r>
            <a:r>
              <a:rPr lang="tr-TR" i="1" dirty="0" err="1" smtClean="0"/>
              <a:t>onbeş</a:t>
            </a:r>
            <a:r>
              <a:rPr lang="tr-TR" i="1" dirty="0" smtClean="0"/>
              <a:t> gün </a:t>
            </a:r>
            <a:r>
              <a:rPr lang="tr-TR" i="1" dirty="0"/>
              <a:t>içinde itiraz etmediği, aynı zamanda durum ve koşullar da haklı gösterdiği takdirde, taşkın </a:t>
            </a:r>
            <a:r>
              <a:rPr lang="tr-TR" i="1" dirty="0" smtClean="0"/>
              <a:t>yapıyı </a:t>
            </a:r>
            <a:r>
              <a:rPr lang="tr-TR" i="1" dirty="0" err="1" smtClean="0"/>
              <a:t>iyiniyetle</a:t>
            </a:r>
            <a:r>
              <a:rPr lang="tr-TR" i="1" dirty="0" smtClean="0"/>
              <a:t> </a:t>
            </a:r>
            <a:r>
              <a:rPr lang="tr-TR" i="1" dirty="0"/>
              <a:t>yapan kimse, uygun bir bedel karşılığında taşan kısım için bir irtifak hakkı kurulmasını </a:t>
            </a:r>
            <a:r>
              <a:rPr lang="tr-TR" i="1" dirty="0" smtClean="0"/>
              <a:t>veya bu </a:t>
            </a:r>
            <a:r>
              <a:rPr lang="tr-TR" i="1" dirty="0"/>
              <a:t>kısmın bulunduğu arazi parçasının mülkiyetinin kendisine devredilmesini </a:t>
            </a:r>
            <a:r>
              <a:rPr lang="tr-TR" i="1" dirty="0" smtClean="0"/>
              <a:t>isteyebilir.’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328840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7545" y="2248347"/>
            <a:ext cx="7977208" cy="413298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b="1" dirty="0" smtClean="0"/>
              <a:t>B. Bitkiler(Araziye Dikilen Fidanlar)</a:t>
            </a:r>
          </a:p>
          <a:p>
            <a:pPr marL="0" indent="0" algn="just">
              <a:buNone/>
            </a:pPr>
            <a:r>
              <a:rPr lang="tr-TR" dirty="0" smtClean="0"/>
              <a:t>Arazinin mülkiyeti o arazi üzerindeki bitkileri de kapsar. </a:t>
            </a:r>
          </a:p>
          <a:p>
            <a:pPr marL="0" indent="0" algn="just">
              <a:buNone/>
            </a:pPr>
            <a:r>
              <a:rPr lang="tr-TR" dirty="0" smtClean="0"/>
              <a:t>MK bitkiler bakımından üst hakkı kurulmasına izin vermemiştir.</a:t>
            </a:r>
          </a:p>
          <a:p>
            <a:pPr marL="0" indent="0" algn="just">
              <a:buNone/>
            </a:pPr>
            <a:r>
              <a:rPr lang="tr-TR" dirty="0" smtClean="0"/>
              <a:t>MK m. </a:t>
            </a:r>
            <a:r>
              <a:rPr lang="tr-TR" dirty="0"/>
              <a:t>740’a göre, </a:t>
            </a:r>
            <a:r>
              <a:rPr lang="tr-TR" i="1" dirty="0"/>
              <a:t>‘Komşunun arazisine taşarak zarar veren dal ve kökler, onun istemi üzerine </a:t>
            </a:r>
            <a:r>
              <a:rPr lang="tr-TR" i="1" dirty="0" smtClean="0"/>
              <a:t>uygun bir </a:t>
            </a:r>
            <a:r>
              <a:rPr lang="tr-TR" i="1" dirty="0"/>
              <a:t>süre içinde kaldırılmazsa, komşu bu dal ve kökleri kesip kendi mülkiyetine geçirebilir.</a:t>
            </a:r>
          </a:p>
          <a:p>
            <a:pPr marL="0" indent="0" algn="just">
              <a:buNone/>
            </a:pPr>
            <a:r>
              <a:rPr lang="tr-TR" i="1" dirty="0"/>
              <a:t>Ekilmiş veya üzerine yapı yapılmış arazisine dalların taşmasına katlanan komşu, bu </a:t>
            </a:r>
            <a:r>
              <a:rPr lang="tr-TR" i="1" dirty="0" smtClean="0"/>
              <a:t>dallarda yetişen </a:t>
            </a:r>
            <a:r>
              <a:rPr lang="tr-TR" i="1" dirty="0" err="1"/>
              <a:t>meyvaları</a:t>
            </a:r>
            <a:r>
              <a:rPr lang="tr-TR" i="1" dirty="0"/>
              <a:t> toplama hakkına sahip olur.</a:t>
            </a:r>
          </a:p>
          <a:p>
            <a:pPr marL="0" indent="0" algn="just">
              <a:buNone/>
            </a:pPr>
            <a:r>
              <a:rPr lang="tr-TR" i="1" dirty="0"/>
              <a:t>Komşu ormanlar hakkında bu hükümler </a:t>
            </a:r>
            <a:r>
              <a:rPr lang="tr-TR" i="1" dirty="0" smtClean="0"/>
              <a:t>uygulanmaz.’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886004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38778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C. Kaynaklar</a:t>
            </a:r>
          </a:p>
          <a:p>
            <a:pPr marL="0" indent="0">
              <a:buNone/>
            </a:pPr>
            <a:r>
              <a:rPr lang="tr-TR" dirty="0" smtClean="0"/>
              <a:t>Arazinin mülkiyeti o arazi üzerindeki kaynakları da kapsar.</a:t>
            </a:r>
          </a:p>
          <a:p>
            <a:pPr marL="0" indent="0" algn="just">
              <a:buNone/>
            </a:pPr>
            <a:r>
              <a:rPr lang="tr-TR" dirty="0" smtClean="0"/>
              <a:t>MK m. </a:t>
            </a:r>
            <a:r>
              <a:rPr lang="tr-TR" dirty="0"/>
              <a:t>756’ya göre, </a:t>
            </a:r>
            <a:r>
              <a:rPr lang="tr-TR" i="1" dirty="0"/>
              <a:t>‘Kaynaklar, arazinin bütünleyici parçası olup, bunların mülkiyeti </a:t>
            </a:r>
            <a:r>
              <a:rPr lang="tr-TR" i="1" dirty="0" smtClean="0"/>
              <a:t>ancak kaynadıkları </a:t>
            </a:r>
            <a:r>
              <a:rPr lang="tr-TR" i="1" dirty="0"/>
              <a:t>arazinin mülkiyeti ile birlikte kazanılabilir.</a:t>
            </a:r>
          </a:p>
          <a:p>
            <a:pPr marL="0" indent="0" algn="just">
              <a:buNone/>
            </a:pPr>
            <a:r>
              <a:rPr lang="tr-TR" i="1" dirty="0"/>
              <a:t>Başkasının arazisinde bulunan kaynaklar üzerindeki hak, bir irtifak hakkı olarak tapu </a:t>
            </a:r>
            <a:r>
              <a:rPr lang="tr-TR" i="1" dirty="0" smtClean="0"/>
              <a:t>kütüğüne tescil </a:t>
            </a:r>
            <a:r>
              <a:rPr lang="tr-TR" i="1" dirty="0"/>
              <a:t>ile kurulur.</a:t>
            </a:r>
          </a:p>
          <a:p>
            <a:pPr marL="0" indent="0" algn="just">
              <a:buNone/>
            </a:pPr>
            <a:r>
              <a:rPr lang="tr-TR" i="1" dirty="0"/>
              <a:t>Yeraltı suları, kamu yararına ait sulardandır. Arza malik olmak, onun altındaki yeraltı </a:t>
            </a:r>
            <a:r>
              <a:rPr lang="tr-TR" i="1" dirty="0" smtClean="0"/>
              <a:t>sularına da </a:t>
            </a:r>
            <a:r>
              <a:rPr lang="tr-TR" i="1" dirty="0"/>
              <a:t>malik olmak sonucunu doğurmaz.</a:t>
            </a:r>
          </a:p>
          <a:p>
            <a:pPr marL="0" indent="0" algn="just">
              <a:buNone/>
            </a:pPr>
            <a:r>
              <a:rPr lang="tr-TR" i="1" dirty="0"/>
              <a:t>Arazi maliklerinin yeraltı sularından yararlanma biçimi ve ölçüsüne ilişkin özel </a:t>
            </a:r>
            <a:r>
              <a:rPr lang="tr-TR" i="1" dirty="0" smtClean="0"/>
              <a:t>kanun hükümleri saklıdır.’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70284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Taşınmaz mülkiyetinin kaybı, mülkiyet hakkının sona ermesini ifade eder.</a:t>
            </a:r>
          </a:p>
          <a:p>
            <a:pPr marL="0" indent="0" algn="just">
              <a:buNone/>
            </a:pPr>
            <a:r>
              <a:rPr lang="tr-TR" dirty="0" smtClean="0"/>
              <a:t>Taşınmaz mülkiyetinin kaybı için ikili bir ayrım yapılır.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Taşınmaz Mülkiyetinin Mutlak Kaybı</a:t>
            </a:r>
          </a:p>
          <a:p>
            <a:pPr algn="just">
              <a:buFontTx/>
              <a:buChar char="-"/>
            </a:pPr>
            <a:r>
              <a:rPr lang="tr-TR" dirty="0" smtClean="0"/>
              <a:t>Taşınmaz </a:t>
            </a:r>
            <a:r>
              <a:rPr lang="tr-TR" dirty="0"/>
              <a:t>mülkiyeti, terkin veya taşınmazın tamamen yok olmasıyla sona </a:t>
            </a:r>
            <a:r>
              <a:rPr lang="tr-TR" dirty="0" smtClean="0"/>
              <a:t>erer.(TMK m. 717/1)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 smtClean="0"/>
              <a:t>Taşınmaz Mülkiyetinin Nispi Kaybı</a:t>
            </a:r>
          </a:p>
          <a:p>
            <a:pPr marL="0" indent="0" algn="just">
              <a:buNone/>
            </a:pPr>
            <a:r>
              <a:rPr lang="tr-TR" dirty="0" smtClean="0"/>
              <a:t>Taşınmaz üzerindeki mülkiyet sona ermemekte, sadece taşınmaz el değiştirmektedir.</a:t>
            </a:r>
          </a:p>
          <a:p>
            <a:pPr marL="0" indent="0" algn="just">
              <a:buNone/>
            </a:pPr>
            <a:r>
              <a:rPr lang="tr-TR" dirty="0" smtClean="0"/>
              <a:t>Kamulaştırma halinde de İdarenin mülkiyeti kazandığı an, malikin mülkiyet hakkı sona erer.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251520" y="404664"/>
            <a:ext cx="8568952" cy="1219742"/>
          </a:xfrm>
        </p:spPr>
        <p:txBody>
          <a:bodyPr/>
          <a:lstStyle/>
          <a:p>
            <a:r>
              <a:rPr lang="tr-TR" dirty="0" smtClean="0"/>
              <a:t>3. Taşınmaz Mülkiyetinin Kaybı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9467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8" y="2248347"/>
            <a:ext cx="8424935" cy="442101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/>
              <a:t>TMK m 718’e göre</a:t>
            </a:r>
            <a:r>
              <a:rPr lang="tr-TR" i="1" dirty="0"/>
              <a:t>, ‘Arazi üzerindeki mülkiyet, kullanılmasında yarar olduğu ölçüde, üstündeki </a:t>
            </a:r>
            <a:r>
              <a:rPr lang="tr-TR" i="1" dirty="0" smtClean="0"/>
              <a:t>hava ve </a:t>
            </a:r>
            <a:r>
              <a:rPr lang="tr-TR" i="1" dirty="0"/>
              <a:t>altındaki arz katmanlarını kapsar.</a:t>
            </a:r>
          </a:p>
          <a:p>
            <a:pPr marL="0" indent="0" algn="just">
              <a:buNone/>
            </a:pPr>
            <a:r>
              <a:rPr lang="tr-TR" i="1" dirty="0"/>
              <a:t>Bu mülkiyetin kapsamına, yasal sınırlamalar saklı kalmak üzere yapılar, bitkiler ve </a:t>
            </a:r>
            <a:r>
              <a:rPr lang="tr-TR" i="1" dirty="0" smtClean="0"/>
              <a:t>kaynaklar da </a:t>
            </a:r>
            <a:r>
              <a:rPr lang="tr-TR" i="1" dirty="0"/>
              <a:t>girer</a:t>
            </a:r>
            <a:r>
              <a:rPr lang="tr-TR" i="1" dirty="0" smtClean="0"/>
              <a:t>.’</a:t>
            </a:r>
          </a:p>
          <a:p>
            <a:pPr marL="0" indent="0" algn="just">
              <a:buNone/>
            </a:pPr>
            <a:r>
              <a:rPr lang="tr-TR" sz="2800" b="1" dirty="0" smtClean="0"/>
              <a:t>I. Taşınmaz Mülkiyetinin Yatay Kapsamı</a:t>
            </a:r>
          </a:p>
          <a:p>
            <a:pPr marL="0" indent="0" algn="just">
              <a:buNone/>
            </a:pPr>
            <a:r>
              <a:rPr lang="tr-TR" sz="2000" dirty="0" smtClean="0"/>
              <a:t>Taşınmaz mülkiyeti yatay olarak, arazinin sınırları içinde kalan toprak yüzeyinin tamamını kapsar.</a:t>
            </a:r>
          </a:p>
          <a:p>
            <a:pPr marL="0" indent="0" algn="just">
              <a:buNone/>
            </a:pPr>
            <a:r>
              <a:rPr lang="tr-TR" sz="2000" dirty="0" smtClean="0"/>
              <a:t>TMK m. </a:t>
            </a:r>
            <a:r>
              <a:rPr lang="tr-TR" sz="2000" dirty="0"/>
              <a:t>719’a göre</a:t>
            </a:r>
            <a:r>
              <a:rPr lang="tr-TR" sz="2000" i="1" dirty="0"/>
              <a:t>,’ Taşınmazın sınırları, tapu plânları ve arz üzerindeki sınır işaretleriyle </a:t>
            </a:r>
            <a:r>
              <a:rPr lang="tr-TR" sz="2000" i="1" dirty="0" smtClean="0"/>
              <a:t>belirlenir. Tapu </a:t>
            </a:r>
            <a:r>
              <a:rPr lang="tr-TR" sz="2000" i="1" dirty="0"/>
              <a:t>plânları ile arz üzerindeki işaretler birbirini tutmazsa, asıl olan plândaki sınırdır. </a:t>
            </a:r>
            <a:r>
              <a:rPr lang="tr-TR" sz="2000" i="1" dirty="0" smtClean="0"/>
              <a:t>Bu kural</a:t>
            </a:r>
            <a:r>
              <a:rPr lang="tr-TR" sz="2000" i="1" dirty="0"/>
              <a:t>, yetkili makamlarca heyelân bölgesi olduğu belirlenen yörelerde uygulanmaz</a:t>
            </a:r>
            <a:r>
              <a:rPr lang="tr-TR" sz="2000" i="1" dirty="0" smtClean="0"/>
              <a:t>.’</a:t>
            </a:r>
            <a:endParaRPr lang="tr-TR" sz="2000" i="1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93233" cy="1224136"/>
          </a:xfrm>
        </p:spPr>
        <p:txBody>
          <a:bodyPr/>
          <a:lstStyle/>
          <a:p>
            <a:r>
              <a:rPr lang="tr-TR" dirty="0" smtClean="0"/>
              <a:t>4. Taşınmaz Mülkiyetinin Kapsamı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8503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2248347"/>
            <a:ext cx="8496943" cy="3877815"/>
          </a:xfrm>
        </p:spPr>
        <p:txBody>
          <a:bodyPr/>
          <a:lstStyle/>
          <a:p>
            <a:pPr marL="0" indent="0">
              <a:buNone/>
            </a:pPr>
            <a:r>
              <a:rPr lang="tr-TR" b="1" dirty="0" smtClean="0"/>
              <a:t>II. Taşınmaz Mülkiyetinin Dikey Kapsamı</a:t>
            </a:r>
          </a:p>
          <a:p>
            <a:pPr marL="0" indent="0">
              <a:buNone/>
            </a:pPr>
            <a:r>
              <a:rPr lang="tr-TR" dirty="0"/>
              <a:t>Arazi üzerindeki mülkiyet, kullanılmasında yarar olduğu ölçüde, üstündeki </a:t>
            </a:r>
            <a:r>
              <a:rPr lang="tr-TR" dirty="0" smtClean="0"/>
              <a:t>hava ve </a:t>
            </a:r>
            <a:r>
              <a:rPr lang="tr-TR" dirty="0"/>
              <a:t>altındaki arz katmanlarını </a:t>
            </a:r>
            <a:r>
              <a:rPr lang="tr-TR" dirty="0" smtClean="0"/>
              <a:t>kapsar.(MK m. 718/1)</a:t>
            </a:r>
          </a:p>
          <a:p>
            <a:pPr marL="0" indent="0" algn="just">
              <a:buNone/>
            </a:pPr>
            <a:r>
              <a:rPr lang="tr-TR" b="1" dirty="0" smtClean="0"/>
              <a:t>III. Taşınmaz Mülkiyetinin Madde İtibariyle Kapsamı</a:t>
            </a:r>
          </a:p>
          <a:p>
            <a:pPr marL="0" indent="0" algn="just">
              <a:buNone/>
            </a:pPr>
            <a:r>
              <a:rPr lang="tr-TR" dirty="0" smtClean="0"/>
              <a:t>Taşınmaz mülkiyetinin madde itibariyle kapsamı, mülkiyetin yatay ve dikey kapsam alanı içinde bulunan mallardan, bu mülkiyete tabi olanları ifade eder.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2866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>
              <a:buAutoNum type="alphaUcPeriod"/>
            </a:pPr>
            <a:r>
              <a:rPr lang="tr-TR" b="1" dirty="0" smtClean="0"/>
              <a:t>Yapılar</a:t>
            </a:r>
          </a:p>
          <a:p>
            <a:pPr marL="457200" indent="-457200" algn="just">
              <a:buAutoNum type="arabicPeriod"/>
            </a:pPr>
            <a:r>
              <a:rPr lang="tr-TR" b="1" dirty="0" smtClean="0"/>
              <a:t>Kavram</a:t>
            </a:r>
          </a:p>
          <a:p>
            <a:pPr marL="0" indent="0" algn="just">
              <a:buNone/>
            </a:pPr>
            <a:r>
              <a:rPr lang="tr-TR" dirty="0" smtClean="0"/>
              <a:t>MK m. 718/2 gereğince, arazinin mülkiyeti o arazideki yapıları da kapsar. Yapıdan ne kastedildiğini anlamak için MK m. 728’e bakmak gerekir</a:t>
            </a:r>
            <a:r>
              <a:rPr lang="tr-TR" i="1" dirty="0" smtClean="0"/>
              <a:t>. </a:t>
            </a:r>
            <a:r>
              <a:rPr lang="tr-TR" i="1" dirty="0"/>
              <a:t>‘Başkasının arazisi üzerinde kalıcı olması amaçlanmaksızın yapılan kulübe, </a:t>
            </a:r>
            <a:r>
              <a:rPr lang="tr-TR" i="1" dirty="0" smtClean="0"/>
              <a:t>büfe, çardak</a:t>
            </a:r>
            <a:r>
              <a:rPr lang="tr-TR" i="1" dirty="0"/>
              <a:t>, baraka ve benzeri hafif yapılar, bunların malikine aittir.</a:t>
            </a:r>
          </a:p>
          <a:p>
            <a:pPr marL="0" indent="0" algn="just">
              <a:buNone/>
            </a:pPr>
            <a:r>
              <a:rPr lang="tr-TR" i="1" dirty="0"/>
              <a:t>Bu tür yapılar, taşınır mal hükümlerine tâbi olur ve tapu kütüğünde gösterilmez.’</a:t>
            </a:r>
          </a:p>
        </p:txBody>
      </p:sp>
    </p:spTree>
    <p:extLst>
      <p:ext uri="{BB962C8B-B14F-4D97-AF65-F5344CB8AC3E}">
        <p14:creationId xmlns:p14="http://schemas.microsoft.com/office/powerpoint/2010/main" val="3348590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248347"/>
            <a:ext cx="8352927" cy="41329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2. Haksız Yapı</a:t>
            </a:r>
          </a:p>
          <a:p>
            <a:pPr marL="0" indent="0" algn="just">
              <a:buNone/>
            </a:pPr>
            <a:r>
              <a:rPr lang="tr-TR" dirty="0"/>
              <a:t>Bir kimse kendi arazisindeki yapıda başkasının malzemesini ya da </a:t>
            </a:r>
            <a:r>
              <a:rPr lang="tr-TR" dirty="0" smtClean="0"/>
              <a:t>başkasının arazisindeki </a:t>
            </a:r>
            <a:r>
              <a:rPr lang="tr-TR" dirty="0"/>
              <a:t>yapıda kendisinin veya bir başkasının malzemesini </a:t>
            </a:r>
            <a:r>
              <a:rPr lang="tr-TR" dirty="0" smtClean="0"/>
              <a:t>kullanırsa</a:t>
            </a:r>
            <a:r>
              <a:rPr lang="tr-TR" dirty="0"/>
              <a:t> </a:t>
            </a:r>
            <a:r>
              <a:rPr lang="tr-TR" dirty="0" smtClean="0"/>
              <a:t>ve taraflar arasında buna imkan veren geçerli bir sözleşme ilişkisi bulunmadığı takdirde yapılan yapı haksız yapıdır</a:t>
            </a:r>
            <a:r>
              <a:rPr lang="tr-TR" b="1" dirty="0" smtClean="0"/>
              <a:t>. </a:t>
            </a:r>
          </a:p>
          <a:p>
            <a:pPr marL="0" indent="0" algn="just">
              <a:buNone/>
            </a:pPr>
            <a:r>
              <a:rPr lang="tr-TR" b="1" dirty="0"/>
              <a:t>a</a:t>
            </a:r>
            <a:r>
              <a:rPr lang="tr-TR" b="1" dirty="0" smtClean="0"/>
              <a:t>. Yapıyı Arazi Malikinin Yaptırmış Olması</a:t>
            </a:r>
          </a:p>
          <a:p>
            <a:pPr marL="0" indent="0" algn="just">
              <a:buNone/>
            </a:pPr>
            <a:r>
              <a:rPr lang="tr-TR" b="1" dirty="0" err="1" smtClean="0"/>
              <a:t>aa</a:t>
            </a:r>
            <a:r>
              <a:rPr lang="tr-TR" b="1" dirty="0" smtClean="0"/>
              <a:t>. Malzeme Sahibinin Malzemenin Sökülüp Geri Verilmesi Talebi</a:t>
            </a:r>
          </a:p>
          <a:p>
            <a:pPr algn="just"/>
            <a:r>
              <a:rPr lang="tr-TR" dirty="0" smtClean="0"/>
              <a:t>Sahibinin </a:t>
            </a:r>
            <a:r>
              <a:rPr lang="tr-TR" dirty="0"/>
              <a:t>rızası olmaksızın kullanılmış olan malzemenin sökülmesi aşırı zarara </a:t>
            </a:r>
            <a:r>
              <a:rPr lang="tr-TR" dirty="0" smtClean="0"/>
              <a:t>yol açmayacaksa</a:t>
            </a:r>
            <a:r>
              <a:rPr lang="tr-TR" dirty="0"/>
              <a:t>, malzeme sahibi, gideri yapıyı yaptırana ait olmak üzere bunların sökülüp </a:t>
            </a:r>
            <a:r>
              <a:rPr lang="tr-TR" dirty="0" smtClean="0"/>
              <a:t>kendisine verilmesini </a:t>
            </a:r>
            <a:r>
              <a:rPr lang="tr-TR" dirty="0"/>
              <a:t>isteyebilir.</a:t>
            </a:r>
          </a:p>
        </p:txBody>
      </p:sp>
    </p:spTree>
    <p:extLst>
      <p:ext uri="{BB962C8B-B14F-4D97-AF65-F5344CB8AC3E}">
        <p14:creationId xmlns:p14="http://schemas.microsoft.com/office/powerpoint/2010/main" val="3678698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9512" y="2248347"/>
            <a:ext cx="8496943" cy="3877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bb</a:t>
            </a:r>
            <a:r>
              <a:rPr lang="tr-TR" b="1" dirty="0" smtClean="0"/>
              <a:t>. Malzeme Sahibinin Tazminat Talebi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Malzeme sökülüp alınmazsa arazi maliki, malzeme sahibine uygun bir </a:t>
            </a:r>
            <a:r>
              <a:rPr lang="tr-TR" dirty="0" smtClean="0"/>
              <a:t>tazminat ödemekle </a:t>
            </a:r>
            <a:r>
              <a:rPr lang="tr-TR" dirty="0"/>
              <a:t>yükümlüdür.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Yapıyı yaptıran arazi maliki iyiniyetli değilse hâkim, malzeme sahibinin uğradığı </a:t>
            </a:r>
            <a:r>
              <a:rPr lang="tr-TR" dirty="0" smtClean="0"/>
              <a:t>zararın tamamının </a:t>
            </a:r>
            <a:r>
              <a:rPr lang="tr-TR" dirty="0"/>
              <a:t>tazmin edilmesine karar verebilir.</a:t>
            </a:r>
          </a:p>
          <a:p>
            <a:pPr algn="just">
              <a:buFont typeface="Wingdings" pitchFamily="2" charset="2"/>
              <a:buChar char="Ø"/>
            </a:pPr>
            <a:r>
              <a:rPr lang="tr-TR" dirty="0"/>
              <a:t>Yapıyı yaptıran malzeme sahibi iyiniyetli değilse, hâkimin hükmedeceği miktar </a:t>
            </a:r>
            <a:r>
              <a:rPr lang="tr-TR" dirty="0" smtClean="0"/>
              <a:t>bu malzemenin </a:t>
            </a:r>
            <a:r>
              <a:rPr lang="tr-TR" dirty="0"/>
              <a:t>arazi maliki için taşıdığı en az değeri geçmeyebilir. </a:t>
            </a:r>
          </a:p>
        </p:txBody>
      </p:sp>
    </p:spTree>
    <p:extLst>
      <p:ext uri="{BB962C8B-B14F-4D97-AF65-F5344CB8AC3E}">
        <p14:creationId xmlns:p14="http://schemas.microsoft.com/office/powerpoint/2010/main" val="2693298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7" y="2248347"/>
            <a:ext cx="8049216" cy="38778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cc. Malzeme Sahibinin veya Arazi Malikinin Arazinin Mülkiyetinin Malzeme Sahibine Geçirilmesi Talebi</a:t>
            </a:r>
          </a:p>
          <a:p>
            <a:pPr algn="just"/>
            <a:r>
              <a:rPr lang="tr-TR" dirty="0"/>
              <a:t>Yapının değeri açıkça arazinin değerinden fazlaysa, iyiniyetli taraf uygun </a:t>
            </a:r>
            <a:r>
              <a:rPr lang="tr-TR" dirty="0" smtClean="0"/>
              <a:t>bir bedel </a:t>
            </a:r>
            <a:r>
              <a:rPr lang="tr-TR" dirty="0"/>
              <a:t>karşılığında yapının ve arazinin tamamının veya yeterli bir kısmının mülkiyetinin </a:t>
            </a:r>
            <a:r>
              <a:rPr lang="tr-TR" dirty="0" smtClean="0"/>
              <a:t>malzeme sahibine </a:t>
            </a:r>
            <a:r>
              <a:rPr lang="tr-TR" dirty="0"/>
              <a:t>verilmesini isteyebilir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r>
              <a:rPr lang="tr-TR" b="1" dirty="0" smtClean="0"/>
              <a:t>b. Yapıyı Malzeme Sahibinin Yaptırmış Olması</a:t>
            </a:r>
          </a:p>
          <a:p>
            <a:pPr marL="0" indent="0" algn="just">
              <a:buNone/>
            </a:pPr>
            <a:r>
              <a:rPr lang="tr-TR" b="1" dirty="0" err="1" smtClean="0"/>
              <a:t>aa</a:t>
            </a:r>
            <a:r>
              <a:rPr lang="tr-TR" b="1" dirty="0" smtClean="0"/>
              <a:t>. Arazi Malikinin Malzemenin Sökülüp Kaldırılması Talebi</a:t>
            </a:r>
          </a:p>
          <a:p>
            <a:pPr algn="just"/>
            <a:r>
              <a:rPr lang="tr-TR" dirty="0" smtClean="0"/>
              <a:t>Arazi maliki , </a:t>
            </a:r>
            <a:r>
              <a:rPr lang="tr-TR" dirty="0"/>
              <a:t>rızası olmaksızın yapılan yapıda kullanılan</a:t>
            </a:r>
          </a:p>
          <a:p>
            <a:pPr marL="0" indent="0" algn="just">
              <a:buNone/>
            </a:pPr>
            <a:r>
              <a:rPr lang="tr-TR" dirty="0"/>
              <a:t>malzemenin, gideri yapıyı yaptırana ait olmak üzere sökülüp kaldırılmasını </a:t>
            </a:r>
            <a:r>
              <a:rPr lang="tr-TR" dirty="0" smtClean="0"/>
              <a:t>isteyebilir.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7172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529" y="2248347"/>
            <a:ext cx="8121224" cy="4132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bb</a:t>
            </a:r>
            <a:r>
              <a:rPr lang="tr-TR" b="1" dirty="0" smtClean="0"/>
              <a:t>. Malzeme Sahibinin Tazminat Talebi</a:t>
            </a:r>
          </a:p>
          <a:p>
            <a:pPr marL="0" indent="0" algn="just">
              <a:buNone/>
            </a:pPr>
            <a:r>
              <a:rPr lang="tr-TR" dirty="0" smtClean="0"/>
              <a:t>Arazi malikinin malzemenin sökülüp kaldırılmasını talep etmediği veya talep hakkının bulunmadığı hallerde, malzeme sahibi, arazi malikinden tazminat talep edebilir</a:t>
            </a:r>
            <a:r>
              <a:rPr lang="tr-TR" b="1" dirty="0" smtClean="0"/>
              <a:t>.</a:t>
            </a:r>
          </a:p>
          <a:p>
            <a:pPr marL="0" indent="0" algn="just">
              <a:buNone/>
            </a:pPr>
            <a:r>
              <a:rPr lang="tr-TR" b="1" dirty="0" smtClean="0"/>
              <a:t>cc. Arazi Malikinin veya Malzeme Sahibinin Arazinin Mülkiyetinin Malzeme Sahibine Geçirilmesi Talebi</a:t>
            </a:r>
          </a:p>
          <a:p>
            <a:pPr marL="0" indent="0" algn="just">
              <a:buNone/>
            </a:pPr>
            <a:r>
              <a:rPr lang="tr-TR" dirty="0"/>
              <a:t>Yapının değeri açıkça arazinin değerinden fazlaysa, iyiniyetli taraf uygun </a:t>
            </a:r>
            <a:r>
              <a:rPr lang="tr-TR" dirty="0" smtClean="0"/>
              <a:t>bir bedel </a:t>
            </a:r>
            <a:r>
              <a:rPr lang="tr-TR" dirty="0"/>
              <a:t>karşılığında yapının ve arazinin tamamının veya yeterli bir kısmının mülkiyetinin </a:t>
            </a:r>
            <a:r>
              <a:rPr lang="tr-TR" dirty="0" smtClean="0"/>
              <a:t>malzeme sahibine </a:t>
            </a:r>
            <a:r>
              <a:rPr lang="tr-TR" dirty="0"/>
              <a:t>verilmesini </a:t>
            </a:r>
            <a:r>
              <a:rPr lang="tr-TR" dirty="0" smtClean="0"/>
              <a:t>isteyebilir.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0731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59</TotalTime>
  <Words>1089</Words>
  <Application>Microsoft Office PowerPoint</Application>
  <PresentationFormat>Ekran Gösterisi (4:3)</PresentationFormat>
  <Paragraphs>75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Cilt</vt:lpstr>
      <vt:lpstr>Mülkiyet-5</vt:lpstr>
      <vt:lpstr>3. Taşınmaz Mülkiyetinin Kaybı</vt:lpstr>
      <vt:lpstr>4. Taşınmaz Mülkiyetinin Kapsamı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Katilimsiz.Com @ necooy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Mülkiyet-5</dc:title>
  <dc:creator>Acer</dc:creator>
  <cp:lastModifiedBy>Acer</cp:lastModifiedBy>
  <cp:revision>11</cp:revision>
  <dcterms:created xsi:type="dcterms:W3CDTF">2019-11-22T10:22:36Z</dcterms:created>
  <dcterms:modified xsi:type="dcterms:W3CDTF">2019-11-23T01:36:09Z</dcterms:modified>
</cp:coreProperties>
</file>