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4" r:id="rId4"/>
    <p:sldId id="259" r:id="rId5"/>
    <p:sldId id="261" r:id="rId6"/>
    <p:sldId id="263"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0" d="100"/>
          <a:sy n="50" d="100"/>
        </p:scale>
        <p:origin x="-1267" y="-6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5" name="14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Yuvarlatılmış Dikdörtgen"/>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Başlık"/>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tr-TR" smtClean="0"/>
              <a:t>Asıl başlık stili için tıklatın</a:t>
            </a:r>
            <a:endParaRPr kumimoji="0" lang="en-US"/>
          </a:p>
        </p:txBody>
      </p:sp>
      <p:sp>
        <p:nvSpPr>
          <p:cNvPr id="20" name="19 Alt Başlık"/>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19" name="18 Veri Yer Tutucusu"/>
          <p:cNvSpPr>
            <a:spLocks noGrp="1"/>
          </p:cNvSpPr>
          <p:nvPr>
            <p:ph type="dt" sz="half" idx="10"/>
          </p:nvPr>
        </p:nvSpPr>
        <p:spPr/>
        <p:txBody>
          <a:bodyPr/>
          <a:lstStyle>
            <a:extLst/>
          </a:lstStyle>
          <a:p>
            <a:fld id="{BD69094B-7FDE-424C-B40A-0BA31D427EDF}" type="datetimeFigureOut">
              <a:rPr lang="tr-TR" smtClean="0"/>
              <a:t>27.01.2018</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11" name="10 Slayt Numarası Yer Tutucusu"/>
          <p:cNvSpPr>
            <a:spLocks noGrp="1"/>
          </p:cNvSpPr>
          <p:nvPr>
            <p:ph type="sldNum" sz="quarter" idx="12"/>
          </p:nvPr>
        </p:nvSpPr>
        <p:spPr/>
        <p:txBody>
          <a:bodyPr/>
          <a:lstStyle>
            <a:extLst/>
          </a:lstStyle>
          <a:p>
            <a:fld id="{CFC587D0-F304-401A-9ABB-6730639B19CF}"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a:xfrm>
            <a:off x="502920" y="4983480"/>
            <a:ext cx="8183880" cy="1051560"/>
          </a:xfrm>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502920" y="530352"/>
            <a:ext cx="8183880" cy="4187952"/>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BD69094B-7FDE-424C-B40A-0BA31D427EDF}" type="datetimeFigureOut">
              <a:rPr lang="tr-TR" smtClean="0"/>
              <a:t>27.01.2018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CFC587D0-F304-401A-9ABB-6730639B19CF}"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533404"/>
            <a:ext cx="1981200" cy="5257799"/>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533400" y="533402"/>
            <a:ext cx="5943600" cy="5257801"/>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BD69094B-7FDE-424C-B40A-0BA31D427EDF}" type="datetimeFigureOut">
              <a:rPr lang="tr-TR" smtClean="0"/>
              <a:t>27.01.2018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CFC587D0-F304-401A-9ABB-6730639B19CF}"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502920" y="4983480"/>
            <a:ext cx="8183880" cy="105156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a:xfrm>
            <a:off x="502920" y="530352"/>
            <a:ext cx="8183880" cy="4187952"/>
          </a:xfrm>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BD69094B-7FDE-424C-B40A-0BA31D427EDF}" type="datetimeFigureOut">
              <a:rPr lang="tr-TR" smtClean="0"/>
              <a:t>27.01.2018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CFC587D0-F304-401A-9ABB-6730639B19CF}"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13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Yuvarlatılmış Dikdörtgen"/>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BD69094B-7FDE-424C-B40A-0BA31D427EDF}" type="datetimeFigureOut">
              <a:rPr lang="tr-TR" smtClean="0"/>
              <a:t>27.01.2018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CFC587D0-F304-401A-9ABB-6730639B19CF}"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BD69094B-7FDE-424C-B40A-0BA31D427EDF}" type="datetimeFigureOut">
              <a:rPr lang="tr-TR" smtClean="0"/>
              <a:t>27.01.2018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CFC587D0-F304-401A-9ABB-6730639B19CF}"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502920" y="4983480"/>
            <a:ext cx="8183880" cy="1051560"/>
          </a:xfrm>
        </p:spPr>
        <p:txBody>
          <a:bodyPr anchor="b"/>
          <a:lstStyle>
            <a:lvl1pPr>
              <a:defRPr b="1"/>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BD69094B-7FDE-424C-B40A-0BA31D427EDF}" type="datetimeFigureOut">
              <a:rPr lang="tr-TR" smtClean="0"/>
              <a:t>27.01.2018</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CFC587D0-F304-401A-9ABB-6730639B19CF}"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BD69094B-7FDE-424C-B40A-0BA31D427EDF}" type="datetimeFigureOut">
              <a:rPr lang="tr-TR" smtClean="0"/>
              <a:t>27.01.2018</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CFC587D0-F304-401A-9ABB-6730639B19CF}"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6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Veri Yer Tutucusu"/>
          <p:cNvSpPr>
            <a:spLocks noGrp="1"/>
          </p:cNvSpPr>
          <p:nvPr>
            <p:ph type="dt" sz="half" idx="10"/>
          </p:nvPr>
        </p:nvSpPr>
        <p:spPr/>
        <p:txBody>
          <a:bodyPr/>
          <a:lstStyle>
            <a:extLst/>
          </a:lstStyle>
          <a:p>
            <a:fld id="{BD69094B-7FDE-424C-B40A-0BA31D427EDF}" type="datetimeFigureOut">
              <a:rPr lang="tr-TR" smtClean="0"/>
              <a:t>27.01.2018</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CFC587D0-F304-401A-9ABB-6730639B19CF}"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BD69094B-7FDE-424C-B40A-0BA31D427EDF}" type="datetimeFigureOut">
              <a:rPr lang="tr-TR" smtClean="0"/>
              <a:t>27.01.2018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CFC587D0-F304-401A-9ABB-6730639B19CF}"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14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Tek Köşesi Yuvarlatılmış Dikdörtgen"/>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tr-TR" smtClean="0"/>
              <a:t>Asıl başlık stili için tıklatın</a:t>
            </a:r>
            <a:endParaRPr kumimoji="0" lang="en-US"/>
          </a:p>
        </p:txBody>
      </p:sp>
      <p:sp>
        <p:nvSpPr>
          <p:cNvPr id="4" name="3 Metin Yer Tutucusu"/>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BD69094B-7FDE-424C-B40A-0BA31D427EDF}" type="datetimeFigureOut">
              <a:rPr lang="tr-TR" smtClean="0"/>
              <a:t>27.01.2018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CFC587D0-F304-401A-9ABB-6730639B19CF}" type="slidenum">
              <a:rPr lang="tr-TR" smtClean="0"/>
              <a:t>‹#›</a:t>
            </a:fld>
            <a:endParaRPr lang="tr-TR"/>
          </a:p>
        </p:txBody>
      </p:sp>
      <p:sp>
        <p:nvSpPr>
          <p:cNvPr id="3" name="2 Resim Yer Tutucusu"/>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tr-TR" smtClean="0"/>
              <a:t>Resim eklemek için simgeyi tıklatın</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Yuvarlatılmış Dikdörtgen"/>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12 Başlık Yer Tutucusu"/>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tr-TR" smtClean="0"/>
              <a:t>Asıl başlık stili için tıklatın</a:t>
            </a:r>
            <a:endParaRPr kumimoji="0" lang="en-US"/>
          </a:p>
        </p:txBody>
      </p:sp>
      <p:sp>
        <p:nvSpPr>
          <p:cNvPr id="4" name="3 Metin Yer Tutucusu"/>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5" name="24 Veri Yer Tutucusu"/>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D69094B-7FDE-424C-B40A-0BA31D427EDF}" type="datetimeFigureOut">
              <a:rPr lang="tr-TR" smtClean="0"/>
              <a:t>27.01.2018</a:t>
            </a:fld>
            <a:endParaRPr lang="tr-TR"/>
          </a:p>
        </p:txBody>
      </p:sp>
      <p:sp>
        <p:nvSpPr>
          <p:cNvPr id="18" name="17 Altbilgi Yer Tutucusu"/>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tr-TR"/>
          </a:p>
        </p:txBody>
      </p:sp>
      <p:sp>
        <p:nvSpPr>
          <p:cNvPr id="5" name="4 Slayt Numarası Yer Tutucusu"/>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CFC587D0-F304-401A-9ABB-6730639B19CF}"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dirty="0" smtClean="0"/>
              <a:t>ABBASİLERİN MEŞRUİYET DAYANAKLARI II</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r>
              <a:rPr lang="tr-TR" b="1" dirty="0" smtClean="0"/>
              <a:t>Allah’ın </a:t>
            </a:r>
            <a:r>
              <a:rPr lang="tr-TR" b="1" dirty="0" err="1" smtClean="0"/>
              <a:t>Ehl</a:t>
            </a:r>
            <a:r>
              <a:rPr lang="tr-TR" b="1" dirty="0" smtClean="0"/>
              <a:t>-i </a:t>
            </a:r>
            <a:r>
              <a:rPr lang="tr-TR" b="1" dirty="0" err="1" smtClean="0"/>
              <a:t>Beyt’i</a:t>
            </a:r>
            <a:r>
              <a:rPr lang="tr-TR" b="1" dirty="0" smtClean="0"/>
              <a:t> seçkin kıldığı iddiası</a:t>
            </a:r>
          </a:p>
          <a:p>
            <a:r>
              <a:rPr lang="tr-TR" b="1" dirty="0" smtClean="0"/>
              <a:t>“Muhammed ailesinden razı olunacak kişi” sloganının sadece </a:t>
            </a:r>
            <a:r>
              <a:rPr lang="tr-TR" b="1" dirty="0" err="1" smtClean="0"/>
              <a:t>Abbâsoğulları’nı</a:t>
            </a:r>
            <a:r>
              <a:rPr lang="tr-TR" b="1" dirty="0" smtClean="0"/>
              <a:t> içerecek şekle dönüştürülmesi</a:t>
            </a:r>
            <a:endParaRPr lang="tr-TR" dirty="0" smtClean="0"/>
          </a:p>
          <a:p>
            <a:r>
              <a:rPr lang="tr-TR" dirty="0" err="1" smtClean="0"/>
              <a:t>Davud</a:t>
            </a:r>
            <a:r>
              <a:rPr lang="tr-TR" dirty="0" smtClean="0"/>
              <a:t> b. Ali:</a:t>
            </a:r>
          </a:p>
          <a:p>
            <a:r>
              <a:rPr lang="tr-TR" dirty="0" smtClean="0"/>
              <a:t>“yönetim hakkının asıl sahipleri olarak kendilerine döndüğünü” açıkladıktan sonra, bu mücadeleye girme gerekçeleri üzerinde durdu. </a:t>
            </a:r>
            <a:r>
              <a:rPr lang="tr-TR" dirty="0" err="1" smtClean="0"/>
              <a:t>Abbâsîlerin</a:t>
            </a:r>
            <a:r>
              <a:rPr lang="tr-TR" dirty="0" smtClean="0"/>
              <a:t> hakkı olan iktidarı zorla ele geçiren ve </a:t>
            </a:r>
            <a:r>
              <a:rPr lang="tr-TR" dirty="0" err="1" smtClean="0"/>
              <a:t>Alioğullarına</a:t>
            </a:r>
            <a:r>
              <a:rPr lang="tr-TR" dirty="0" smtClean="0"/>
              <a:t> karşı da kötü davranan </a:t>
            </a:r>
            <a:r>
              <a:rPr lang="tr-TR" dirty="0" err="1" smtClean="0"/>
              <a:t>Emevîler’in</a:t>
            </a:r>
            <a:r>
              <a:rPr lang="tr-TR" dirty="0" smtClean="0"/>
              <a:t> bu kötü tutumlarını önlemek </a:t>
            </a:r>
            <a:r>
              <a:rPr lang="tr-TR" dirty="0" err="1" smtClean="0"/>
              <a:t>Abbâsoğullarına</a:t>
            </a:r>
            <a:r>
              <a:rPr lang="tr-TR" dirty="0" smtClean="0"/>
              <a:t> düşmekteydi</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 çünkü  “</a:t>
            </a:r>
            <a:r>
              <a:rPr lang="tr-TR" i="1" dirty="0" smtClean="0"/>
              <a:t>Allah’ın, Peygamberinin ve </a:t>
            </a:r>
            <a:r>
              <a:rPr lang="tr-TR" i="1" dirty="0" err="1" smtClean="0"/>
              <a:t>Abbâs’ın</a:t>
            </a:r>
            <a:r>
              <a:rPr lang="tr-TR" i="1" dirty="0" smtClean="0"/>
              <a:t> koruması, </a:t>
            </a:r>
            <a:r>
              <a:rPr lang="tr-TR" i="1" dirty="0" err="1" smtClean="0"/>
              <a:t>Alioğulları</a:t>
            </a:r>
            <a:r>
              <a:rPr lang="tr-TR" i="1" dirty="0" smtClean="0"/>
              <a:t> üzerindeydi ve onları Allah’ın indirdiği hükümlerle idare etmek, ileri gelenlerine ve diğer kesimlerine </a:t>
            </a:r>
            <a:r>
              <a:rPr lang="tr-TR" i="1" dirty="0" err="1" smtClean="0"/>
              <a:t>Resullulah’ın</a:t>
            </a:r>
            <a:r>
              <a:rPr lang="tr-TR" i="1" dirty="0" smtClean="0"/>
              <a:t> takip ettiği siyaseti benimsemek onlar için zorunlu bir görevdi</a:t>
            </a:r>
            <a:r>
              <a:rPr lang="tr-TR" dirty="0" smtClean="0"/>
              <a:t>.”. </a:t>
            </a:r>
            <a:r>
              <a:rPr lang="tr-TR" dirty="0" err="1" smtClean="0"/>
              <a:t>Dâvûd</a:t>
            </a:r>
            <a:r>
              <a:rPr lang="tr-TR" dirty="0" smtClean="0"/>
              <a:t> b. Ali, konuşmasını hilâfetin sonsuza dek kendilerinde kalacağını ifade eden bir sözle bitirmişti.</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dirty="0"/>
              <a:t>Muhammed en-</a:t>
            </a:r>
            <a:r>
              <a:rPr lang="tr-TR" dirty="0" err="1"/>
              <a:t>Nefsu’z</a:t>
            </a:r>
            <a:r>
              <a:rPr lang="tr-TR" dirty="0"/>
              <a:t>-</a:t>
            </a:r>
            <a:r>
              <a:rPr lang="tr-TR" dirty="0" err="1"/>
              <a:t>Zekiyye</a:t>
            </a:r>
            <a:r>
              <a:rPr lang="tr-TR" dirty="0"/>
              <a:t>, </a:t>
            </a:r>
            <a:r>
              <a:rPr lang="tr-TR" dirty="0" err="1"/>
              <a:t>Mansûr’a</a:t>
            </a:r>
            <a:r>
              <a:rPr lang="tr-TR" dirty="0"/>
              <a:t> yazdığı mektubunda; “...</a:t>
            </a:r>
            <a:r>
              <a:rPr lang="tr-TR" i="1" dirty="0"/>
              <a:t>Hak, bizim hakkımızdır. Siz bu işi bizimle beraber iddia ettiniz. Taraftarlarımızla birlikte ortaya çıktınız ve bizim üstünlüğümüzle bu nimete erdiniz. Şüphe yok ki babamız Ali </a:t>
            </a:r>
            <a:r>
              <a:rPr lang="tr-TR" i="1" dirty="0" err="1"/>
              <a:t>vasî</a:t>
            </a:r>
            <a:r>
              <a:rPr lang="tr-TR" i="1" dirty="0"/>
              <a:t> ve imamdı. O halde onun çocukları sağ iken siz ona nasıl varis oldunuz?...İslâm’da </a:t>
            </a:r>
            <a:r>
              <a:rPr lang="tr-TR" i="1" dirty="0" err="1"/>
              <a:t>Resulullah’ın</a:t>
            </a:r>
            <a:r>
              <a:rPr lang="tr-TR" i="1" dirty="0"/>
              <a:t> kızı </a:t>
            </a:r>
            <a:r>
              <a:rPr lang="tr-TR" i="1" dirty="0" err="1"/>
              <a:t>Fâtıma’nın</a:t>
            </a:r>
            <a:r>
              <a:rPr lang="tr-TR" i="1" dirty="0"/>
              <a:t> çocukları siz değilsiniz, biziz</a:t>
            </a:r>
            <a:r>
              <a:rPr lang="tr-TR" dirty="0"/>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r>
              <a:rPr lang="tr-TR" dirty="0" err="1"/>
              <a:t>Mansûr</a:t>
            </a:r>
            <a:r>
              <a:rPr lang="tr-TR" dirty="0"/>
              <a:t> ise Muhammed’e yazdığı mektupta;</a:t>
            </a:r>
          </a:p>
          <a:p>
            <a:r>
              <a:rPr lang="tr-TR" dirty="0"/>
              <a:t>“…</a:t>
            </a:r>
            <a:r>
              <a:rPr lang="tr-TR" i="1" dirty="0"/>
              <a:t>siz onun kızının oğullarısınız. Bu da yakın bir akrabalıktır. Ancak o, miras hakkına bütünüyle sahip olamadığı gibi velayet hakkına da mirasçı olamaz. Onun imameti de caiz değildir. Bu durumda olan bir kadın vasıtasıyla nasıl mirasçı olunur</a:t>
            </a:r>
            <a:r>
              <a:rPr lang="tr-TR" dirty="0"/>
              <a:t>?”</a:t>
            </a:r>
          </a:p>
          <a:p>
            <a:r>
              <a:rPr lang="tr-TR" dirty="0"/>
              <a:t>“...</a:t>
            </a:r>
            <a:r>
              <a:rPr lang="tr-TR" i="1" dirty="0"/>
              <a:t>Yine sen biliyorsun ki Peygamber’den sonra </a:t>
            </a:r>
            <a:r>
              <a:rPr lang="tr-TR" i="1" dirty="0" err="1"/>
              <a:t>Abdülmuttalib</a:t>
            </a:r>
            <a:r>
              <a:rPr lang="tr-TR" i="1" dirty="0"/>
              <a:t> oğullarından </a:t>
            </a:r>
            <a:r>
              <a:rPr lang="tr-TR" i="1" dirty="0" err="1"/>
              <a:t>Abbâs’tan</a:t>
            </a:r>
            <a:r>
              <a:rPr lang="tr-TR" i="1" dirty="0"/>
              <a:t> başka hiç kimse kalmamıştı. Böylece amcalık yönünden onun varisi olmuştu</a:t>
            </a:r>
            <a:r>
              <a:rPr lang="tr-TR" dirty="0"/>
              <a:t>…”</a:t>
            </a:r>
          </a:p>
          <a:p>
            <a:r>
              <a:rPr lang="tr-TR" i="1" dirty="0"/>
              <a:t>“...Peygamberlerin sonuncusuna siz değil biz varis olduk</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dirty="0" err="1"/>
              <a:t>Abbâsiler</a:t>
            </a:r>
            <a:r>
              <a:rPr lang="tr-TR" dirty="0"/>
              <a:t> ilerleyen dönemlerde; yönetilenleri, iktidarlarının meşruluğuna inandırmak ve bu meşruiyet temelini daha da güçlü kılabilmek için Hz. Muhammed’i konuşturma yoluna gitmişler, hilâfetlerini ona onaylattırmışlardı. Rivayete göre Hz. Muhammed amcası </a:t>
            </a:r>
            <a:r>
              <a:rPr lang="tr-TR" dirty="0" err="1"/>
              <a:t>Abbâs’a</a:t>
            </a:r>
            <a:r>
              <a:rPr lang="tr-TR" dirty="0"/>
              <a:t>, </a:t>
            </a:r>
            <a:r>
              <a:rPr lang="tr-TR" dirty="0" err="1"/>
              <a:t>halîfeliğin</a:t>
            </a:r>
            <a:r>
              <a:rPr lang="tr-TR" dirty="0"/>
              <a:t> onun çocuklarına geçeceğine dair müjde bile </a:t>
            </a:r>
            <a:r>
              <a:rPr lang="tr-TR" dirty="0" smtClean="0"/>
              <a:t>vermişti. (</a:t>
            </a:r>
            <a:r>
              <a:rPr lang="tr-TR" dirty="0" err="1" smtClean="0"/>
              <a:t>Taberi</a:t>
            </a:r>
            <a:r>
              <a:rPr lang="tr-TR" dirty="0" smtClean="0"/>
              <a:t>, </a:t>
            </a:r>
            <a:r>
              <a:rPr lang="tr-TR" dirty="0" err="1" smtClean="0"/>
              <a:t>İbnü’l</a:t>
            </a:r>
            <a:r>
              <a:rPr lang="tr-TR" dirty="0" smtClean="0"/>
              <a:t>-Esir, </a:t>
            </a:r>
            <a:r>
              <a:rPr lang="tr-TR" dirty="0" err="1" smtClean="0"/>
              <a:t>İbnü’t</a:t>
            </a:r>
            <a:r>
              <a:rPr lang="tr-TR" dirty="0" smtClean="0"/>
              <a:t>-</a:t>
            </a:r>
            <a:r>
              <a:rPr lang="tr-TR" dirty="0" err="1" smtClean="0"/>
              <a:t>Tiktaka</a:t>
            </a:r>
            <a:r>
              <a:rPr lang="tr-TR" dirty="0" smtClean="0"/>
              <a:t>)</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rünüş">
  <a:themeElements>
    <a:clrScheme name="Görünüş">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Görünüş">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Görünüş">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4</TotalTime>
  <Words>315</Words>
  <Application>Microsoft Office PowerPoint</Application>
  <PresentationFormat>Ekran Gösterisi (4:3)</PresentationFormat>
  <Paragraphs>12</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Görünüş</vt:lpstr>
      <vt:lpstr>ABBASİLERİN MEŞRUİYET DAYANAKLARI II</vt:lpstr>
      <vt:lpstr>Slayt 2</vt:lpstr>
      <vt:lpstr>Slayt 3</vt:lpstr>
      <vt:lpstr>Slayt 4</vt:lpstr>
      <vt:lpstr>Slayt 5</vt:lpstr>
      <vt:lpstr>Slayt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ABBASİLERİN MEŞRUİYET DAYANAKLARI II</dc:title>
  <dc:creator>pc</dc:creator>
  <cp:lastModifiedBy>pc</cp:lastModifiedBy>
  <cp:revision>2</cp:revision>
  <dcterms:created xsi:type="dcterms:W3CDTF">2018-01-27T15:14:17Z</dcterms:created>
  <dcterms:modified xsi:type="dcterms:W3CDTF">2018-01-27T15:18:42Z</dcterms:modified>
</cp:coreProperties>
</file>