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2" r:id="rId3"/>
    <p:sldId id="287" r:id="rId4"/>
    <p:sldId id="288" r:id="rId5"/>
    <p:sldId id="289" r:id="rId6"/>
    <p:sldId id="290" r:id="rId7"/>
    <p:sldId id="291" r:id="rId8"/>
    <p:sldId id="267" r:id="rId9"/>
    <p:sldId id="27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 Kültür Sanat Muhabirliği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10.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333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977900"/>
            <a:ext cx="9603275" cy="875854"/>
          </a:xfrm>
        </p:spPr>
        <p:txBody>
          <a:bodyPr/>
          <a:lstStyle/>
          <a:p>
            <a:r>
              <a:rPr lang="tr-TR" dirty="0" smtClean="0"/>
              <a:t>Kavramlar ve tartışma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Elitization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Popularization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Commercialization</a:t>
            </a:r>
            <a:endParaRPr lang="tr-TR" dirty="0" smtClean="0"/>
          </a:p>
          <a:p>
            <a:r>
              <a:rPr lang="tr-TR" dirty="0" err="1" smtClean="0"/>
              <a:t>Journalistification</a:t>
            </a:r>
            <a:endParaRPr lang="tr-TR" dirty="0" smtClean="0"/>
          </a:p>
          <a:p>
            <a:r>
              <a:rPr lang="tr-TR" dirty="0" smtClean="0"/>
              <a:t>Professional </a:t>
            </a:r>
            <a:r>
              <a:rPr lang="tr-TR" dirty="0" err="1" smtClean="0"/>
              <a:t>Apathy</a:t>
            </a:r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Jaakkola</a:t>
            </a:r>
            <a:r>
              <a:rPr lang="tr-TR" dirty="0" smtClean="0"/>
              <a:t> 2014)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1756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Soruları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Eleştiri ve yorum habere dahil edilmeli midir?</a:t>
            </a:r>
          </a:p>
          <a:p>
            <a:r>
              <a:rPr lang="tr-TR" dirty="0" smtClean="0"/>
              <a:t>Kültür ve Sanat alanın gazetecilik yaparken bu konuda bir farklılık sergilenebilir mi?</a:t>
            </a:r>
          </a:p>
          <a:p>
            <a:r>
              <a:rPr lang="tr-TR" dirty="0" smtClean="0"/>
              <a:t>Kültür ve sanat alanındaki haberlerde kullanılan dil nasıl olmalıdır?</a:t>
            </a:r>
          </a:p>
          <a:p>
            <a:r>
              <a:rPr lang="tr-TR" dirty="0" smtClean="0"/>
              <a:t>Nasıl bir hedef kitleye hitap edilmelidir?</a:t>
            </a:r>
          </a:p>
          <a:p>
            <a:r>
              <a:rPr lang="tr-TR" dirty="0" smtClean="0"/>
              <a:t>Sadece haber verme amaçlı mı olmalıdır, eser ya da etkinlik ile ilgili daha ayrıntılı bir bilgi içermeli midir?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1902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Kavramlar ve tartışma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 err="1" smtClean="0"/>
              <a:t>Journalistification</a:t>
            </a:r>
            <a:endParaRPr lang="tr-TR" b="1" u="sng" dirty="0" smtClean="0"/>
          </a:p>
          <a:p>
            <a:r>
              <a:rPr lang="tr-TR" dirty="0"/>
              <a:t>Ekonomik yönelimli bir gazetecilik anlayışı</a:t>
            </a:r>
          </a:p>
          <a:p>
            <a:r>
              <a:rPr lang="tr-TR" dirty="0" smtClean="0"/>
              <a:t>Medyatikleşmenin artan etkisinin kültürel alana da yansıması</a:t>
            </a:r>
          </a:p>
          <a:p>
            <a:r>
              <a:rPr lang="tr-TR" dirty="0" smtClean="0"/>
              <a:t>Estetik ve eleştirel odaklı bir </a:t>
            </a:r>
            <a:r>
              <a:rPr lang="tr-TR" dirty="0" err="1" smtClean="0"/>
              <a:t>yöndelimden</a:t>
            </a:r>
            <a:r>
              <a:rPr lang="tr-TR" dirty="0" smtClean="0"/>
              <a:t> medya yönetimli bir gazetecilik anlayışı</a:t>
            </a:r>
          </a:p>
          <a:p>
            <a:r>
              <a:rPr lang="tr-TR" dirty="0" smtClean="0"/>
              <a:t>Aynı zamanda medyadaki içerik, üretimin miktarı ve niteliği, iş gücü ve piyasadaki konumu açısından da değişimler olmuştur. </a:t>
            </a:r>
          </a:p>
          <a:p>
            <a:r>
              <a:rPr lang="tr-TR" dirty="0" smtClean="0"/>
              <a:t>					(</a:t>
            </a:r>
            <a:r>
              <a:rPr lang="tr-TR" dirty="0" err="1" smtClean="0"/>
              <a:t>Jaakkola</a:t>
            </a:r>
            <a:r>
              <a:rPr lang="tr-TR" dirty="0" smtClean="0"/>
              <a:t>, 2014)</a:t>
            </a:r>
          </a:p>
          <a:p>
            <a:endParaRPr lang="tr-TR" dirty="0" smtClean="0"/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4382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Kavramlar ve tartışma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 err="1"/>
              <a:t>Journalistification</a:t>
            </a:r>
            <a:endParaRPr lang="tr-TR" b="1" u="sng" dirty="0"/>
          </a:p>
          <a:p>
            <a:r>
              <a:rPr lang="tr-TR" dirty="0" smtClean="0"/>
              <a:t>Belirli </a:t>
            </a:r>
            <a:r>
              <a:rPr lang="tr-TR" dirty="0"/>
              <a:t>bir konunun uzmanı değil de her konuda konuşabilecek kimselerin artan etkisi</a:t>
            </a:r>
          </a:p>
          <a:p>
            <a:r>
              <a:rPr lang="tr-TR" dirty="0"/>
              <a:t>Eleştirelliğin </a:t>
            </a:r>
            <a:r>
              <a:rPr lang="tr-TR" dirty="0" smtClean="0"/>
              <a:t>marjinalleşmesi</a:t>
            </a:r>
          </a:p>
          <a:p>
            <a:r>
              <a:rPr lang="tr-TR" dirty="0" smtClean="0"/>
              <a:t>Farklı türlerin dahil edilmesi</a:t>
            </a:r>
          </a:p>
          <a:p>
            <a:r>
              <a:rPr lang="tr-TR" dirty="0" smtClean="0"/>
              <a:t>Farklı anlatıların dahil edilmesi</a:t>
            </a:r>
          </a:p>
          <a:p>
            <a:r>
              <a:rPr lang="tr-TR" dirty="0" smtClean="0"/>
              <a:t>Daha az derinlemesine analizler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1328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Kavramlar ve tartışma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 err="1"/>
              <a:t>Journalistification</a:t>
            </a:r>
            <a:endParaRPr lang="tr-TR" b="1" u="sng" dirty="0"/>
          </a:p>
          <a:p>
            <a:r>
              <a:rPr lang="tr-TR" dirty="0" smtClean="0"/>
              <a:t>Çalışma pratikleri, düzeni ve dili</a:t>
            </a:r>
          </a:p>
          <a:p>
            <a:r>
              <a:rPr lang="tr-TR" dirty="0" smtClean="0"/>
              <a:t>Fotoğraf kullanımı</a:t>
            </a:r>
          </a:p>
          <a:p>
            <a:r>
              <a:rPr lang="tr-TR" dirty="0" smtClean="0"/>
              <a:t>Dilin sadeleşmesi</a:t>
            </a:r>
          </a:p>
          <a:p>
            <a:r>
              <a:rPr lang="tr-TR" dirty="0" smtClean="0"/>
              <a:t>Metinlerin kısalması</a:t>
            </a:r>
          </a:p>
          <a:p>
            <a:r>
              <a:rPr lang="tr-TR" dirty="0" smtClean="0"/>
              <a:t>Estetik standartlar yerine dikkat çeken haber değerlerinin önem kazanması</a:t>
            </a:r>
          </a:p>
          <a:p>
            <a:endParaRPr lang="tr-TR" dirty="0" smtClean="0"/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6777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Kavramlar ve tartışma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 err="1"/>
              <a:t>Journalistification</a:t>
            </a:r>
            <a:endParaRPr lang="tr-TR" b="1" u="sng" dirty="0"/>
          </a:p>
          <a:p>
            <a:r>
              <a:rPr lang="tr-TR" dirty="0" smtClean="0"/>
              <a:t>Gazetecilik ideolojisindeki vurgu gazetecilik ideolojisi yazarın dikkatini toplumsal sorumluluk , </a:t>
            </a:r>
            <a:r>
              <a:rPr lang="tr-TR" dirty="0" err="1" smtClean="0"/>
              <a:t>bağlamsallık</a:t>
            </a:r>
            <a:r>
              <a:rPr lang="tr-TR" dirty="0" smtClean="0"/>
              <a:t> gibi konulardan daha acil/gündelik olan okuyucuyu çekmek ya da maliyetleri düşürmek gibi konulara kaydırmasından da endişe ediliyor. </a:t>
            </a:r>
          </a:p>
          <a:p>
            <a:endParaRPr lang="tr-TR" dirty="0" smtClean="0"/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0708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ve 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Günün gazetelerinden konuyla ilgili bir haber seçilip bu ilkeler çerçevesinde değerlendirilerek tartışılır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52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922681"/>
          </a:xfrm>
        </p:spPr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458146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Chalaby</a:t>
            </a:r>
            <a:r>
              <a:rPr lang="tr-TR" dirty="0" smtClean="0"/>
              <a:t> JK (1996) </a:t>
            </a:r>
            <a:r>
              <a:rPr lang="tr-TR" dirty="0" err="1" smtClean="0"/>
              <a:t>Journalism</a:t>
            </a:r>
            <a:r>
              <a:rPr lang="tr-TR" dirty="0" smtClean="0"/>
              <a:t> as an </a:t>
            </a:r>
            <a:r>
              <a:rPr lang="tr-TR" dirty="0" err="1" smtClean="0"/>
              <a:t>anglo-American</a:t>
            </a:r>
            <a:r>
              <a:rPr lang="tr-TR" dirty="0" smtClean="0"/>
              <a:t> </a:t>
            </a:r>
            <a:r>
              <a:rPr lang="tr-TR" dirty="0" err="1" smtClean="0"/>
              <a:t>invention:a</a:t>
            </a:r>
            <a:r>
              <a:rPr lang="tr-TR" dirty="0" smtClean="0"/>
              <a:t> </a:t>
            </a:r>
            <a:r>
              <a:rPr lang="tr-TR" dirty="0" err="1" smtClean="0"/>
              <a:t>comparison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 of French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Anglo-American</a:t>
            </a:r>
            <a:r>
              <a:rPr lang="tr-TR" dirty="0" smtClean="0"/>
              <a:t> </a:t>
            </a:r>
            <a:r>
              <a:rPr lang="tr-TR" dirty="0" err="1" smtClean="0"/>
              <a:t>journalism</a:t>
            </a:r>
            <a:r>
              <a:rPr lang="tr-TR" dirty="0" smtClean="0"/>
              <a:t>, 1830s-1920s. </a:t>
            </a:r>
            <a:r>
              <a:rPr lang="tr-TR" dirty="0" err="1" smtClean="0"/>
              <a:t>European</a:t>
            </a:r>
            <a:r>
              <a:rPr lang="tr-TR" dirty="0" smtClean="0"/>
              <a:t> </a:t>
            </a:r>
            <a:r>
              <a:rPr lang="tr-TR" dirty="0" err="1" smtClean="0"/>
              <a:t>Journal</a:t>
            </a:r>
            <a:r>
              <a:rPr lang="tr-TR" dirty="0" smtClean="0"/>
              <a:t> of </a:t>
            </a:r>
            <a:r>
              <a:rPr lang="tr-TR" dirty="0" err="1" smtClean="0"/>
              <a:t>Communication</a:t>
            </a:r>
            <a:r>
              <a:rPr lang="tr-TR" dirty="0" smtClean="0"/>
              <a:t> 11(3):303-326 </a:t>
            </a:r>
          </a:p>
          <a:p>
            <a:r>
              <a:rPr lang="tr-TR" dirty="0" err="1" smtClean="0"/>
              <a:t>Esser</a:t>
            </a:r>
            <a:r>
              <a:rPr lang="tr-TR" dirty="0" smtClean="0"/>
              <a:t> F (1998) </a:t>
            </a:r>
            <a:r>
              <a:rPr lang="tr-TR" dirty="0" err="1" smtClean="0"/>
              <a:t>Editorial</a:t>
            </a:r>
            <a:r>
              <a:rPr lang="tr-TR" dirty="0" smtClean="0"/>
              <a:t> </a:t>
            </a:r>
            <a:r>
              <a:rPr lang="tr-TR" dirty="0" err="1" smtClean="0"/>
              <a:t>structures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 </a:t>
            </a:r>
            <a:r>
              <a:rPr lang="tr-TR" dirty="0" err="1" smtClean="0"/>
              <a:t>principles</a:t>
            </a:r>
            <a:r>
              <a:rPr lang="tr-TR" dirty="0" smtClean="0"/>
              <a:t> in British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German</a:t>
            </a:r>
            <a:r>
              <a:rPr lang="tr-TR" dirty="0" smtClean="0"/>
              <a:t> </a:t>
            </a:r>
            <a:r>
              <a:rPr lang="tr-TR" dirty="0" err="1" smtClean="0"/>
              <a:t>newsrooms</a:t>
            </a:r>
            <a:r>
              <a:rPr lang="tr-TR" dirty="0" smtClean="0"/>
              <a:t>. </a:t>
            </a:r>
            <a:r>
              <a:rPr lang="tr-TR" dirty="0" err="1" smtClean="0"/>
              <a:t>European</a:t>
            </a:r>
            <a:r>
              <a:rPr lang="tr-TR" dirty="0" smtClean="0"/>
              <a:t> </a:t>
            </a:r>
            <a:r>
              <a:rPr lang="tr-TR" dirty="0" err="1" smtClean="0"/>
              <a:t>Journal</a:t>
            </a:r>
            <a:r>
              <a:rPr lang="tr-TR" dirty="0" smtClean="0"/>
              <a:t> of </a:t>
            </a:r>
            <a:r>
              <a:rPr lang="tr-TR" dirty="0" err="1" smtClean="0"/>
              <a:t>Communication</a:t>
            </a:r>
            <a:r>
              <a:rPr lang="tr-TR" dirty="0" smtClean="0"/>
              <a:t> 13(3): 375-405</a:t>
            </a:r>
          </a:p>
          <a:p>
            <a:r>
              <a:rPr lang="tr-TR" dirty="0" smtClean="0"/>
              <a:t>Hallin DC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Mancii</a:t>
            </a:r>
            <a:r>
              <a:rPr lang="tr-TR" dirty="0" smtClean="0"/>
              <a:t> P (2004) </a:t>
            </a:r>
            <a:r>
              <a:rPr lang="tr-TR" dirty="0" err="1" smtClean="0"/>
              <a:t>Comparing</a:t>
            </a:r>
            <a:r>
              <a:rPr lang="tr-TR" dirty="0" smtClean="0"/>
              <a:t> Media </a:t>
            </a:r>
            <a:r>
              <a:rPr lang="tr-TR" dirty="0" err="1" smtClean="0"/>
              <a:t>Systems</a:t>
            </a:r>
            <a:r>
              <a:rPr lang="tr-TR" dirty="0" smtClean="0"/>
              <a:t>: Three </a:t>
            </a:r>
            <a:r>
              <a:rPr lang="tr-TR" dirty="0" err="1" smtClean="0"/>
              <a:t>Models</a:t>
            </a:r>
            <a:r>
              <a:rPr lang="tr-TR" dirty="0" smtClean="0"/>
              <a:t> of Media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Politics</a:t>
            </a:r>
            <a:r>
              <a:rPr lang="tr-TR" dirty="0" smtClean="0"/>
              <a:t>. Cambridge: </a:t>
            </a:r>
            <a:r>
              <a:rPr lang="tr-TR" dirty="0" err="1" smtClean="0"/>
              <a:t>Canbridge</a:t>
            </a:r>
            <a:r>
              <a:rPr lang="tr-TR" dirty="0" smtClean="0"/>
              <a:t> </a:t>
            </a:r>
            <a:r>
              <a:rPr lang="tr-TR" dirty="0" err="1" smtClean="0"/>
              <a:t>University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Jaakkola</a:t>
            </a:r>
            <a:r>
              <a:rPr lang="tr-TR" dirty="0" smtClean="0"/>
              <a:t> M (2012) </a:t>
            </a:r>
            <a:r>
              <a:rPr lang="tr-TR" dirty="0" err="1" smtClean="0"/>
              <a:t>Promoting</a:t>
            </a:r>
            <a:r>
              <a:rPr lang="tr-TR" dirty="0" smtClean="0"/>
              <a:t> </a:t>
            </a:r>
            <a:r>
              <a:rPr lang="tr-TR" dirty="0" err="1" smtClean="0"/>
              <a:t>aesthetic</a:t>
            </a:r>
            <a:r>
              <a:rPr lang="tr-TR" dirty="0" smtClean="0"/>
              <a:t> </a:t>
            </a:r>
            <a:r>
              <a:rPr lang="tr-TR" dirty="0" err="1" smtClean="0"/>
              <a:t>tourism</a:t>
            </a:r>
            <a:r>
              <a:rPr lang="tr-TR" dirty="0" smtClean="0"/>
              <a:t>: </a:t>
            </a:r>
            <a:r>
              <a:rPr lang="tr-TR" dirty="0" err="1" smtClean="0"/>
              <a:t>transgressions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generalist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specialist</a:t>
            </a:r>
            <a:r>
              <a:rPr lang="tr-TR" dirty="0" smtClean="0"/>
              <a:t> </a:t>
            </a:r>
            <a:r>
              <a:rPr lang="tr-TR" dirty="0" err="1" smtClean="0"/>
              <a:t>subfields</a:t>
            </a:r>
            <a:r>
              <a:rPr lang="tr-TR" dirty="0" smtClean="0"/>
              <a:t> in </a:t>
            </a:r>
            <a:r>
              <a:rPr lang="tr-TR" dirty="0" err="1" smtClean="0"/>
              <a:t>cultural</a:t>
            </a:r>
            <a:r>
              <a:rPr lang="tr-TR" dirty="0" smtClean="0"/>
              <a:t> </a:t>
            </a:r>
            <a:r>
              <a:rPr lang="tr-TR" dirty="0" err="1" smtClean="0"/>
              <a:t>journalism</a:t>
            </a:r>
            <a:r>
              <a:rPr lang="tr-TR" dirty="0" smtClean="0"/>
              <a:t>. </a:t>
            </a:r>
            <a:r>
              <a:rPr lang="tr-TR" dirty="0" err="1" smtClean="0"/>
              <a:t>Journalism</a:t>
            </a:r>
            <a:r>
              <a:rPr lang="tr-TR" dirty="0" smtClean="0"/>
              <a:t> </a:t>
            </a:r>
            <a:r>
              <a:rPr lang="tr-TR" dirty="0" err="1" smtClean="0"/>
              <a:t>Practice</a:t>
            </a:r>
            <a:r>
              <a:rPr lang="tr-TR" dirty="0" smtClean="0"/>
              <a:t> 6(4):482-496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534368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28</TotalTime>
  <Words>332</Words>
  <Application>Microsoft Office PowerPoint</Application>
  <PresentationFormat>Geniş ekran</PresentationFormat>
  <Paragraphs>46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Trebuchet MS</vt:lpstr>
      <vt:lpstr>Berlin</vt:lpstr>
      <vt:lpstr>Eğitim Kültür Sanat Muhabirliği</vt:lpstr>
      <vt:lpstr>Kavramlar ve tartışma</vt:lpstr>
      <vt:lpstr>Tartışma Soruları </vt:lpstr>
      <vt:lpstr>Kavramlar ve tartışma</vt:lpstr>
      <vt:lpstr>Kavramlar ve tartışma</vt:lpstr>
      <vt:lpstr>Kavramlar ve tartışma</vt:lpstr>
      <vt:lpstr>Kavramlar ve tartışma</vt:lpstr>
      <vt:lpstr>Tartışma ve Uygulama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Kültür Sanat Muhabirliği</dc:title>
  <dc:creator>OZGUN DINCER</dc:creator>
  <cp:lastModifiedBy>OZGUN DINCER</cp:lastModifiedBy>
  <cp:revision>12</cp:revision>
  <dcterms:created xsi:type="dcterms:W3CDTF">2019-04-22T11:47:35Z</dcterms:created>
  <dcterms:modified xsi:type="dcterms:W3CDTF">2019-04-22T12:16:18Z</dcterms:modified>
</cp:coreProperties>
</file>