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4A9E-C077-4D57-B40D-D38B680E90A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BE349-ADD0-4DB3-B385-2FA9A04CCAE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4A9E-C077-4D57-B40D-D38B680E90A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BE349-ADD0-4DB3-B385-2FA9A04CCAE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4A9E-C077-4D57-B40D-D38B680E90A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BE349-ADD0-4DB3-B385-2FA9A04CCAE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4A9E-C077-4D57-B40D-D38B680E90A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BE349-ADD0-4DB3-B385-2FA9A04CCAE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4A9E-C077-4D57-B40D-D38B680E90A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BE349-ADD0-4DB3-B385-2FA9A04CCAE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4A9E-C077-4D57-B40D-D38B680E90A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BE349-ADD0-4DB3-B385-2FA9A04CCAE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4A9E-C077-4D57-B40D-D38B680E90A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BE349-ADD0-4DB3-B385-2FA9A04CCAE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4A9E-C077-4D57-B40D-D38B680E90A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BE349-ADD0-4DB3-B385-2FA9A04CCAE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4A9E-C077-4D57-B40D-D38B680E90A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BE349-ADD0-4DB3-B385-2FA9A04CCAE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4A9E-C077-4D57-B40D-D38B680E90A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BE349-ADD0-4DB3-B385-2FA9A04CCAE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4A9E-C077-4D57-B40D-D38B680E90A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BE349-ADD0-4DB3-B385-2FA9A04CCAE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E4A9E-C077-4D57-B40D-D38B680E90A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BE349-ADD0-4DB3-B385-2FA9A04CCAE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802A-C6DE-40D7-9E23-81A83A7BF81A}" type="slidenum">
              <a:rPr lang="tr-TR"/>
              <a:pPr/>
              <a:t>1</a:t>
            </a:fld>
            <a:endParaRPr lang="tr-TR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meta okulu (1)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farklı ürünlerin ayırt edici özellikleri nelerdir?</a:t>
            </a:r>
          </a:p>
          <a:p>
            <a:r>
              <a:rPr lang="tr-TR"/>
              <a:t>farklı ürün grupları nasıl pazarlanır?</a:t>
            </a:r>
          </a:p>
          <a:p>
            <a:r>
              <a:rPr lang="tr-TR"/>
              <a:t>makro bir bakış açısı</a:t>
            </a:r>
          </a:p>
          <a:p>
            <a:r>
              <a:rPr lang="tr-TR"/>
              <a:t>Copeland (1924): endüstriyel ürünlerin talebi tüketici ürünlerin talebinin türevidir</a:t>
            </a:r>
          </a:p>
          <a:p>
            <a:r>
              <a:rPr lang="tr-TR"/>
              <a:t>Copeland (1924): kolayda, beğenmeli ve özellikli ürün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88869-C5EF-49B0-A047-BEBFF6B0FC68}" type="slidenum">
              <a:rPr lang="tr-TR"/>
              <a:pPr/>
              <a:t>10</a:t>
            </a:fld>
            <a:endParaRPr lang="tr-TR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Bölgelerarası Ticaret Okulu (2)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Huff (1964): nüfus yerine alışveriş merkezinin alanı/büyüklüğü, mesafede mil yerine zaman kullanmış</a:t>
            </a:r>
          </a:p>
          <a:p>
            <a:r>
              <a:rPr lang="tr-TR"/>
              <a:t>poazarlama yönetimi okulunun ortaya çıkmasıyla birlikte “nerede” sorusu önemini yitirmiş, “nasıl” sorusu önem kazanmıştır.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91F69-55C7-4098-879C-5F068FA42A03}" type="slidenum">
              <a:rPr lang="tr-TR"/>
              <a:pPr/>
              <a:t>2</a:t>
            </a:fld>
            <a:endParaRPr lang="tr-TR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meta okulu (2)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Copeland (1924): </a:t>
            </a:r>
          </a:p>
          <a:p>
            <a:pPr lvl="1"/>
            <a:r>
              <a:rPr lang="tr-TR"/>
              <a:t>kolayda: en kolay ulaşılabilen mağazadan</a:t>
            </a:r>
          </a:p>
          <a:p>
            <a:pPr lvl="1"/>
            <a:r>
              <a:rPr lang="tr-TR"/>
              <a:t>beğenmeli: müşteri fiyatları, kaliteleri ve stilleri alışveriş anında karşılaştırmak ister</a:t>
            </a:r>
          </a:p>
          <a:p>
            <a:pPr lvl="1"/>
            <a:r>
              <a:rPr lang="tr-TR"/>
              <a:t>özellikli: tüketici bu ürünün diğerlerine göre fiyat dışında bir özelliğinin olduğunu düşünür ve alışveriş yapmadan ürünün satıldığı mağazaya gider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80CD-83AD-48C7-A337-3E642D6F7471}" type="slidenum">
              <a:rPr lang="tr-TR"/>
              <a:pPr/>
              <a:t>3</a:t>
            </a:fld>
            <a:endParaRPr lang="tr-TR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meta okulu (3)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sz="2800"/>
              <a:t>Holton (1958): kategoriler arasındaki ayrımı fiyat-kalite karşılaştırmasından elde edilecek fayda ile araştırma maliyetleri arasındaki karşılaştırmaya göre yapıyor.</a:t>
            </a:r>
          </a:p>
          <a:p>
            <a:pPr>
              <a:lnSpc>
                <a:spcPct val="80000"/>
              </a:lnSpc>
            </a:pPr>
            <a:r>
              <a:rPr lang="tr-TR" sz="2800"/>
              <a:t>Aspinwall (1958): sürekli bir renk skalası bir tarafta kırmızı (kolayda mal), diğer tarafta sarı (beğenmeli mal). özellikli mal skalada yok. </a:t>
            </a:r>
          </a:p>
          <a:p>
            <a:pPr lvl="1">
              <a:lnSpc>
                <a:spcPct val="80000"/>
              </a:lnSpc>
            </a:pPr>
            <a:r>
              <a:rPr lang="tr-TR" sz="2400"/>
              <a:t>yerini doldurabilme oranı</a:t>
            </a:r>
          </a:p>
          <a:p>
            <a:pPr lvl="1">
              <a:lnSpc>
                <a:spcPct val="80000"/>
              </a:lnSpc>
            </a:pPr>
            <a:r>
              <a:rPr lang="tr-TR" sz="2400"/>
              <a:t>bütçedeki payı</a:t>
            </a:r>
          </a:p>
          <a:p>
            <a:pPr lvl="1">
              <a:lnSpc>
                <a:spcPct val="80000"/>
              </a:lnSpc>
            </a:pPr>
            <a:r>
              <a:rPr lang="tr-TR" sz="2400"/>
              <a:t>ürünün beklenene uyum sağlama miktarı</a:t>
            </a:r>
          </a:p>
          <a:p>
            <a:pPr lvl="1">
              <a:lnSpc>
                <a:spcPct val="80000"/>
              </a:lnSpc>
            </a:pPr>
            <a:r>
              <a:rPr lang="tr-TR" sz="2400"/>
              <a:t>alışveriş zamanı</a:t>
            </a:r>
          </a:p>
          <a:p>
            <a:pPr lvl="1">
              <a:lnSpc>
                <a:spcPct val="80000"/>
              </a:lnSpc>
            </a:pPr>
            <a:r>
              <a:rPr lang="tr-TR" sz="2400"/>
              <a:t>arama zamanı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68F2-F11F-4822-AFCF-1020EEE69E53}" type="slidenum">
              <a:rPr lang="tr-TR"/>
              <a:pPr/>
              <a:t>4</a:t>
            </a:fld>
            <a:endParaRPr lang="tr-TR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meta okulu (4)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Bucklin (1963): karar verme yaklaşımını kullanarak, “alışveriş öncesi tüketicinin kafasında bir tercih haritası var mı?” sorusunu soruyor. </a:t>
            </a:r>
          </a:p>
          <a:p>
            <a:pPr lvl="1">
              <a:lnSpc>
                <a:spcPct val="90000"/>
              </a:lnSpc>
            </a:pPr>
            <a:r>
              <a:rPr lang="tr-TR"/>
              <a:t>eğer yoksa fiyat-kalite karşılaştırması gerekir, beğenmeli ürün</a:t>
            </a:r>
          </a:p>
          <a:p>
            <a:pPr lvl="1">
              <a:lnSpc>
                <a:spcPct val="90000"/>
              </a:lnSpc>
            </a:pPr>
            <a:r>
              <a:rPr lang="tr-TR"/>
              <a:t>eğer varsa bir alt soru sorulur: tüketici ikamelerini kabul edecek mi?</a:t>
            </a:r>
          </a:p>
          <a:p>
            <a:pPr lvl="2">
              <a:lnSpc>
                <a:spcPct val="90000"/>
              </a:lnSpc>
            </a:pPr>
            <a:r>
              <a:rPr lang="tr-TR"/>
              <a:t>eğer evetse kolayda ürün</a:t>
            </a:r>
          </a:p>
          <a:p>
            <a:pPr lvl="2">
              <a:lnSpc>
                <a:spcPct val="90000"/>
              </a:lnSpc>
            </a:pPr>
            <a:r>
              <a:rPr lang="tr-TR"/>
              <a:t>eğer hayırsa özellikli ürün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956A7-6E47-4874-9FEA-E98479DBF02D}" type="slidenum">
              <a:rPr lang="tr-TR"/>
              <a:pPr/>
              <a:t>5</a:t>
            </a:fld>
            <a:endParaRPr lang="tr-TR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meta okulu (5)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Bucklin (1976): benzerlik ve müşterinin riski kriterlerine bağlı olarak beğenmeli ürünleri ikiye ayırıyor:</a:t>
            </a:r>
          </a:p>
          <a:p>
            <a:pPr lvl="1"/>
            <a:r>
              <a:rPr lang="tr-TR"/>
              <a:t>düşük yoğunluklu</a:t>
            </a:r>
          </a:p>
          <a:p>
            <a:pPr lvl="1"/>
            <a:r>
              <a:rPr lang="tr-TR"/>
              <a:t>yüksek yoğunluklu</a:t>
            </a:r>
          </a:p>
          <a:p>
            <a:pPr lvl="1"/>
            <a:r>
              <a:rPr lang="tr-TR"/>
              <a:t>Krugman (1965)’ın yüksek ve düşük ilgilenimli ürünlerine benzer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E1433-83DC-4766-9344-A67EBD53CDA7}" type="slidenum">
              <a:rPr lang="tr-TR"/>
              <a:pPr/>
              <a:t>6</a:t>
            </a:fld>
            <a:endParaRPr lang="tr-TR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meta okulu (6)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Howard (1977): fiziksel ve zihinsel eforun düzlemleri oluşturduğu iki boyutlu bir matris kullanıyor</a:t>
            </a:r>
          </a:p>
          <a:p>
            <a:r>
              <a:rPr lang="tr-TR"/>
              <a:t>Murphy ve Enis (1986): efor ve riskin boyutlarını oluşturduğu iki boyutlu bir matris kullanıyor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290E9-DE49-45A3-926F-8015B75C6742}" type="slidenum">
              <a:rPr lang="tr-TR"/>
              <a:pPr/>
              <a:t>7</a:t>
            </a:fld>
            <a:endParaRPr lang="tr-TR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meta okulu (7)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800"/>
              <a:t>Nelson (1970, 1974): 2 kategoriye göre ayırıyor: araştırma ve deneyim.</a:t>
            </a:r>
          </a:p>
          <a:p>
            <a:pPr lvl="1">
              <a:lnSpc>
                <a:spcPct val="90000"/>
              </a:lnSpc>
            </a:pPr>
            <a:r>
              <a:rPr lang="tr-TR" sz="2400"/>
              <a:t>araştırma: fayda alım öncesinde bilgi edinilerek ortaya çıkabilir.beğenmeli ürün benziyor.</a:t>
            </a:r>
          </a:p>
          <a:p>
            <a:pPr lvl="1">
              <a:lnSpc>
                <a:spcPct val="90000"/>
              </a:lnSpc>
            </a:pPr>
            <a:r>
              <a:rPr lang="tr-TR" sz="2400"/>
              <a:t>deneyim: fayda ancak alınıp kullanıldıktan sonra ortaya çıkar. kolaydaya benziyor.</a:t>
            </a:r>
          </a:p>
          <a:p>
            <a:pPr>
              <a:lnSpc>
                <a:spcPct val="90000"/>
              </a:lnSpc>
            </a:pPr>
            <a:r>
              <a:rPr lang="tr-TR" sz="2800"/>
              <a:t>Darby ve Karni (1973): </a:t>
            </a:r>
          </a:p>
          <a:p>
            <a:pPr lvl="1">
              <a:lnSpc>
                <a:spcPct val="90000"/>
              </a:lnSpc>
            </a:pPr>
            <a:r>
              <a:rPr lang="tr-TR" sz="2400"/>
              <a:t>güvene dayalı: fayda alım öncesinde de sonrasında da kolayca belirlenemiyor. araba tamiri, check-up gibi. özellikli ürünü bunu kapsıyor ama aşıyor da.</a:t>
            </a:r>
          </a:p>
          <a:p>
            <a:pPr>
              <a:lnSpc>
                <a:spcPct val="90000"/>
              </a:lnSpc>
            </a:pPr>
            <a:r>
              <a:rPr lang="tr-TR" sz="2800"/>
              <a:t>en çok ilgilenilen şema Copeland’ın şeması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4EEF-D0FF-4C4F-BED3-96A97C7C2C8D}" type="slidenum">
              <a:rPr lang="tr-TR"/>
              <a:pPr/>
              <a:t>8</a:t>
            </a:fld>
            <a:endParaRPr lang="tr-TR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Kurumsal okul (1)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pazarlamada hangi kurumlar var, dağıtım kanalındaki ilişkileri nelerdir?</a:t>
            </a:r>
          </a:p>
          <a:p>
            <a:pPr>
              <a:lnSpc>
                <a:spcPct val="90000"/>
              </a:lnSpc>
            </a:pPr>
            <a:r>
              <a:rPr lang="tr-TR"/>
              <a:t>temel tartışmalardan biri taşıyıcılar, bankacılar, sigortacılar vb. dahil edilmeli mi?</a:t>
            </a:r>
          </a:p>
          <a:p>
            <a:pPr lvl="1">
              <a:lnSpc>
                <a:spcPct val="90000"/>
              </a:lnSpc>
            </a:pPr>
            <a:r>
              <a:rPr lang="tr-TR"/>
              <a:t>Duncan (1920) edilmeli diyor örneğin</a:t>
            </a:r>
          </a:p>
          <a:p>
            <a:pPr lvl="1">
              <a:lnSpc>
                <a:spcPct val="90000"/>
              </a:lnSpc>
            </a:pPr>
            <a:r>
              <a:rPr lang="tr-TR"/>
              <a:t>Clark (1922) edilmemeli diyor</a:t>
            </a:r>
          </a:p>
          <a:p>
            <a:pPr>
              <a:lnSpc>
                <a:spcPct val="90000"/>
              </a:lnSpc>
            </a:pPr>
            <a:r>
              <a:rPr lang="tr-TR"/>
              <a:t>Clark (1922), “dağıtım kanalı” terimini kullanıyor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1572-9DA6-4036-9591-4CD8A481DD12}" type="slidenum">
              <a:rPr lang="tr-TR"/>
              <a:pPr/>
              <a:t>9</a:t>
            </a:fld>
            <a:endParaRPr lang="tr-TR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Bölgelerarası Ticaret Okulu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800"/>
              <a:t>pazarlama nerede gerçekleşir?</a:t>
            </a:r>
          </a:p>
          <a:p>
            <a:r>
              <a:rPr lang="tr-TR" sz="2800"/>
              <a:t>Newton’un kütleçekim yasası ile ilişkili olarak şekillenmiştir. </a:t>
            </a:r>
          </a:p>
          <a:p>
            <a:r>
              <a:rPr lang="tr-TR" sz="2800"/>
              <a:t>bir kütle diğer bir kütle tarafından kütleleri ile doğru aralarındaki mesafenin karesiyle ters orantılı olarak çekilir.</a:t>
            </a:r>
          </a:p>
          <a:p>
            <a:r>
              <a:rPr lang="tr-TR" sz="2800"/>
              <a:t>Reilly (1931): iki şehir arasındaki küçük kasaba. </a:t>
            </a:r>
          </a:p>
          <a:p>
            <a:pPr lvl="1"/>
            <a:r>
              <a:rPr lang="tr-TR" sz="2400"/>
              <a:t>şehirler kasabadan müşteriyi nüfuslarıyla doğru, kasabayla aralarındaki mesafenin karesiyle ters orantılı olarak çekerler.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528</Words>
  <Application>Microsoft Office PowerPoint</Application>
  <PresentationFormat>Ekran Gösterisi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meta okulu (1)</vt:lpstr>
      <vt:lpstr>meta okulu (2)</vt:lpstr>
      <vt:lpstr>meta okulu (3)</vt:lpstr>
      <vt:lpstr>meta okulu (4)</vt:lpstr>
      <vt:lpstr>meta okulu (5)</vt:lpstr>
      <vt:lpstr>meta okulu (6)</vt:lpstr>
      <vt:lpstr>meta okulu (7)</vt:lpstr>
      <vt:lpstr>Kurumsal okul (1)</vt:lpstr>
      <vt:lpstr>Bölgelerarası Ticaret Okulu</vt:lpstr>
      <vt:lpstr>Bölgelerarası Ticaret Okulu (2)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 okulu (1)</dc:title>
  <dc:creator>SENAY SABAH</dc:creator>
  <cp:lastModifiedBy>SENAY SABAH </cp:lastModifiedBy>
  <cp:revision>1</cp:revision>
  <dcterms:created xsi:type="dcterms:W3CDTF">2018-02-12T15:08:15Z</dcterms:created>
  <dcterms:modified xsi:type="dcterms:W3CDTF">2018-02-12T15:08:29Z</dcterms:modified>
</cp:coreProperties>
</file>