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906" r:id="rId1"/>
  </p:sldMasterIdLst>
  <p:sldIdLst>
    <p:sldId id="257" r:id="rId2"/>
    <p:sldId id="258" r:id="rId3"/>
    <p:sldId id="259" r:id="rId4"/>
    <p:sldId id="260" r:id="rId5"/>
    <p:sldId id="262" r:id="rId6"/>
    <p:sldId id="263" r:id="rId7"/>
    <p:sldId id="264" r:id="rId8"/>
    <p:sldId id="265" r:id="rId9"/>
    <p:sldId id="266" r:id="rId10"/>
    <p:sldId id="267" r:id="rId11"/>
    <p:sldId id="268" r:id="rId12"/>
    <p:sldId id="269" r:id="rId13"/>
    <p:sldId id="270" r:id="rId14"/>
    <p:sldId id="271" r:id="rId15"/>
    <p:sldId id="272" r:id="rId16"/>
    <p:sldId id="273" r:id="rId17"/>
    <p:sldId id="274" r:id="rId18"/>
    <p:sldId id="275" r:id="rId19"/>
    <p:sldId id="276" r:id="rId20"/>
    <p:sldId id="277" r:id="rId21"/>
    <p:sldId id="278" r:id="rId22"/>
    <p:sldId id="279" r:id="rId23"/>
    <p:sldId id="280" r:id="rId24"/>
    <p:sldId id="281" r:id="rId25"/>
    <p:sldId id="282" r:id="rId26"/>
    <p:sldId id="283" r:id="rId27"/>
    <p:sldId id="284" r:id="rId28"/>
    <p:sldId id="285" r:id="rId29"/>
    <p:sldId id="286" r:id="rId30"/>
    <p:sldId id="287" r:id="rId31"/>
    <p:sldId id="288" r:id="rId32"/>
    <p:sldId id="289" r:id="rId33"/>
    <p:sldId id="290" r:id="rId34"/>
    <p:sldId id="291" r:id="rId35"/>
    <p:sldId id="292" r:id="rId36"/>
    <p:sldId id="293" r:id="rId37"/>
    <p:sldId id="294" r:id="rId38"/>
    <p:sldId id="295" r:id="rId39"/>
    <p:sldId id="296" r:id="rId40"/>
    <p:sldId id="297" r:id="rId41"/>
    <p:sldId id="298" r:id="rId42"/>
    <p:sldId id="299" r:id="rId43"/>
    <p:sldId id="300" r:id="rId44"/>
    <p:sldId id="301" r:id="rId45"/>
    <p:sldId id="302" r:id="rId46"/>
    <p:sldId id="303" r:id="rId47"/>
    <p:sldId id="304" r:id="rId48"/>
    <p:sldId id="305" r:id="rId49"/>
    <p:sldId id="256" r:id="rId50"/>
    <p:sldId id="306" r:id="rId51"/>
    <p:sldId id="307" r:id="rId52"/>
    <p:sldId id="308" r:id="rId53"/>
    <p:sldId id="309" r:id="rId54"/>
    <p:sldId id="310" r:id="rId55"/>
    <p:sldId id="311" r:id="rId56"/>
    <p:sldId id="312" r:id="rId57"/>
    <p:sldId id="313" r:id="rId58"/>
    <p:sldId id="314" r:id="rId59"/>
    <p:sldId id="315" r:id="rId60"/>
    <p:sldId id="316" r:id="rId61"/>
    <p:sldId id="261" r:id="rId62"/>
    <p:sldId id="317" r:id="rId63"/>
    <p:sldId id="318" r:id="rId64"/>
    <p:sldId id="319" r:id="rId65"/>
    <p:sldId id="320" r:id="rId66"/>
    <p:sldId id="321" r:id="rId67"/>
    <p:sldId id="322" r:id="rId68"/>
    <p:sldId id="323" r:id="rId6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Varsayılan Bölüm" id="{933A207B-8844-42F7-ADD5-C267AD761E96}">
          <p14:sldIdLst>
            <p14:sldId id="257"/>
            <p14:sldId id="258"/>
            <p14:sldId id="259"/>
            <p14:sldId id="260"/>
            <p14:sldId id="262"/>
            <p14:sldId id="263"/>
            <p14:sldId id="264"/>
            <p14:sldId id="265"/>
            <p14:sldId id="266"/>
            <p14:sldId id="267"/>
            <p14:sldId id="268"/>
            <p14:sldId id="269"/>
            <p14:sldId id="270"/>
            <p14:sldId id="271"/>
            <p14:sldId id="272"/>
            <p14:sldId id="273"/>
            <p14:sldId id="274"/>
            <p14:sldId id="275"/>
            <p14:sldId id="276"/>
            <p14:sldId id="277"/>
            <p14:sldId id="278"/>
            <p14:sldId id="279"/>
            <p14:sldId id="280"/>
            <p14:sldId id="281"/>
            <p14:sldId id="282"/>
            <p14:sldId id="283"/>
            <p14:sldId id="284"/>
            <p14:sldId id="285"/>
            <p14:sldId id="286"/>
            <p14:sldId id="287"/>
            <p14:sldId id="288"/>
            <p14:sldId id="289"/>
            <p14:sldId id="290"/>
            <p14:sldId id="291"/>
            <p14:sldId id="292"/>
            <p14:sldId id="293"/>
            <p14:sldId id="294"/>
            <p14:sldId id="295"/>
            <p14:sldId id="296"/>
            <p14:sldId id="297"/>
            <p14:sldId id="298"/>
            <p14:sldId id="299"/>
            <p14:sldId id="300"/>
            <p14:sldId id="301"/>
            <p14:sldId id="302"/>
            <p14:sldId id="303"/>
            <p14:sldId id="304"/>
            <p14:sldId id="305"/>
            <p14:sldId id="256"/>
            <p14:sldId id="306"/>
            <p14:sldId id="307"/>
            <p14:sldId id="308"/>
            <p14:sldId id="309"/>
            <p14:sldId id="310"/>
            <p14:sldId id="311"/>
            <p14:sldId id="312"/>
            <p14:sldId id="313"/>
            <p14:sldId id="314"/>
            <p14:sldId id="315"/>
            <p14:sldId id="316"/>
            <p14:sldId id="261"/>
            <p14:sldId id="317"/>
            <p14:sldId id="318"/>
            <p14:sldId id="319"/>
            <p14:sldId id="320"/>
            <p14:sldId id="321"/>
            <p14:sldId id="322"/>
            <p14:sldId id="323"/>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92" d="100"/>
          <a:sy n="92" d="100"/>
        </p:scale>
        <p:origin x="498"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5" Type="http://schemas.openxmlformats.org/officeDocument/2006/relationships/slide" Target="slides/slide4.xml"/><Relationship Id="rId61" Type="http://schemas.openxmlformats.org/officeDocument/2006/relationships/slide" Target="slides/slide60.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theme" Target="theme/theme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 Type="http://schemas.openxmlformats.org/officeDocument/2006/relationships/slide" Target="slides/slide6.xml"/><Relationship Id="rId71"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tr-TR"/>
              <a:t>Asıl başlık stilini düzenlemek için tıklayın</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4112B681-580F-4F3A-975E-A0B31D909630}" type="datetimeFigureOut">
              <a:rPr lang="tr-TR" smtClean="0"/>
              <a:t>13.03.2019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E3488C8E-4186-4F54-8380-2D389F5973A6}" type="slidenum">
              <a:rPr lang="tr-TR" smtClean="0"/>
              <a:t>‹#›</a:t>
            </a:fld>
            <a:endParaRPr lang="tr-TR"/>
          </a:p>
        </p:txBody>
      </p:sp>
    </p:spTree>
    <p:extLst>
      <p:ext uri="{BB962C8B-B14F-4D97-AF65-F5344CB8AC3E}">
        <p14:creationId xmlns:p14="http://schemas.microsoft.com/office/powerpoint/2010/main" val="425812685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Vertical Text Placeholder 2"/>
          <p:cNvSpPr>
            <a:spLocks noGrp="1"/>
          </p:cNvSpPr>
          <p:nvPr>
            <p:ph type="body" orient="vert" idx="1"/>
          </p:nvPr>
        </p:nvSpPr>
        <p:spPr/>
        <p:txBody>
          <a:bodyPr vert="eaVe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4112B681-580F-4F3A-975E-A0B31D909630}" type="datetimeFigureOut">
              <a:rPr lang="tr-TR" smtClean="0"/>
              <a:t>13.03.2019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E3488C8E-4186-4F54-8380-2D389F5973A6}" type="slidenum">
              <a:rPr lang="tr-TR" smtClean="0"/>
              <a:t>‹#›</a:t>
            </a:fld>
            <a:endParaRPr lang="tr-TR"/>
          </a:p>
        </p:txBody>
      </p:sp>
    </p:spTree>
    <p:extLst>
      <p:ext uri="{BB962C8B-B14F-4D97-AF65-F5344CB8AC3E}">
        <p14:creationId xmlns:p14="http://schemas.microsoft.com/office/powerpoint/2010/main" val="74499988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4112B681-580F-4F3A-975E-A0B31D909630}" type="datetimeFigureOut">
              <a:rPr lang="tr-TR" smtClean="0"/>
              <a:t>13.03.2019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E3488C8E-4186-4F54-8380-2D389F5973A6}" type="slidenum">
              <a:rPr lang="tr-TR" smtClean="0"/>
              <a:t>‹#›</a:t>
            </a:fld>
            <a:endParaRPr lang="tr-TR"/>
          </a:p>
        </p:txBody>
      </p:sp>
    </p:spTree>
    <p:extLst>
      <p:ext uri="{BB962C8B-B14F-4D97-AF65-F5344CB8AC3E}">
        <p14:creationId xmlns:p14="http://schemas.microsoft.com/office/powerpoint/2010/main" val="321961459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4112B681-580F-4F3A-975E-A0B31D909630}" type="datetimeFigureOut">
              <a:rPr lang="tr-TR" smtClean="0"/>
              <a:t>13.03.2019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E3488C8E-4186-4F54-8380-2D389F5973A6}" type="slidenum">
              <a:rPr lang="tr-TR" smtClean="0"/>
              <a:t>‹#›</a:t>
            </a:fld>
            <a:endParaRPr lang="tr-TR"/>
          </a:p>
        </p:txBody>
      </p:sp>
    </p:spTree>
    <p:extLst>
      <p:ext uri="{BB962C8B-B14F-4D97-AF65-F5344CB8AC3E}">
        <p14:creationId xmlns:p14="http://schemas.microsoft.com/office/powerpoint/2010/main" val="316683913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tr-TR"/>
              <a:t>Asıl başlık stilini düzenlemek için tıklayın</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4112B681-580F-4F3A-975E-A0B31D909630}" type="datetimeFigureOut">
              <a:rPr lang="tr-TR" smtClean="0"/>
              <a:t>13.03.2019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E3488C8E-4186-4F54-8380-2D389F5973A6}" type="slidenum">
              <a:rPr lang="tr-TR" smtClean="0"/>
              <a:t>‹#›</a:t>
            </a:fld>
            <a:endParaRPr lang="tr-TR"/>
          </a:p>
        </p:txBody>
      </p:sp>
    </p:spTree>
    <p:extLst>
      <p:ext uri="{BB962C8B-B14F-4D97-AF65-F5344CB8AC3E}">
        <p14:creationId xmlns:p14="http://schemas.microsoft.com/office/powerpoint/2010/main" val="399850295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4112B681-580F-4F3A-975E-A0B31D909630}" type="datetimeFigureOut">
              <a:rPr lang="tr-TR" smtClean="0"/>
              <a:t>13.03.2019</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E3488C8E-4186-4F54-8380-2D389F5973A6}" type="slidenum">
              <a:rPr lang="tr-TR" smtClean="0"/>
              <a:t>‹#›</a:t>
            </a:fld>
            <a:endParaRPr lang="tr-TR"/>
          </a:p>
        </p:txBody>
      </p:sp>
    </p:spTree>
    <p:extLst>
      <p:ext uri="{BB962C8B-B14F-4D97-AF65-F5344CB8AC3E}">
        <p14:creationId xmlns:p14="http://schemas.microsoft.com/office/powerpoint/2010/main" val="178090334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tr-TR"/>
              <a:t>Asıl başlık stilini düzenlemek için tıklayın</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839788" y="2505075"/>
            <a:ext cx="5157787" cy="3684588"/>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6172200" y="2505075"/>
            <a:ext cx="5183188" cy="3684588"/>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4112B681-580F-4F3A-975E-A0B31D909630}" type="datetimeFigureOut">
              <a:rPr lang="tr-TR" smtClean="0"/>
              <a:t>13.03.2019</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E3488C8E-4186-4F54-8380-2D389F5973A6}" type="slidenum">
              <a:rPr lang="tr-TR" smtClean="0"/>
              <a:t>‹#›</a:t>
            </a:fld>
            <a:endParaRPr lang="tr-TR"/>
          </a:p>
        </p:txBody>
      </p:sp>
    </p:spTree>
    <p:extLst>
      <p:ext uri="{BB962C8B-B14F-4D97-AF65-F5344CB8AC3E}">
        <p14:creationId xmlns:p14="http://schemas.microsoft.com/office/powerpoint/2010/main" val="9195793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4112B681-580F-4F3A-975E-A0B31D909630}" type="datetimeFigureOut">
              <a:rPr lang="tr-TR" smtClean="0"/>
              <a:t>13.03.2019</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E3488C8E-4186-4F54-8380-2D389F5973A6}" type="slidenum">
              <a:rPr lang="tr-TR" smtClean="0"/>
              <a:t>‹#›</a:t>
            </a:fld>
            <a:endParaRPr lang="tr-TR"/>
          </a:p>
        </p:txBody>
      </p:sp>
    </p:spTree>
    <p:extLst>
      <p:ext uri="{BB962C8B-B14F-4D97-AF65-F5344CB8AC3E}">
        <p14:creationId xmlns:p14="http://schemas.microsoft.com/office/powerpoint/2010/main" val="404782507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112B681-580F-4F3A-975E-A0B31D909630}" type="datetimeFigureOut">
              <a:rPr lang="tr-TR" smtClean="0"/>
              <a:t>13.03.2019</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E3488C8E-4186-4F54-8380-2D389F5973A6}" type="slidenum">
              <a:rPr lang="tr-TR" smtClean="0"/>
              <a:t>‹#›</a:t>
            </a:fld>
            <a:endParaRPr lang="tr-TR"/>
          </a:p>
        </p:txBody>
      </p:sp>
    </p:spTree>
    <p:extLst>
      <p:ext uri="{BB962C8B-B14F-4D97-AF65-F5344CB8AC3E}">
        <p14:creationId xmlns:p14="http://schemas.microsoft.com/office/powerpoint/2010/main" val="27857581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a:t>
            </a:r>
          </a:p>
        </p:txBody>
      </p:sp>
      <p:sp>
        <p:nvSpPr>
          <p:cNvPr id="5" name="Date Placeholder 4"/>
          <p:cNvSpPr>
            <a:spLocks noGrp="1"/>
          </p:cNvSpPr>
          <p:nvPr>
            <p:ph type="dt" sz="half" idx="10"/>
          </p:nvPr>
        </p:nvSpPr>
        <p:spPr/>
        <p:txBody>
          <a:bodyPr/>
          <a:lstStyle/>
          <a:p>
            <a:fld id="{4112B681-580F-4F3A-975E-A0B31D909630}" type="datetimeFigureOut">
              <a:rPr lang="tr-TR" smtClean="0"/>
              <a:t>13.03.2019</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E3488C8E-4186-4F54-8380-2D389F5973A6}" type="slidenum">
              <a:rPr lang="tr-TR" smtClean="0"/>
              <a:t>‹#›</a:t>
            </a:fld>
            <a:endParaRPr lang="tr-TR"/>
          </a:p>
        </p:txBody>
      </p:sp>
    </p:spTree>
    <p:extLst>
      <p:ext uri="{BB962C8B-B14F-4D97-AF65-F5344CB8AC3E}">
        <p14:creationId xmlns:p14="http://schemas.microsoft.com/office/powerpoint/2010/main" val="104491896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simgeye tıklayın</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a:t>
            </a:r>
          </a:p>
        </p:txBody>
      </p:sp>
      <p:sp>
        <p:nvSpPr>
          <p:cNvPr id="5" name="Date Placeholder 4"/>
          <p:cNvSpPr>
            <a:spLocks noGrp="1"/>
          </p:cNvSpPr>
          <p:nvPr>
            <p:ph type="dt" sz="half" idx="10"/>
          </p:nvPr>
        </p:nvSpPr>
        <p:spPr/>
        <p:txBody>
          <a:bodyPr/>
          <a:lstStyle/>
          <a:p>
            <a:fld id="{4112B681-580F-4F3A-975E-A0B31D909630}" type="datetimeFigureOut">
              <a:rPr lang="tr-TR" smtClean="0"/>
              <a:t>13.03.2019</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E3488C8E-4186-4F54-8380-2D389F5973A6}" type="slidenum">
              <a:rPr lang="tr-TR" smtClean="0"/>
              <a:t>‹#›</a:t>
            </a:fld>
            <a:endParaRPr lang="tr-TR"/>
          </a:p>
        </p:txBody>
      </p:sp>
    </p:spTree>
    <p:extLst>
      <p:ext uri="{BB962C8B-B14F-4D97-AF65-F5344CB8AC3E}">
        <p14:creationId xmlns:p14="http://schemas.microsoft.com/office/powerpoint/2010/main" val="5278278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112B681-580F-4F3A-975E-A0B31D909630}" type="datetimeFigureOut">
              <a:rPr lang="tr-TR" smtClean="0"/>
              <a:t>13.03.2019</a:t>
            </a:fld>
            <a:endParaRPr lang="tr-TR"/>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3488C8E-4186-4F54-8380-2D389F5973A6}" type="slidenum">
              <a:rPr lang="tr-TR" smtClean="0"/>
              <a:t>‹#›</a:t>
            </a:fld>
            <a:endParaRPr lang="tr-TR"/>
          </a:p>
        </p:txBody>
      </p:sp>
    </p:spTree>
    <p:extLst>
      <p:ext uri="{BB962C8B-B14F-4D97-AF65-F5344CB8AC3E}">
        <p14:creationId xmlns:p14="http://schemas.microsoft.com/office/powerpoint/2010/main" val="591238101"/>
      </p:ext>
    </p:extLst>
  </p:cSld>
  <p:clrMap bg1="lt1" tx1="dk1" bg2="lt2" tx2="dk2" accent1="accent1" accent2="accent2" accent3="accent3" accent4="accent4" accent5="accent5" accent6="accent6" hlink="hlink" folHlink="folHlink"/>
  <p:sldLayoutIdLst>
    <p:sldLayoutId id="2147483907" r:id="rId1"/>
    <p:sldLayoutId id="2147483908" r:id="rId2"/>
    <p:sldLayoutId id="2147483909" r:id="rId3"/>
    <p:sldLayoutId id="2147483910" r:id="rId4"/>
    <p:sldLayoutId id="2147483911" r:id="rId5"/>
    <p:sldLayoutId id="2147483912" r:id="rId6"/>
    <p:sldLayoutId id="2147483913" r:id="rId7"/>
    <p:sldLayoutId id="2147483914" r:id="rId8"/>
    <p:sldLayoutId id="2147483915" r:id="rId9"/>
    <p:sldLayoutId id="2147483916" r:id="rId10"/>
    <p:sldLayoutId id="2147483917"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 xmlns:a16="http://schemas.microsoft.com/office/drawing/2014/main" id="{91A23A49-5BC9-4DE2-86E3-5062CF40FB6E}"/>
              </a:ext>
            </a:extLst>
          </p:cNvPr>
          <p:cNvSpPr>
            <a:spLocks noGrp="1"/>
          </p:cNvSpPr>
          <p:nvPr>
            <p:ph type="title"/>
          </p:nvPr>
        </p:nvSpPr>
        <p:spPr/>
        <p:txBody>
          <a:bodyPr>
            <a:normAutofit/>
          </a:bodyPr>
          <a:lstStyle/>
          <a:p>
            <a:pPr algn="ctr"/>
            <a:r>
              <a:rPr lang="tr-TR" b="1" i="1" dirty="0" smtClean="0">
                <a:solidFill>
                  <a:srgbClr val="FF0000"/>
                </a:solidFill>
              </a:rPr>
              <a:t>KÜF ve MAYALAR</a:t>
            </a:r>
            <a:r>
              <a:rPr lang="tr-TR" b="1" i="1" dirty="0"/>
              <a:t/>
            </a:r>
            <a:br>
              <a:rPr lang="tr-TR" b="1" i="1" dirty="0"/>
            </a:br>
            <a:endParaRPr lang="tr-TR" dirty="0"/>
          </a:p>
        </p:txBody>
      </p:sp>
      <p:sp>
        <p:nvSpPr>
          <p:cNvPr id="3" name="İçerik Yer Tutucusu 2">
            <a:extLst>
              <a:ext uri="{FF2B5EF4-FFF2-40B4-BE49-F238E27FC236}">
                <a16:creationId xmlns="" xmlns:a16="http://schemas.microsoft.com/office/drawing/2014/main" id="{C5298D47-44BD-4E5D-AA93-9EC7B46A81E6}"/>
              </a:ext>
            </a:extLst>
          </p:cNvPr>
          <p:cNvSpPr>
            <a:spLocks noGrp="1"/>
          </p:cNvSpPr>
          <p:nvPr>
            <p:ph idx="1"/>
          </p:nvPr>
        </p:nvSpPr>
        <p:spPr/>
        <p:txBody>
          <a:bodyPr>
            <a:normAutofit fontScale="85000" lnSpcReduction="10000"/>
          </a:bodyPr>
          <a:lstStyle/>
          <a:p>
            <a:r>
              <a:rPr lang="tr-TR" dirty="0"/>
              <a:t>Mayalar, </a:t>
            </a:r>
            <a:r>
              <a:rPr lang="tr-TR" dirty="0" err="1"/>
              <a:t>sekonder</a:t>
            </a:r>
            <a:r>
              <a:rPr lang="tr-TR" dirty="0"/>
              <a:t> floranın bir öğesini oluşturdukları çok sayıdaki peynirlerde bulunurlar. Bunlar mikrobik dengede rol oynarlar ve olgunlaşma sırasında gerçekleşen biyokimyasal değişimlere katılırlar. Mayalar kefir ve kımızda olduğu gibi fermente ürünlerin başlıca bileşenlerinden biridirler. Bunlar süt teknolojisinde alkol ve laktik olmak üzere çift fermantasyona neden olurlar. Mayalar C0</a:t>
            </a:r>
            <a:r>
              <a:rPr lang="tr-TR" baseline="-25000" dirty="0"/>
              <a:t>2</a:t>
            </a:r>
            <a:r>
              <a:rPr lang="tr-TR" dirty="0"/>
              <a:t> ve alkol üretiminden sorumludurlar. Bunların orijinal birkaç türü </a:t>
            </a:r>
            <a:r>
              <a:rPr lang="tr-TR" dirty="0" err="1"/>
              <a:t>identifiye</a:t>
            </a:r>
            <a:r>
              <a:rPr lang="tr-TR" dirty="0"/>
              <a:t> edilmiştir ve fermente sütlerin hazırlanmasında kullanılırlar. </a:t>
            </a:r>
            <a:r>
              <a:rPr lang="tr-TR" i="1" dirty="0" err="1"/>
              <a:t>Kluyveromyces</a:t>
            </a:r>
            <a:r>
              <a:rPr lang="tr-TR" i="1" dirty="0"/>
              <a:t> </a:t>
            </a:r>
            <a:r>
              <a:rPr lang="tr-TR" i="1" dirty="0" err="1"/>
              <a:t>fragilis</a:t>
            </a:r>
            <a:r>
              <a:rPr lang="tr-TR" i="1" dirty="0"/>
              <a:t>, K. </a:t>
            </a:r>
            <a:r>
              <a:rPr lang="tr-TR" i="1" dirty="0" err="1"/>
              <a:t>lactis</a:t>
            </a:r>
            <a:r>
              <a:rPr lang="tr-TR" i="1" dirty="0"/>
              <a:t> (</a:t>
            </a:r>
            <a:r>
              <a:rPr lang="tr-TR" i="1" dirty="0" err="1"/>
              <a:t>Sacch</a:t>
            </a:r>
            <a:r>
              <a:rPr lang="tr-TR" i="1" dirty="0"/>
              <a:t>. </a:t>
            </a:r>
            <a:r>
              <a:rPr lang="tr-TR" i="1" dirty="0" err="1"/>
              <a:t>fragilis</a:t>
            </a:r>
            <a:r>
              <a:rPr lang="tr-TR" dirty="0"/>
              <a:t> veya </a:t>
            </a:r>
            <a:r>
              <a:rPr lang="tr-TR" i="1" dirty="0"/>
              <a:t>S. </a:t>
            </a:r>
            <a:r>
              <a:rPr lang="tr-TR" i="1" dirty="0" err="1"/>
              <a:t>lactis</a:t>
            </a:r>
            <a:r>
              <a:rPr lang="tr-TR" i="1" dirty="0"/>
              <a:t>) </a:t>
            </a:r>
            <a:r>
              <a:rPr lang="tr-TR" dirty="0"/>
              <a:t>gibi türler en önemlileridir.</a:t>
            </a:r>
          </a:p>
          <a:p>
            <a:r>
              <a:rPr lang="tr-TR" dirty="0"/>
              <a:t>Küflü peynirlerin üretimleri sürecinde küfler salgıladıkları enzimleri sayesinde geniş ölçüde (büyük) iş görürler ve bu ürünlerin tipik özelliklerine ve orijinalitelerine yardım ederler. Yararlı etkilerinin dışında teknoloji ve sağlığı ilgilendiren çok önemli sorunların da sebebidirler. Ayrıca işletmeleri büyük ekonomik kayıplara uğratabilirler. Bu açıdan </a:t>
            </a:r>
            <a:r>
              <a:rPr lang="tr-TR" dirty="0" err="1"/>
              <a:t>fungus</a:t>
            </a:r>
            <a:r>
              <a:rPr lang="tr-TR" dirty="0"/>
              <a:t> adı altında toplanan maya ve küflerin bilinmesi gerekmektedir.</a:t>
            </a:r>
          </a:p>
          <a:p>
            <a:endParaRPr lang="tr-TR" dirty="0"/>
          </a:p>
        </p:txBody>
      </p:sp>
    </p:spTree>
    <p:extLst>
      <p:ext uri="{BB962C8B-B14F-4D97-AF65-F5344CB8AC3E}">
        <p14:creationId xmlns:p14="http://schemas.microsoft.com/office/powerpoint/2010/main" val="349197674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 xmlns:a16="http://schemas.microsoft.com/office/drawing/2014/main" id="{1B482089-BF7F-49CB-BF1B-F153BE93F42E}"/>
              </a:ext>
            </a:extLst>
          </p:cNvPr>
          <p:cNvSpPr>
            <a:spLocks noGrp="1"/>
          </p:cNvSpPr>
          <p:nvPr>
            <p:ph idx="1"/>
          </p:nvPr>
        </p:nvSpPr>
        <p:spPr>
          <a:xfrm>
            <a:off x="838200" y="905608"/>
            <a:ext cx="10515600" cy="5271355"/>
          </a:xfrm>
        </p:spPr>
        <p:txBody>
          <a:bodyPr>
            <a:normAutofit lnSpcReduction="10000"/>
          </a:bodyPr>
          <a:lstStyle/>
          <a:p>
            <a:r>
              <a:rPr lang="tr-TR" b="1" dirty="0"/>
              <a:t>Carini ye Resmini </a:t>
            </a:r>
            <a:r>
              <a:rPr lang="tr-TR" dirty="0"/>
              <a:t>(1968)‘ye göre toplam kazein ve a</a:t>
            </a:r>
            <a:r>
              <a:rPr lang="tr-TR" baseline="-25000" dirty="0"/>
              <a:t>s</a:t>
            </a:r>
            <a:r>
              <a:rPr lang="tr-TR" dirty="0"/>
              <a:t> kazeinin bu sonuncu iki </a:t>
            </a:r>
            <a:r>
              <a:rPr lang="tr-TR" dirty="0" err="1"/>
              <a:t>suş</a:t>
            </a:r>
            <a:r>
              <a:rPr lang="tr-TR" dirty="0"/>
              <a:t> tarafından çok iyi parçalandığı halde </a:t>
            </a:r>
            <a:r>
              <a:rPr lang="tr-TR" i="1" dirty="0"/>
              <a:t>T. </a:t>
            </a:r>
            <a:r>
              <a:rPr lang="tr-TR" i="1" dirty="0" err="1"/>
              <a:t>sphaerica</a:t>
            </a:r>
            <a:r>
              <a:rPr lang="tr-TR" dirty="0"/>
              <a:t> yalnızca (3 kazeini ve </a:t>
            </a:r>
            <a:r>
              <a:rPr lang="tr-TR" i="1" dirty="0"/>
              <a:t>T. </a:t>
            </a:r>
            <a:r>
              <a:rPr lang="tr-TR" i="1" dirty="0" err="1"/>
              <a:t>candida</a:t>
            </a:r>
            <a:r>
              <a:rPr lang="tr-TR" dirty="0"/>
              <a:t> da a ve (3 kazeini aynı zamanda parçalar. </a:t>
            </a:r>
            <a:r>
              <a:rPr lang="tr-TR" b="1" dirty="0" err="1"/>
              <a:t>Ducastelle</a:t>
            </a:r>
            <a:r>
              <a:rPr lang="tr-TR" b="1" dirty="0"/>
              <a:t> ve </a:t>
            </a:r>
            <a:r>
              <a:rPr lang="tr-TR" b="1" dirty="0" err="1"/>
              <a:t>Lenoir</a:t>
            </a:r>
            <a:r>
              <a:rPr lang="tr-TR" b="1" dirty="0"/>
              <a:t> </a:t>
            </a:r>
            <a:r>
              <a:rPr lang="tr-TR" dirty="0"/>
              <a:t>(1969), </a:t>
            </a:r>
            <a:r>
              <a:rPr lang="tr-TR" dirty="0" err="1"/>
              <a:t>Candida’nm</a:t>
            </a:r>
            <a:r>
              <a:rPr lang="tr-TR" dirty="0"/>
              <a:t> 1 </a:t>
            </a:r>
            <a:r>
              <a:rPr lang="tr-TR" dirty="0" err="1"/>
              <a:t>suşu</a:t>
            </a:r>
            <a:r>
              <a:rPr lang="tr-TR" dirty="0"/>
              <a:t> ve Saint </a:t>
            </a:r>
            <a:r>
              <a:rPr lang="tr-TR" dirty="0" err="1"/>
              <a:t>Poulin</a:t>
            </a:r>
            <a:r>
              <a:rPr lang="tr-TR" dirty="0"/>
              <a:t>’ den izole edilen </a:t>
            </a:r>
            <a:r>
              <a:rPr lang="tr-TR" dirty="0" err="1"/>
              <a:t>Saccharomyces</a:t>
            </a:r>
            <a:r>
              <a:rPr lang="tr-TR" dirty="0"/>
              <a:t>’ in 2 </a:t>
            </a:r>
            <a:r>
              <a:rPr lang="tr-TR" dirty="0" err="1"/>
              <a:t>suşunun</a:t>
            </a:r>
            <a:r>
              <a:rPr lang="tr-TR" dirty="0"/>
              <a:t> her biri için optimum proteolizi,5 5</a:t>
            </a:r>
            <a:r>
              <a:rPr lang="tr-TR" baseline="30000" dirty="0"/>
              <a:t>0</a:t>
            </a:r>
            <a:r>
              <a:rPr lang="tr-TR" dirty="0"/>
              <a:t>C ’ de </a:t>
            </a:r>
            <a:r>
              <a:rPr lang="tr-TR" dirty="0" err="1"/>
              <a:t>pH</a:t>
            </a:r>
            <a:r>
              <a:rPr lang="tr-TR" dirty="0"/>
              <a:t> 6.3 ve 55°C’de </a:t>
            </a:r>
            <a:r>
              <a:rPr lang="tr-TR" dirty="0" err="1"/>
              <a:t>pH</a:t>
            </a:r>
            <a:r>
              <a:rPr lang="tr-TR" dirty="0"/>
              <a:t> 7.5’da gözlemlemişlerdir. Bu iki mayanın </a:t>
            </a:r>
            <a:r>
              <a:rPr lang="tr-TR" dirty="0" err="1"/>
              <a:t>eksosellüler</a:t>
            </a:r>
            <a:r>
              <a:rPr lang="tr-TR" dirty="0"/>
              <a:t> aktiviteleri aynı karakteristikleri göstermiştir. </a:t>
            </a:r>
            <a:r>
              <a:rPr lang="tr-TR" dirty="0" err="1"/>
              <a:t>Chang</a:t>
            </a:r>
            <a:r>
              <a:rPr lang="tr-TR" dirty="0"/>
              <a:t> </a:t>
            </a:r>
            <a:r>
              <a:rPr lang="tr-TR" b="1" dirty="0"/>
              <a:t>et al </a:t>
            </a:r>
            <a:r>
              <a:rPr lang="tr-TR" dirty="0"/>
              <a:t>(1972 </a:t>
            </a:r>
            <a:r>
              <a:rPr lang="tr-TR" b="1" dirty="0"/>
              <a:t>a) </a:t>
            </a:r>
            <a:r>
              <a:rPr lang="tr-TR" i="1" dirty="0"/>
              <a:t>K. </a:t>
            </a:r>
            <a:r>
              <a:rPr lang="tr-TR" i="1" dirty="0" err="1"/>
              <a:t>fragilis</a:t>
            </a:r>
            <a:r>
              <a:rPr lang="tr-TR" i="1" dirty="0"/>
              <a:t> ’</a:t>
            </a:r>
            <a:r>
              <a:rPr lang="tr-TR" dirty="0"/>
              <a:t> in </a:t>
            </a:r>
            <a:r>
              <a:rPr lang="tr-TR" dirty="0" err="1"/>
              <a:t>otozilatmdan</a:t>
            </a:r>
            <a:r>
              <a:rPr lang="tr-TR" dirty="0"/>
              <a:t> 2 </a:t>
            </a:r>
            <a:r>
              <a:rPr lang="tr-TR" b="1" dirty="0"/>
              <a:t>alkali </a:t>
            </a:r>
            <a:r>
              <a:rPr lang="tr-TR" b="1" dirty="0" err="1"/>
              <a:t>proteaz</a:t>
            </a:r>
            <a:r>
              <a:rPr lang="tr-TR" b="1" dirty="0"/>
              <a:t> </a:t>
            </a:r>
            <a:r>
              <a:rPr lang="tr-TR" dirty="0"/>
              <a:t>saflaştırmışlardır. Optimum </a:t>
            </a:r>
            <a:r>
              <a:rPr lang="tr-TR" dirty="0" err="1"/>
              <a:t>pH</a:t>
            </a:r>
            <a:r>
              <a:rPr lang="tr-TR" dirty="0"/>
              <a:t>, 9 olmasına rağmen bunun 5.5-6.5 </a:t>
            </a:r>
            <a:r>
              <a:rPr lang="tr-TR" dirty="0" err="1"/>
              <a:t>pH</a:t>
            </a:r>
            <a:r>
              <a:rPr lang="tr-TR" dirty="0"/>
              <a:t>’ da ancak % 50 aktivite gösterdiği, optimum </a:t>
            </a:r>
            <a:r>
              <a:rPr lang="tr-TR" dirty="0" err="1"/>
              <a:t>pH’sı</a:t>
            </a:r>
            <a:r>
              <a:rPr lang="tr-TR" dirty="0"/>
              <a:t> 3.0 olan </a:t>
            </a:r>
            <a:r>
              <a:rPr lang="tr-TR" b="1" dirty="0"/>
              <a:t>asit </a:t>
            </a:r>
            <a:r>
              <a:rPr lang="tr-TR" b="1" dirty="0" err="1"/>
              <a:t>proteazın</a:t>
            </a:r>
            <a:r>
              <a:rPr lang="tr-TR" b="1" dirty="0"/>
              <a:t> </a:t>
            </a:r>
            <a:r>
              <a:rPr lang="tr-TR" dirty="0"/>
              <a:t>ise </a:t>
            </a:r>
            <a:r>
              <a:rPr lang="tr-TR" dirty="0" err="1"/>
              <a:t>pH</a:t>
            </a:r>
            <a:r>
              <a:rPr lang="tr-TR" dirty="0"/>
              <a:t> 5.5-6.5‘te % 70 aktivitesini sakladığı tespit edilmiştir. </a:t>
            </a:r>
            <a:r>
              <a:rPr lang="tr-TR" i="1" dirty="0"/>
              <a:t>K. </a:t>
            </a:r>
            <a:r>
              <a:rPr lang="tr-TR" i="1" dirty="0" err="1"/>
              <a:t>lactis</a:t>
            </a:r>
            <a:r>
              <a:rPr lang="tr-TR" dirty="0" err="1"/>
              <a:t>'in</a:t>
            </a:r>
            <a:r>
              <a:rPr lang="tr-TR" dirty="0"/>
              <a:t> biri </a:t>
            </a:r>
            <a:r>
              <a:rPr lang="tr-TR" b="1" dirty="0" err="1"/>
              <a:t>karboksipeptidaz</a:t>
            </a:r>
            <a:r>
              <a:rPr lang="tr-TR" b="1" dirty="0"/>
              <a:t> </a:t>
            </a:r>
            <a:r>
              <a:rPr lang="tr-TR" dirty="0"/>
              <a:t>ve üçü </a:t>
            </a:r>
            <a:r>
              <a:rPr lang="tr-TR" b="1" dirty="0" err="1"/>
              <a:t>aminopeptidaz</a:t>
            </a:r>
            <a:r>
              <a:rPr lang="tr-TR" b="1" dirty="0"/>
              <a:t> </a:t>
            </a:r>
            <a:r>
              <a:rPr lang="tr-TR" dirty="0"/>
              <a:t>olan </a:t>
            </a:r>
            <a:r>
              <a:rPr lang="tr-TR" dirty="0" err="1"/>
              <a:t>eksopeptidazlar</a:t>
            </a:r>
            <a:r>
              <a:rPr lang="tr-TR" dirty="0"/>
              <a:t> kısmen saflaştırılmış ve karakterize edilmiştir.</a:t>
            </a:r>
          </a:p>
          <a:p>
            <a:endParaRPr lang="tr-TR" dirty="0"/>
          </a:p>
        </p:txBody>
      </p:sp>
    </p:spTree>
    <p:extLst>
      <p:ext uri="{BB962C8B-B14F-4D97-AF65-F5344CB8AC3E}">
        <p14:creationId xmlns:p14="http://schemas.microsoft.com/office/powerpoint/2010/main" val="162262717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 xmlns:a16="http://schemas.microsoft.com/office/drawing/2014/main" id="{6F76480A-6E4D-4036-90B1-D7C950F8D798}"/>
              </a:ext>
            </a:extLst>
          </p:cNvPr>
          <p:cNvSpPr>
            <a:spLocks noGrp="1"/>
          </p:cNvSpPr>
          <p:nvPr>
            <p:ph type="title"/>
          </p:nvPr>
        </p:nvSpPr>
        <p:spPr/>
        <p:txBody>
          <a:bodyPr>
            <a:normAutofit/>
          </a:bodyPr>
          <a:lstStyle/>
          <a:p>
            <a:r>
              <a:rPr lang="tr-TR" b="1" dirty="0"/>
              <a:t>      </a:t>
            </a:r>
            <a:r>
              <a:rPr lang="tr-TR" b="1" dirty="0" err="1">
                <a:solidFill>
                  <a:srgbClr val="FF0000"/>
                </a:solidFill>
              </a:rPr>
              <a:t>Mayalarm</a:t>
            </a:r>
            <a:r>
              <a:rPr lang="tr-TR" b="1" dirty="0">
                <a:solidFill>
                  <a:srgbClr val="FF0000"/>
                </a:solidFill>
              </a:rPr>
              <a:t> </a:t>
            </a:r>
            <a:r>
              <a:rPr lang="tr-TR" b="1" dirty="0" err="1">
                <a:solidFill>
                  <a:srgbClr val="FF0000"/>
                </a:solidFill>
              </a:rPr>
              <a:t>Lipolitik</a:t>
            </a:r>
            <a:r>
              <a:rPr lang="tr-TR" b="1" dirty="0">
                <a:solidFill>
                  <a:srgbClr val="FF0000"/>
                </a:solidFill>
              </a:rPr>
              <a:t> Aktiviteleri</a:t>
            </a:r>
            <a:r>
              <a:rPr lang="tr-TR" b="1" dirty="0"/>
              <a:t/>
            </a:r>
            <a:br>
              <a:rPr lang="tr-TR" b="1" dirty="0"/>
            </a:br>
            <a:endParaRPr lang="tr-TR" dirty="0"/>
          </a:p>
        </p:txBody>
      </p:sp>
      <p:sp>
        <p:nvSpPr>
          <p:cNvPr id="3" name="İçerik Yer Tutucusu 2">
            <a:extLst>
              <a:ext uri="{FF2B5EF4-FFF2-40B4-BE49-F238E27FC236}">
                <a16:creationId xmlns="" xmlns:a16="http://schemas.microsoft.com/office/drawing/2014/main" id="{E6AFCACF-C90F-4DE9-A053-F276A8C7B126}"/>
              </a:ext>
            </a:extLst>
          </p:cNvPr>
          <p:cNvSpPr>
            <a:spLocks noGrp="1"/>
          </p:cNvSpPr>
          <p:nvPr>
            <p:ph idx="1"/>
          </p:nvPr>
        </p:nvSpPr>
        <p:spPr>
          <a:xfrm>
            <a:off x="838200" y="1327638"/>
            <a:ext cx="10515600" cy="4849325"/>
          </a:xfrm>
        </p:spPr>
        <p:txBody>
          <a:bodyPr>
            <a:normAutofit fontScale="92500"/>
          </a:bodyPr>
          <a:lstStyle/>
          <a:p>
            <a:r>
              <a:rPr lang="tr-TR" dirty="0"/>
              <a:t>Mayaların </a:t>
            </a:r>
            <a:r>
              <a:rPr lang="tr-TR" dirty="0" err="1"/>
              <a:t>lipaz</a:t>
            </a:r>
            <a:r>
              <a:rPr lang="tr-TR" dirty="0"/>
              <a:t> aktiviteleri üzerinde daha az çalışma yapılmıştır. </a:t>
            </a:r>
            <a:r>
              <a:rPr lang="tr-TR" dirty="0" err="1"/>
              <a:t>Tallegio</a:t>
            </a:r>
            <a:r>
              <a:rPr lang="tr-TR" dirty="0"/>
              <a:t> peynirinden izole edilen farklı 20 </a:t>
            </a:r>
            <a:r>
              <a:rPr lang="tr-TR" dirty="0" err="1"/>
              <a:t>suş</a:t>
            </a:r>
            <a:r>
              <a:rPr lang="tr-TR" dirty="0"/>
              <a:t> üzerinde </a:t>
            </a:r>
            <a:r>
              <a:rPr lang="tr-TR" b="1" dirty="0"/>
              <a:t>Carini ve </a:t>
            </a:r>
            <a:r>
              <a:rPr lang="tr-TR" b="1" dirty="0" err="1"/>
              <a:t>Volonteria</a:t>
            </a:r>
            <a:r>
              <a:rPr lang="tr-TR" b="1" dirty="0"/>
              <a:t> </a:t>
            </a:r>
            <a:r>
              <a:rPr lang="tr-TR" dirty="0"/>
              <a:t>(1969), </a:t>
            </a:r>
            <a:r>
              <a:rPr lang="tr-TR" dirty="0" err="1"/>
              <a:t>pH</a:t>
            </a:r>
            <a:r>
              <a:rPr lang="tr-TR" dirty="0"/>
              <a:t> 8.0 ve 15 °C’de bir maksimum </a:t>
            </a:r>
            <a:r>
              <a:rPr lang="tr-TR" dirty="0" err="1"/>
              <a:t>lipaz</a:t>
            </a:r>
            <a:r>
              <a:rPr lang="tr-TR" dirty="0"/>
              <a:t> aktivitesi belirlemişlerdir. Sorumlu enzimlerin </a:t>
            </a:r>
            <a:r>
              <a:rPr lang="tr-TR" dirty="0" err="1"/>
              <a:t>intrasellüler</a:t>
            </a:r>
            <a:r>
              <a:rPr lang="tr-TR" dirty="0"/>
              <a:t> veya çepere bağlı olduğunu belirlemişlerdir. 15 °C’de sütte </a:t>
            </a:r>
            <a:r>
              <a:rPr lang="tr-TR" dirty="0" err="1"/>
              <a:t>kültive</a:t>
            </a:r>
            <a:r>
              <a:rPr lang="tr-TR" dirty="0"/>
              <a:t> edilen </a:t>
            </a:r>
            <a:r>
              <a:rPr lang="tr-TR" dirty="0" err="1"/>
              <a:t>Candida</a:t>
            </a:r>
            <a:r>
              <a:rPr lang="tr-TR" dirty="0"/>
              <a:t>, </a:t>
            </a:r>
            <a:r>
              <a:rPr lang="tr-TR" dirty="0" err="1"/>
              <a:t>Torula</a:t>
            </a:r>
            <a:r>
              <a:rPr lang="tr-TR" dirty="0"/>
              <a:t>, </a:t>
            </a:r>
            <a:r>
              <a:rPr lang="tr-TR" dirty="0" err="1"/>
              <a:t>Debaryomyces</a:t>
            </a:r>
            <a:r>
              <a:rPr lang="tr-TR" dirty="0"/>
              <a:t> ve </a:t>
            </a:r>
            <a:r>
              <a:rPr lang="tr-TR" dirty="0" err="1"/>
              <a:t>Cryptococcus</a:t>
            </a:r>
            <a:r>
              <a:rPr lang="tr-TR" dirty="0"/>
              <a:t> türleri temel olarak kısa zincirli yağ asitleri açığa çıkardıkları halde 30 °C’de </a:t>
            </a:r>
            <a:r>
              <a:rPr lang="tr-TR" dirty="0" err="1"/>
              <a:t>kültive</a:t>
            </a:r>
            <a:r>
              <a:rPr lang="tr-TR" dirty="0"/>
              <a:t> edilenler uzun zincirli yağ asitlerinden açığa çıkarmışlardır.</a:t>
            </a:r>
          </a:p>
          <a:p>
            <a:r>
              <a:rPr lang="tr-TR" dirty="0"/>
              <a:t>Peynirlerde mayaların ilavesi ile </a:t>
            </a:r>
            <a:r>
              <a:rPr lang="tr-TR" dirty="0" err="1"/>
              <a:t>proteoliz</a:t>
            </a:r>
            <a:r>
              <a:rPr lang="tr-TR" dirty="0"/>
              <a:t> ve </a:t>
            </a:r>
            <a:r>
              <a:rPr lang="tr-TR" dirty="0" err="1"/>
              <a:t>lipolizdeki</a:t>
            </a:r>
            <a:r>
              <a:rPr lang="tr-TR" dirty="0"/>
              <a:t> rolleri doğrulanmıştır. Hatta aroma bileşikleri üretiminde rolü olan aminoasitlerin miktarındaki artışı, </a:t>
            </a:r>
            <a:r>
              <a:rPr lang="tr-TR" b="1" dirty="0" err="1"/>
              <a:t>Chang</a:t>
            </a:r>
            <a:r>
              <a:rPr lang="tr-TR" b="1" dirty="0"/>
              <a:t> ve al </a:t>
            </a:r>
            <a:r>
              <a:rPr lang="tr-TR" dirty="0"/>
              <a:t>(1972 </a:t>
            </a:r>
            <a:r>
              <a:rPr lang="tr-TR" b="1" dirty="0"/>
              <a:t>c) </a:t>
            </a:r>
            <a:r>
              <a:rPr lang="tr-TR" dirty="0"/>
              <a:t>ortaya koymuşlardır. Aynı zamanda bu ürünlerde aromaya katkıda bulunan, yardımcı olan keton, ester ve alkol </a:t>
            </a:r>
            <a:r>
              <a:rPr lang="tr-TR" u="sng" dirty="0"/>
              <a:t>mikt</a:t>
            </a:r>
            <a:r>
              <a:rPr lang="tr-TR" dirty="0"/>
              <a:t>arında bir artışın da olduğu doğrulanmıştır.</a:t>
            </a:r>
          </a:p>
        </p:txBody>
      </p:sp>
    </p:spTree>
    <p:extLst>
      <p:ext uri="{BB962C8B-B14F-4D97-AF65-F5344CB8AC3E}">
        <p14:creationId xmlns:p14="http://schemas.microsoft.com/office/powerpoint/2010/main" val="226109054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 xmlns:a16="http://schemas.microsoft.com/office/drawing/2014/main" id="{CB456286-3CFB-4462-B53B-5B1E12CBC4D1}"/>
              </a:ext>
            </a:extLst>
          </p:cNvPr>
          <p:cNvSpPr>
            <a:spLocks noGrp="1"/>
          </p:cNvSpPr>
          <p:nvPr>
            <p:ph idx="1"/>
          </p:nvPr>
        </p:nvSpPr>
        <p:spPr>
          <a:xfrm>
            <a:off x="838200" y="896815"/>
            <a:ext cx="10515600" cy="5280148"/>
          </a:xfrm>
        </p:spPr>
        <p:txBody>
          <a:bodyPr>
            <a:normAutofit fontScale="92500" lnSpcReduction="10000"/>
          </a:bodyPr>
          <a:lstStyle/>
          <a:p>
            <a:r>
              <a:rPr lang="tr-TR" b="1" dirty="0" err="1"/>
              <a:t>Jacquet</a:t>
            </a:r>
            <a:r>
              <a:rPr lang="tr-TR" b="1" dirty="0"/>
              <a:t> ve </a:t>
            </a:r>
            <a:r>
              <a:rPr lang="tr-TR" b="1" dirty="0" err="1"/>
              <a:t>Lenoir</a:t>
            </a:r>
            <a:r>
              <a:rPr lang="tr-TR" b="1" dirty="0"/>
              <a:t> </a:t>
            </a:r>
            <a:r>
              <a:rPr lang="tr-TR" dirty="0"/>
              <a:t>(1969) </a:t>
            </a:r>
            <a:r>
              <a:rPr lang="tr-TR" dirty="0" err="1"/>
              <a:t>Kamamber</a:t>
            </a:r>
            <a:r>
              <a:rPr lang="tr-TR" dirty="0"/>
              <a:t> peyniri yapımında mayaların, alkolik fermantasyonunda laktozu kullanarak alkol, uçucu asitler, etil asetat gibi maddeler oluşturdukları ve bu ürünlerin peynire karakteristik bir genç tat verdiğine işaret etmişlerdir. Hatta yapım sütüne </a:t>
            </a:r>
            <a:r>
              <a:rPr lang="tr-TR" dirty="0" err="1"/>
              <a:t>mayalarm</a:t>
            </a:r>
            <a:r>
              <a:rPr lang="tr-TR" dirty="0"/>
              <a:t> ilavesiyle sert </a:t>
            </a:r>
            <a:r>
              <a:rPr lang="tr-TR" dirty="0" err="1"/>
              <a:t>pıhtılı</a:t>
            </a:r>
            <a:r>
              <a:rPr lang="tr-TR" dirty="0"/>
              <a:t> peynirlerin aroma gelişimi üzerinde </a:t>
            </a:r>
            <a:r>
              <a:rPr lang="tr-TR" dirty="0" err="1"/>
              <a:t>mayalarm</a:t>
            </a:r>
            <a:r>
              <a:rPr lang="tr-TR" dirty="0"/>
              <a:t> etkinliğini de belirlemişlerdir.</a:t>
            </a:r>
          </a:p>
          <a:p>
            <a:r>
              <a:rPr lang="tr-TR" dirty="0"/>
              <a:t>Mayalar çok sayıda peynirde özellikle yüzeyinde bulunurlar. </a:t>
            </a:r>
            <a:r>
              <a:rPr lang="tr-TR" dirty="0" err="1"/>
              <a:t>Enzimatik</a:t>
            </a:r>
            <a:r>
              <a:rPr lang="tr-TR" dirty="0"/>
              <a:t> potansiyelleri ile azot maddesinin değişimine katılırlar. Birçok türün 20 den fazla </a:t>
            </a:r>
            <a:r>
              <a:rPr lang="tr-TR" dirty="0" err="1"/>
              <a:t>suşu</a:t>
            </a:r>
            <a:r>
              <a:rPr lang="tr-TR" dirty="0"/>
              <a:t> üzerinde yapılan araştırmalarda </a:t>
            </a:r>
            <a:r>
              <a:rPr lang="tr-TR" dirty="0" err="1"/>
              <a:t>endosellüler</a:t>
            </a:r>
            <a:r>
              <a:rPr lang="tr-TR" dirty="0"/>
              <a:t> </a:t>
            </a:r>
            <a:r>
              <a:rPr lang="tr-TR" dirty="0" err="1"/>
              <a:t>proteolitik</a:t>
            </a:r>
            <a:r>
              <a:rPr lang="tr-TR" dirty="0"/>
              <a:t> sistemin aktivitesi ve </a:t>
            </a:r>
            <a:r>
              <a:rPr lang="tr-TR" dirty="0" err="1"/>
              <a:t>stabilitesi</a:t>
            </a:r>
            <a:r>
              <a:rPr lang="tr-TR" dirty="0"/>
              <a:t> üzerinde </a:t>
            </a:r>
            <a:r>
              <a:rPr lang="tr-TR" dirty="0" err="1"/>
              <a:t>pH</a:t>
            </a:r>
            <a:r>
              <a:rPr lang="tr-TR" dirty="0"/>
              <a:t> ve sıcaklığın etkileri incelenmiştir. Maksimum aktivitenin </a:t>
            </a:r>
            <a:r>
              <a:rPr lang="tr-TR" dirty="0" err="1"/>
              <a:t>pH</a:t>
            </a:r>
            <a:r>
              <a:rPr lang="tr-TR" dirty="0"/>
              <a:t> 6’da yakalandığı, </a:t>
            </a:r>
            <a:r>
              <a:rPr lang="tr-TR" dirty="0" err="1"/>
              <a:t>pH</a:t>
            </a:r>
            <a:r>
              <a:rPr lang="tr-TR" dirty="0"/>
              <a:t>, 4-7 arasında aktivitede %50 oranında bir düşüş olduğu belirlenmiştir. Optimum sıcaklığın 60 °C olduğu, 45 ve 70 °C de aktivite kayıplarının ortaya çıktığı tespit edilmiştir. Bu farklılıkların aynı türe ait </a:t>
            </a:r>
            <a:r>
              <a:rPr lang="tr-TR" dirty="0" err="1"/>
              <a:t>suşlar</a:t>
            </a:r>
            <a:r>
              <a:rPr lang="tr-TR" dirty="0"/>
              <a:t> arasında bile tespit edildiğine de dikkat çekilmiştir.</a:t>
            </a:r>
          </a:p>
          <a:p>
            <a:endParaRPr lang="tr-TR" dirty="0"/>
          </a:p>
        </p:txBody>
      </p:sp>
    </p:spTree>
    <p:extLst>
      <p:ext uri="{BB962C8B-B14F-4D97-AF65-F5344CB8AC3E}">
        <p14:creationId xmlns:p14="http://schemas.microsoft.com/office/powerpoint/2010/main" val="125851195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o 4">
            <a:extLst>
              <a:ext uri="{FF2B5EF4-FFF2-40B4-BE49-F238E27FC236}">
                <a16:creationId xmlns="" xmlns:a16="http://schemas.microsoft.com/office/drawing/2014/main" id="{820C1A89-C0AF-48F1-AF60-40E189644175}"/>
              </a:ext>
            </a:extLst>
          </p:cNvPr>
          <p:cNvGraphicFramePr>
            <a:graphicFrameLocks noGrp="1"/>
          </p:cNvGraphicFramePr>
          <p:nvPr/>
        </p:nvGraphicFramePr>
        <p:xfrm>
          <a:off x="3905250" y="3988594"/>
          <a:ext cx="4381500" cy="25400"/>
        </p:xfrm>
        <a:graphic>
          <a:graphicData uri="http://schemas.openxmlformats.org/drawingml/2006/table">
            <a:tbl>
              <a:tblPr>
                <a:tableStyleId>{5C22544A-7EE6-4342-B048-85BDC9FD1C3A}</a:tableStyleId>
              </a:tblPr>
              <a:tblGrid>
                <a:gridCol w="4381500">
                  <a:extLst>
                    <a:ext uri="{9D8B030D-6E8A-4147-A177-3AD203B41FA5}">
                      <a16:colId xmlns="" xmlns:a16="http://schemas.microsoft.com/office/drawing/2014/main" val="2344145566"/>
                    </a:ext>
                  </a:extLst>
                </a:gridCol>
              </a:tblGrid>
              <a:tr h="0">
                <a:tc>
                  <a:txBody>
                    <a:bodyPr/>
                    <a:lstStyle/>
                    <a:p>
                      <a:pPr algn="l">
                        <a:spcAft>
                          <a:spcPts val="0"/>
                        </a:spcAft>
                      </a:pPr>
                      <a:r>
                        <a:rPr lang="tr-TR" sz="100" dirty="0">
                          <a:effectLst/>
                        </a:rPr>
                        <a:t> </a:t>
                      </a:r>
                      <a:endParaRPr lang="tr-TR" sz="1200" dirty="0">
                        <a:solidFill>
                          <a:srgbClr val="000000"/>
                        </a:solidFill>
                        <a:effectLst/>
                        <a:latin typeface="Tahoma" panose="020B0604030504040204" pitchFamily="34" charset="0"/>
                        <a:ea typeface="Tahoma" panose="020B0604030504040204" pitchFamily="34" charset="0"/>
                      </a:endParaRPr>
                    </a:p>
                  </a:txBody>
                  <a:tcPr marL="0" marR="0" marT="0" marB="0"/>
                </a:tc>
                <a:extLst>
                  <a:ext uri="{0D108BD9-81ED-4DB2-BD59-A6C34878D82A}">
                    <a16:rowId xmlns="" xmlns:a16="http://schemas.microsoft.com/office/drawing/2014/main" val="567520432"/>
                  </a:ext>
                </a:extLst>
              </a:tr>
            </a:tbl>
          </a:graphicData>
        </a:graphic>
      </p:graphicFrame>
      <p:sp>
        <p:nvSpPr>
          <p:cNvPr id="6" name="Rectangle 1">
            <a:extLst>
              <a:ext uri="{FF2B5EF4-FFF2-40B4-BE49-F238E27FC236}">
                <a16:creationId xmlns="" xmlns:a16="http://schemas.microsoft.com/office/drawing/2014/main" id="{488FDCBD-628B-4279-BC41-ED1B5CE69BF2}"/>
              </a:ext>
            </a:extLst>
          </p:cNvPr>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tr-TR" altLang="tr-TR" sz="1800" b="0" i="0" u="none" strike="noStrike" cap="none" normalizeH="0" baseline="0">
                <a:ln>
                  <a:noFill/>
                </a:ln>
                <a:solidFill>
                  <a:schemeClr val="tx1"/>
                </a:solidFill>
                <a:effectLst/>
                <a:latin typeface="Arial" panose="020B0604020202020204" pitchFamily="34" charset="0"/>
              </a:rPr>
              <a:t/>
            </a:r>
            <a:br>
              <a:rPr kumimoji="0" lang="tr-TR" altLang="tr-TR" sz="1800" b="0" i="0" u="none" strike="noStrike" cap="none" normalizeH="0" baseline="0">
                <a:ln>
                  <a:noFill/>
                </a:ln>
                <a:solidFill>
                  <a:schemeClr val="tx1"/>
                </a:solidFill>
                <a:effectLst/>
                <a:latin typeface="Arial" panose="020B0604020202020204" pitchFamily="34" charset="0"/>
              </a:rPr>
            </a:br>
            <a:endParaRPr kumimoji="0" lang="tr-TR" altLang="tr-TR" sz="1800" b="0" i="0" u="none" strike="noStrike" cap="none" normalizeH="0" baseline="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tr-TR" altLang="tr-TR" sz="1800" b="0" i="0" u="none" strike="noStrike" cap="none" normalizeH="0" baseline="0">
                <a:ln>
                  <a:noFill/>
                </a:ln>
                <a:solidFill>
                  <a:schemeClr val="tx1"/>
                </a:solidFill>
                <a:effectLst/>
                <a:latin typeface="Arial" panose="020B0604020202020204" pitchFamily="34" charset="0"/>
              </a:rPr>
              <a:t/>
            </a:r>
            <a:br>
              <a:rPr kumimoji="0" lang="tr-TR" altLang="tr-TR" sz="1800" b="0" i="0" u="none" strike="noStrike" cap="none" normalizeH="0" baseline="0">
                <a:ln>
                  <a:noFill/>
                </a:ln>
                <a:solidFill>
                  <a:schemeClr val="tx1"/>
                </a:solidFill>
                <a:effectLst/>
                <a:latin typeface="Arial" panose="020B0604020202020204" pitchFamily="34" charset="0"/>
              </a:rPr>
            </a:br>
            <a:endParaRPr kumimoji="0" lang="tr-TR" altLang="tr-TR" sz="1800" b="0" i="0" u="none" strike="noStrike" cap="none" normalizeH="0" baseline="0">
              <a:ln>
                <a:noFill/>
              </a:ln>
              <a:solidFill>
                <a:schemeClr val="tx1"/>
              </a:solidFill>
              <a:effectLst/>
              <a:latin typeface="Arial" panose="020B0604020202020204" pitchFamily="34" charset="0"/>
            </a:endParaRPr>
          </a:p>
        </p:txBody>
      </p:sp>
      <p:sp>
        <p:nvSpPr>
          <p:cNvPr id="7" name="İçerik Yer Tutucusu 6">
            <a:extLst>
              <a:ext uri="{FF2B5EF4-FFF2-40B4-BE49-F238E27FC236}">
                <a16:creationId xmlns="" xmlns:a16="http://schemas.microsoft.com/office/drawing/2014/main" id="{11492DD5-4F61-4411-B533-9CCD361C6422}"/>
              </a:ext>
            </a:extLst>
          </p:cNvPr>
          <p:cNvSpPr>
            <a:spLocks noGrp="1"/>
          </p:cNvSpPr>
          <p:nvPr>
            <p:ph idx="1"/>
          </p:nvPr>
        </p:nvSpPr>
        <p:spPr>
          <a:xfrm>
            <a:off x="838200" y="545123"/>
            <a:ext cx="10515600" cy="5631840"/>
          </a:xfrm>
        </p:spPr>
        <p:txBody>
          <a:bodyPr>
            <a:normAutofit fontScale="92500" lnSpcReduction="10000"/>
          </a:bodyPr>
          <a:lstStyle/>
          <a:p>
            <a:r>
              <a:rPr lang="tr-TR" dirty="0"/>
              <a:t>Bununla birlikte </a:t>
            </a:r>
            <a:r>
              <a:rPr lang="tr-TR" dirty="0" err="1"/>
              <a:t>mayalarm</a:t>
            </a:r>
            <a:r>
              <a:rPr lang="tr-TR" dirty="0"/>
              <a:t> 165 </a:t>
            </a:r>
            <a:r>
              <a:rPr lang="tr-TR" dirty="0" err="1"/>
              <a:t>suşu</a:t>
            </a:r>
            <a:r>
              <a:rPr lang="tr-TR" dirty="0"/>
              <a:t> üzerinde </a:t>
            </a:r>
            <a:r>
              <a:rPr lang="tr-TR" dirty="0" err="1"/>
              <a:t>proteolitik</a:t>
            </a:r>
            <a:r>
              <a:rPr lang="tr-TR" dirty="0"/>
              <a:t> </a:t>
            </a:r>
            <a:r>
              <a:rPr lang="tr-TR" dirty="0" err="1"/>
              <a:t>enzirmüretimi</a:t>
            </a:r>
            <a:r>
              <a:rPr lang="tr-TR" dirty="0"/>
              <a:t> ile ilgili yapılan çalışmalardan elde sonuçlar </a:t>
            </a:r>
            <a:r>
              <a:rPr lang="tr-TR" dirty="0" err="1"/>
              <a:t>eksosellüler</a:t>
            </a:r>
            <a:r>
              <a:rPr lang="tr-TR" dirty="0"/>
              <a:t> aktivitenin olmadığını ortaya koymuştur. </a:t>
            </a:r>
            <a:r>
              <a:rPr lang="tr-TR" dirty="0" err="1"/>
              <a:t>Endosellüler</a:t>
            </a:r>
            <a:r>
              <a:rPr lang="tr-TR" dirty="0"/>
              <a:t> aktivite bakımından ise yüksek değerler elde edilmiş olmasına rağmen birçok araştırmada elde edilen sonuçlar peynirlerin </a:t>
            </a:r>
            <a:r>
              <a:rPr lang="tr-TR" dirty="0" err="1"/>
              <a:t>pH</a:t>
            </a:r>
            <a:r>
              <a:rPr lang="tr-TR" dirty="0"/>
              <a:t> </a:t>
            </a:r>
            <a:r>
              <a:rPr lang="tr-TR" dirty="0" err="1"/>
              <a:t>zonunda</a:t>
            </a:r>
            <a:r>
              <a:rPr lang="tr-TR" dirty="0"/>
              <a:t> optimum bir etki gösteren </a:t>
            </a:r>
            <a:r>
              <a:rPr lang="tr-TR" dirty="0" err="1"/>
              <a:t>endosellüler</a:t>
            </a:r>
            <a:r>
              <a:rPr lang="tr-TR" dirty="0"/>
              <a:t> </a:t>
            </a:r>
            <a:r>
              <a:rPr lang="tr-TR" dirty="0" err="1"/>
              <a:t>proteolitik</a:t>
            </a:r>
            <a:r>
              <a:rPr lang="tr-TR" dirty="0"/>
              <a:t> aktivite bakımından çok farklı duyarlılıklar ortaya konmuştur </a:t>
            </a:r>
            <a:r>
              <a:rPr lang="tr-TR" b="1" dirty="0"/>
              <a:t>(</a:t>
            </a:r>
            <a:r>
              <a:rPr lang="tr-TR" b="1" dirty="0" err="1"/>
              <a:t>Lenoir</a:t>
            </a:r>
            <a:r>
              <a:rPr lang="tr-TR" b="1" dirty="0"/>
              <a:t>, 1984).</a:t>
            </a:r>
            <a:endParaRPr lang="tr-TR" dirty="0"/>
          </a:p>
          <a:p>
            <a:r>
              <a:rPr lang="tr-TR" i="1" dirty="0" err="1"/>
              <a:t>Saccharomyces</a:t>
            </a:r>
            <a:r>
              <a:rPr lang="tr-TR" i="1" dirty="0"/>
              <a:t> </a:t>
            </a:r>
            <a:r>
              <a:rPr lang="tr-TR" i="1" dirty="0" err="1"/>
              <a:t>fragilis'ten</a:t>
            </a:r>
            <a:r>
              <a:rPr lang="tr-TR" i="1" dirty="0"/>
              <a:t>.</a:t>
            </a:r>
            <a:r>
              <a:rPr lang="tr-TR" dirty="0"/>
              <a:t> izole edilen 3 </a:t>
            </a:r>
            <a:r>
              <a:rPr lang="tr-TR" b="1" dirty="0" err="1"/>
              <a:t>endosellüler</a:t>
            </a:r>
            <a:r>
              <a:rPr lang="tr-TR" b="1" dirty="0"/>
              <a:t> </a:t>
            </a:r>
            <a:r>
              <a:rPr lang="tr-TR" b="1" dirty="0" err="1"/>
              <a:t>proteazm</a:t>
            </a:r>
            <a:r>
              <a:rPr lang="tr-TR" b="1" dirty="0"/>
              <a:t> </a:t>
            </a:r>
            <a:r>
              <a:rPr lang="tr-TR" dirty="0"/>
              <a:t>ikisi optimum alkali, birisi optimum asit </a:t>
            </a:r>
            <a:r>
              <a:rPr lang="tr-TR" dirty="0" err="1"/>
              <a:t>pH’da</a:t>
            </a:r>
            <a:r>
              <a:rPr lang="tr-TR" dirty="0"/>
              <a:t> etkili olduğu belirlenmiştir. </a:t>
            </a:r>
            <a:r>
              <a:rPr lang="tr-TR" i="1" dirty="0" err="1"/>
              <a:t>Saccharomyces</a:t>
            </a:r>
            <a:r>
              <a:rPr lang="tr-TR" i="1" dirty="0"/>
              <a:t> </a:t>
            </a:r>
            <a:r>
              <a:rPr lang="tr-TR" i="1" dirty="0" err="1"/>
              <a:t>lactis</a:t>
            </a:r>
            <a:r>
              <a:rPr lang="tr-TR" dirty="0" err="1"/>
              <a:t>'in</a:t>
            </a:r>
            <a:r>
              <a:rPr lang="tr-TR" dirty="0"/>
              <a:t> bir </a:t>
            </a:r>
            <a:r>
              <a:rPr lang="tr-TR" b="1" dirty="0" err="1"/>
              <a:t>karboksipeptidaz</a:t>
            </a:r>
            <a:r>
              <a:rPr lang="tr-TR" b="1" dirty="0"/>
              <a:t> </a:t>
            </a:r>
            <a:r>
              <a:rPr lang="tr-TR" dirty="0"/>
              <a:t>(</a:t>
            </a:r>
            <a:r>
              <a:rPr lang="tr-TR" dirty="0" err="1"/>
              <a:t>pH</a:t>
            </a:r>
            <a:r>
              <a:rPr lang="tr-TR" dirty="0"/>
              <a:t> optimum 5) ve 33 adet </a:t>
            </a:r>
            <a:r>
              <a:rPr lang="tr-TR" b="1" dirty="0" err="1"/>
              <a:t>aminopeptidaz</a:t>
            </a:r>
            <a:r>
              <a:rPr lang="tr-TR" b="1" dirty="0"/>
              <a:t> </a:t>
            </a:r>
            <a:r>
              <a:rPr lang="tr-TR" dirty="0"/>
              <a:t>(</a:t>
            </a:r>
            <a:r>
              <a:rPr lang="tr-TR" dirty="0" err="1"/>
              <a:t>pH</a:t>
            </a:r>
            <a:r>
              <a:rPr lang="tr-TR" dirty="0"/>
              <a:t> 7-8 arasında stabil ve optimum etki) sentezlediği ve bunların </a:t>
            </a:r>
            <a:r>
              <a:rPr lang="tr-TR" dirty="0" err="1"/>
              <a:t>peptid</a:t>
            </a:r>
            <a:r>
              <a:rPr lang="tr-TR" dirty="0"/>
              <a:t> sentezinde spesifik etkileriyle farklılık gösterdikleri de „ bildirilmiştir </a:t>
            </a:r>
            <a:r>
              <a:rPr lang="tr-TR" b="1" dirty="0"/>
              <a:t>(</a:t>
            </a:r>
            <a:r>
              <a:rPr lang="tr-TR" b="1" dirty="0" err="1"/>
              <a:t>Desmazeaud</a:t>
            </a:r>
            <a:r>
              <a:rPr lang="tr-TR" b="1" dirty="0"/>
              <a:t> et </a:t>
            </a:r>
            <a:r>
              <a:rPr lang="tr-TR" b="1" dirty="0" err="1"/>
              <a:t>Devoyod</a:t>
            </a:r>
            <a:r>
              <a:rPr lang="tr-TR" b="1" dirty="0"/>
              <a:t>, 1974).</a:t>
            </a:r>
            <a:endParaRPr lang="tr-TR" dirty="0"/>
          </a:p>
          <a:p>
            <a:r>
              <a:rPr lang="tr-TR" dirty="0"/>
              <a:t>Mayalar sentezledikleri bu enzimler sayesinde peynirlerin olgunlaşmasına, kefir ve kımız gibi besin değerleri oldukça yüksek süt ürünlerinin elde edilmesine katkıda bulunurlar.</a:t>
            </a:r>
          </a:p>
          <a:p>
            <a:endParaRPr lang="tr-TR" dirty="0"/>
          </a:p>
        </p:txBody>
      </p:sp>
    </p:spTree>
    <p:extLst>
      <p:ext uri="{BB962C8B-B14F-4D97-AF65-F5344CB8AC3E}">
        <p14:creationId xmlns:p14="http://schemas.microsoft.com/office/powerpoint/2010/main" val="233059897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 xmlns:a16="http://schemas.microsoft.com/office/drawing/2014/main" id="{EA64C8E6-4CA9-462A-9418-AA98E3397074}"/>
              </a:ext>
            </a:extLst>
          </p:cNvPr>
          <p:cNvSpPr>
            <a:spLocks noGrp="1"/>
          </p:cNvSpPr>
          <p:nvPr>
            <p:ph type="title"/>
          </p:nvPr>
        </p:nvSpPr>
        <p:spPr/>
        <p:txBody>
          <a:bodyPr>
            <a:normAutofit/>
          </a:bodyPr>
          <a:lstStyle/>
          <a:p>
            <a:r>
              <a:rPr lang="tr-TR" sz="3600" dirty="0">
                <a:solidFill>
                  <a:srgbClr val="FF0000"/>
                </a:solidFill>
              </a:rPr>
              <a:t>Mayaların </a:t>
            </a:r>
            <a:r>
              <a:rPr lang="tr-TR" sz="3600" dirty="0" err="1">
                <a:solidFill>
                  <a:srgbClr val="FF0000"/>
                </a:solidFill>
              </a:rPr>
              <a:t>Lipidler</a:t>
            </a:r>
            <a:r>
              <a:rPr lang="tr-TR" sz="3600" dirty="0">
                <a:solidFill>
                  <a:srgbClr val="FF0000"/>
                </a:solidFill>
              </a:rPr>
              <a:t> Üzerine Etkisi ve Oluşan Yağ Asitleri</a:t>
            </a:r>
          </a:p>
        </p:txBody>
      </p:sp>
      <p:sp>
        <p:nvSpPr>
          <p:cNvPr id="3" name="İçerik Yer Tutucusu 2">
            <a:extLst>
              <a:ext uri="{FF2B5EF4-FFF2-40B4-BE49-F238E27FC236}">
                <a16:creationId xmlns="" xmlns:a16="http://schemas.microsoft.com/office/drawing/2014/main" id="{4BABF1D0-DDE0-4CA6-811B-1BB28826107D}"/>
              </a:ext>
            </a:extLst>
          </p:cNvPr>
          <p:cNvSpPr>
            <a:spLocks noGrp="1"/>
          </p:cNvSpPr>
          <p:nvPr>
            <p:ph idx="1"/>
          </p:nvPr>
        </p:nvSpPr>
        <p:spPr>
          <a:xfrm>
            <a:off x="838200" y="1690688"/>
            <a:ext cx="10515600" cy="4486275"/>
          </a:xfrm>
        </p:spPr>
        <p:txBody>
          <a:bodyPr>
            <a:normAutofit fontScale="92500" lnSpcReduction="20000"/>
          </a:bodyPr>
          <a:lstStyle/>
          <a:p>
            <a:r>
              <a:rPr lang="tr-TR" dirty="0"/>
              <a:t>Mayalar farklı özellikte olan </a:t>
            </a:r>
            <a:r>
              <a:rPr lang="tr-TR" dirty="0" err="1"/>
              <a:t>lipaz</a:t>
            </a:r>
            <a:r>
              <a:rPr lang="tr-TR" dirty="0"/>
              <a:t> enzimlerinden üretirler. Bunların etki ettikleri </a:t>
            </a:r>
            <a:r>
              <a:rPr lang="tr-TR" dirty="0" err="1"/>
              <a:t>pH</a:t>
            </a:r>
            <a:r>
              <a:rPr lang="tr-TR" dirty="0"/>
              <a:t> değerlerine göre oluşturdukları </a:t>
            </a:r>
            <a:r>
              <a:rPr lang="tr-TR" dirty="0" err="1"/>
              <a:t>metabolitler</a:t>
            </a:r>
            <a:r>
              <a:rPr lang="tr-TR" dirty="0"/>
              <a:t> de değişiklik gösterir. </a:t>
            </a:r>
            <a:r>
              <a:rPr lang="tr-TR" dirty="0" err="1"/>
              <a:t>Talleglio</a:t>
            </a:r>
            <a:r>
              <a:rPr lang="tr-TR" dirty="0"/>
              <a:t> peynirinden izole edilen 20 maya </a:t>
            </a:r>
            <a:r>
              <a:rPr lang="tr-TR" dirty="0" err="1"/>
              <a:t>suşunda</a:t>
            </a:r>
            <a:r>
              <a:rPr lang="tr-TR" dirty="0"/>
              <a:t> maksimum </a:t>
            </a:r>
            <a:r>
              <a:rPr lang="tr-TR" dirty="0" err="1"/>
              <a:t>lipaz</a:t>
            </a:r>
            <a:r>
              <a:rPr lang="tr-TR" dirty="0"/>
              <a:t> aktivitesinin 8 </a:t>
            </a:r>
            <a:r>
              <a:rPr lang="tr-TR" dirty="0" err="1"/>
              <a:t>pH</a:t>
            </a:r>
            <a:r>
              <a:rPr lang="tr-TR" dirty="0"/>
              <a:t> da ve 15 °C de belirlendiği bildirilmiştir. Bunlar çepere bağlı veya </a:t>
            </a:r>
            <a:r>
              <a:rPr lang="tr-TR" dirty="0" err="1"/>
              <a:t>intrasellüler</a:t>
            </a:r>
            <a:r>
              <a:rPr lang="tr-TR" dirty="0"/>
              <a:t> </a:t>
            </a:r>
            <a:r>
              <a:rPr lang="tr-TR" dirty="0" err="1"/>
              <a:t>lipazlardır</a:t>
            </a:r>
            <a:r>
              <a:rPr lang="tr-TR" dirty="0"/>
              <a:t>. Sütte 15 °C’de geliştirilen </a:t>
            </a:r>
            <a:r>
              <a:rPr lang="tr-TR" dirty="0" err="1"/>
              <a:t>Candida</a:t>
            </a:r>
            <a:r>
              <a:rPr lang="tr-TR" dirty="0"/>
              <a:t>, </a:t>
            </a:r>
            <a:r>
              <a:rPr lang="tr-TR" dirty="0" err="1"/>
              <a:t>Torulopsis</a:t>
            </a:r>
            <a:r>
              <a:rPr lang="tr-TR" dirty="0"/>
              <a:t>, </a:t>
            </a:r>
            <a:r>
              <a:rPr lang="tr-TR" dirty="0" err="1"/>
              <a:t>Debaryomyces</a:t>
            </a:r>
            <a:r>
              <a:rPr lang="tr-TR" dirty="0"/>
              <a:t> ve </a:t>
            </a:r>
            <a:r>
              <a:rPr lang="tr-TR" dirty="0" err="1"/>
              <a:t>Cryptococcus</a:t>
            </a:r>
            <a:r>
              <a:rPr lang="tr-TR" dirty="0"/>
              <a:t> </a:t>
            </a:r>
            <a:r>
              <a:rPr lang="tr-TR" dirty="0" err="1"/>
              <a:t>suşlarmm</a:t>
            </a:r>
            <a:r>
              <a:rPr lang="tr-TR" dirty="0"/>
              <a:t> temel olarak kısa zincirli yağ asitlerinden açığa çıkardıkları ortaya konmuştur. Ancak 30</a:t>
            </a:r>
            <a:br>
              <a:rPr lang="tr-TR" dirty="0"/>
            </a:br>
            <a:endParaRPr lang="tr-TR" dirty="0"/>
          </a:p>
          <a:p>
            <a:r>
              <a:rPr lang="tr-TR" dirty="0"/>
              <a:t>°C’de geliştirildiklerinde aynı </a:t>
            </a:r>
            <a:r>
              <a:rPr lang="tr-TR" dirty="0" err="1"/>
              <a:t>suşlarm</a:t>
            </a:r>
            <a:r>
              <a:rPr lang="tr-TR" dirty="0"/>
              <a:t> uzun zincirli yağ asitlerini serbest bıraktıkları tespit edilmiştir </a:t>
            </a:r>
            <a:r>
              <a:rPr lang="tr-TR" b="1" dirty="0"/>
              <a:t>(Carini et ■ </a:t>
            </a:r>
            <a:r>
              <a:rPr lang="tr-TR" b="1" dirty="0" err="1"/>
              <a:t>Lodi</a:t>
            </a:r>
            <a:r>
              <a:rPr lang="tr-TR" b="1" dirty="0"/>
              <a:t>, 1975). </a:t>
            </a:r>
            <a:r>
              <a:rPr lang="tr-TR" i="1" dirty="0" err="1"/>
              <a:t>Candida</a:t>
            </a:r>
            <a:r>
              <a:rPr lang="tr-TR" i="1" dirty="0"/>
              <a:t> </a:t>
            </a:r>
            <a:r>
              <a:rPr lang="tr-TR" i="1" dirty="0" err="1"/>
              <a:t>paralypolytica</a:t>
            </a:r>
            <a:r>
              <a:rPr lang="tr-TR" i="1" dirty="0"/>
              <a:t>’</a:t>
            </a:r>
            <a:r>
              <a:rPr lang="tr-TR" dirty="0"/>
              <a:t> da bir </a:t>
            </a:r>
            <a:r>
              <a:rPr lang="tr-TR" b="1" dirty="0" err="1"/>
              <a:t>eksosellüler</a:t>
            </a:r>
            <a:r>
              <a:rPr lang="tr-TR" b="1" dirty="0"/>
              <a:t> </a:t>
            </a:r>
            <a:r>
              <a:rPr lang="tr-TR" b="1" dirty="0" err="1"/>
              <a:t>lipazla</a:t>
            </a:r>
            <a:r>
              <a:rPr lang="tr-TR" b="1" dirty="0"/>
              <a:t> </a:t>
            </a:r>
            <a:r>
              <a:rPr lang="tr-TR" dirty="0"/>
              <a:t>bir çepere bağlı </a:t>
            </a:r>
            <a:r>
              <a:rPr lang="tr-TR" b="1" dirty="0" err="1"/>
              <a:t>lipaz</a:t>
            </a:r>
            <a:r>
              <a:rPr lang="tr-TR" b="1" dirty="0"/>
              <a:t> </a:t>
            </a:r>
            <a:r>
              <a:rPr lang="tr-TR" dirty="0"/>
              <a:t>tanımlanmıştır. Bunlar yaklaşık 8 </a:t>
            </a:r>
            <a:r>
              <a:rPr lang="tr-TR" dirty="0" err="1"/>
              <a:t>pH</a:t>
            </a:r>
            <a:r>
              <a:rPr lang="tr-TR" dirty="0"/>
              <a:t> da optimum etkiye sahiptirler. </a:t>
            </a:r>
            <a:r>
              <a:rPr lang="tr-TR" i="1" dirty="0" err="1"/>
              <a:t>Candida</a:t>
            </a:r>
            <a:r>
              <a:rPr lang="tr-TR" i="1" dirty="0"/>
              <a:t> </a:t>
            </a:r>
            <a:r>
              <a:rPr lang="tr-TR" i="1" dirty="0" err="1"/>
              <a:t>lypolytica’mu</a:t>
            </a:r>
            <a:r>
              <a:rPr lang="tr-TR" dirty="0"/>
              <a:t> sentezlediği </a:t>
            </a:r>
            <a:r>
              <a:rPr lang="tr-TR" dirty="0" err="1"/>
              <a:t>lipazın</a:t>
            </a:r>
            <a:r>
              <a:rPr lang="tr-TR" dirty="0"/>
              <a:t> etkinliği üzerinde kültür ortamının bileşimi, </a:t>
            </a:r>
            <a:r>
              <a:rPr lang="tr-TR" dirty="0" err="1"/>
              <a:t>substratm</a:t>
            </a:r>
            <a:r>
              <a:rPr lang="tr-TR" dirty="0"/>
              <a:t> tabiatı, </a:t>
            </a:r>
            <a:r>
              <a:rPr lang="tr-TR" dirty="0" err="1"/>
              <a:t>pH</a:t>
            </a:r>
            <a:r>
              <a:rPr lang="tr-TR" dirty="0"/>
              <a:t> ve sıcaklık önemli derecede etkili olup optimum etkisini 37 °C’de, 8 </a:t>
            </a:r>
            <a:r>
              <a:rPr lang="tr-TR" dirty="0" err="1"/>
              <a:t>pH’da</a:t>
            </a:r>
            <a:r>
              <a:rPr lang="tr-TR" dirty="0"/>
              <a:t> gösterir.</a:t>
            </a:r>
          </a:p>
          <a:p>
            <a:endParaRPr lang="tr-TR" dirty="0"/>
          </a:p>
        </p:txBody>
      </p:sp>
    </p:spTree>
    <p:extLst>
      <p:ext uri="{BB962C8B-B14F-4D97-AF65-F5344CB8AC3E}">
        <p14:creationId xmlns:p14="http://schemas.microsoft.com/office/powerpoint/2010/main" val="121680294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 xmlns:a16="http://schemas.microsoft.com/office/drawing/2014/main" id="{75BAA752-0C29-414C-9D79-1E66D8B3EE6C}"/>
              </a:ext>
            </a:extLst>
          </p:cNvPr>
          <p:cNvSpPr>
            <a:spLocks noGrp="1"/>
          </p:cNvSpPr>
          <p:nvPr>
            <p:ph idx="1"/>
          </p:nvPr>
        </p:nvSpPr>
        <p:spPr>
          <a:xfrm>
            <a:off x="838200" y="615462"/>
            <a:ext cx="10515600" cy="5561501"/>
          </a:xfrm>
        </p:spPr>
        <p:txBody>
          <a:bodyPr>
            <a:normAutofit fontScale="92500"/>
          </a:bodyPr>
          <a:lstStyle/>
          <a:p>
            <a:r>
              <a:rPr lang="tr-TR" dirty="0"/>
              <a:t>Mayalar arasında </a:t>
            </a:r>
            <a:r>
              <a:rPr lang="tr-TR" i="1" dirty="0" err="1"/>
              <a:t>Yarrowia</a:t>
            </a:r>
            <a:r>
              <a:rPr lang="tr-TR" i="1" dirty="0"/>
              <a:t> </a:t>
            </a:r>
            <a:r>
              <a:rPr lang="tr-TR" i="1" dirty="0" err="1"/>
              <a:t>lypolytica</a:t>
            </a:r>
            <a:r>
              <a:rPr lang="tr-TR" dirty="0"/>
              <a:t> genel olarak en önemli </a:t>
            </a:r>
            <a:r>
              <a:rPr lang="tr-TR" dirty="0" err="1"/>
              <a:t>lipaz</a:t>
            </a:r>
            <a:r>
              <a:rPr lang="tr-TR" dirty="0"/>
              <a:t> aktivitesine sahip tür olarak bilinir. Yapılan bir çalışmada peynir kültürüne eklenerek olgunlaşma boyunca etkinliği incelenmiş; olgunlaşmayı kısalttığı, peynir kalitesine en uygun olan aroma maddelerini kazandırdığı tespit edilmiştir </a:t>
            </a:r>
            <a:r>
              <a:rPr lang="tr-TR" b="1" dirty="0"/>
              <a:t>(</a:t>
            </a:r>
            <a:r>
              <a:rPr lang="tr-TR" b="1" dirty="0" err="1"/>
              <a:t>Kesenkaş</a:t>
            </a:r>
            <a:r>
              <a:rPr lang="tr-TR" b="1" dirty="0"/>
              <a:t>, 2006).</a:t>
            </a:r>
            <a:endParaRPr lang="tr-TR" dirty="0"/>
          </a:p>
          <a:p>
            <a:r>
              <a:rPr lang="tr-TR" b="1" dirty="0" err="1"/>
              <a:t>Esterazik</a:t>
            </a:r>
            <a:r>
              <a:rPr lang="tr-TR" b="1" dirty="0"/>
              <a:t> aktivite </a:t>
            </a:r>
            <a:r>
              <a:rPr lang="tr-TR" dirty="0"/>
              <a:t>bakımından tür ve </a:t>
            </a:r>
            <a:r>
              <a:rPr lang="tr-TR" dirty="0" err="1"/>
              <a:t>suşları</a:t>
            </a:r>
            <a:r>
              <a:rPr lang="tr-TR" dirty="0"/>
              <a:t> arasında önemli farklar vardır. Örneğin </a:t>
            </a:r>
            <a:r>
              <a:rPr lang="tr-TR" i="1" dirty="0" err="1"/>
              <a:t>Candida</a:t>
            </a:r>
            <a:r>
              <a:rPr lang="tr-TR" i="1" dirty="0"/>
              <a:t> </a:t>
            </a:r>
            <a:r>
              <a:rPr lang="tr-TR" i="1" dirty="0" err="1"/>
              <a:t>kefyr</a:t>
            </a:r>
            <a:r>
              <a:rPr lang="tr-TR" i="1" dirty="0"/>
              <a:t>’</a:t>
            </a:r>
            <a:r>
              <a:rPr lang="tr-TR" dirty="0"/>
              <a:t> in yalnızca </a:t>
            </a:r>
            <a:r>
              <a:rPr lang="tr-TR" dirty="0" err="1"/>
              <a:t>aerob</a:t>
            </a:r>
            <a:r>
              <a:rPr lang="tr-TR" dirty="0"/>
              <a:t> koşulda ve ortamda demir yokluğunda etil asetat ürettiği </a:t>
            </a:r>
            <a:r>
              <a:rPr lang="tr-TR" b="1" dirty="0" err="1"/>
              <a:t>Lenoir</a:t>
            </a:r>
            <a:r>
              <a:rPr lang="tr-TR" b="1" dirty="0"/>
              <a:t> (1984) </a:t>
            </a:r>
            <a:r>
              <a:rPr lang="tr-TR" dirty="0"/>
              <a:t>tarafından gösterilmiştir.</a:t>
            </a:r>
          </a:p>
          <a:p>
            <a:r>
              <a:rPr lang="tr-TR" dirty="0"/>
              <a:t>Test edilen </a:t>
            </a:r>
            <a:r>
              <a:rPr lang="tr-TR" dirty="0" err="1"/>
              <a:t>suşlardan</a:t>
            </a:r>
            <a:r>
              <a:rPr lang="tr-TR" dirty="0"/>
              <a:t> % 2’si bu enzimlerden biri veya ikisini içermektedir: </a:t>
            </a:r>
            <a:r>
              <a:rPr lang="tr-TR" b="1" dirty="0" err="1"/>
              <a:t>kimotripsin</a:t>
            </a:r>
            <a:r>
              <a:rPr lang="tr-TR" b="1" dirty="0"/>
              <a:t>, </a:t>
            </a:r>
            <a:r>
              <a:rPr lang="tr-TR" i="1" dirty="0"/>
              <a:t>a</a:t>
            </a:r>
            <a:r>
              <a:rPr lang="tr-TR" b="1" dirty="0"/>
              <a:t> </a:t>
            </a:r>
            <a:r>
              <a:rPr lang="tr-TR" b="1" dirty="0" err="1"/>
              <a:t>galaktozidaz</a:t>
            </a:r>
            <a:r>
              <a:rPr lang="tr-TR" b="1" dirty="0"/>
              <a:t> ve </a:t>
            </a:r>
            <a:r>
              <a:rPr lang="tr-TR" dirty="0"/>
              <a:t>B </a:t>
            </a:r>
            <a:r>
              <a:rPr lang="tr-TR" b="1" dirty="0" err="1"/>
              <a:t>glukozidaz</a:t>
            </a:r>
            <a:r>
              <a:rPr lang="tr-TR" b="1" dirty="0"/>
              <a:t> (</a:t>
            </a:r>
            <a:r>
              <a:rPr lang="tr-TR" b="1" dirty="0" err="1"/>
              <a:t>Gueguen</a:t>
            </a:r>
            <a:r>
              <a:rPr lang="tr-TR" b="1" dirty="0"/>
              <a:t>, 1984).</a:t>
            </a:r>
            <a:endParaRPr lang="tr-TR" dirty="0"/>
          </a:p>
          <a:p>
            <a:r>
              <a:rPr lang="tr-TR" dirty="0"/>
              <a:t>Bu durum </a:t>
            </a:r>
            <a:r>
              <a:rPr lang="tr-TR" dirty="0" err="1"/>
              <a:t>suşlara</a:t>
            </a:r>
            <a:r>
              <a:rPr lang="tr-TR" dirty="0"/>
              <a:t> ve bulundukları peynirlerin karakterlerine göre de değişiklik göstermektedir. Örneğin </a:t>
            </a:r>
            <a:r>
              <a:rPr lang="tr-TR" dirty="0" err="1"/>
              <a:t>Kamamber</a:t>
            </a:r>
            <a:r>
              <a:rPr lang="tr-TR" dirty="0"/>
              <a:t> peynirinden izole edilen </a:t>
            </a:r>
            <a:r>
              <a:rPr lang="tr-TR" i="1" dirty="0"/>
              <a:t>G. </a:t>
            </a:r>
            <a:r>
              <a:rPr lang="tr-TR" i="1" dirty="0" err="1"/>
              <a:t>candidum</a:t>
            </a:r>
            <a:r>
              <a:rPr lang="tr-TR" dirty="0"/>
              <a:t> </a:t>
            </a:r>
            <a:r>
              <a:rPr lang="tr-TR" dirty="0" err="1"/>
              <a:t>tripsin</a:t>
            </a:r>
            <a:r>
              <a:rPr lang="tr-TR" dirty="0"/>
              <a:t> veya </a:t>
            </a:r>
            <a:r>
              <a:rPr lang="tr-TR" dirty="0" err="1"/>
              <a:t>kimotripsin</a:t>
            </a:r>
            <a:r>
              <a:rPr lang="tr-TR" dirty="0"/>
              <a:t> tipi </a:t>
            </a:r>
            <a:r>
              <a:rPr lang="tr-TR" dirty="0" err="1"/>
              <a:t>endopeptidaz</a:t>
            </a:r>
            <a:r>
              <a:rPr lang="tr-TR" dirty="0"/>
              <a:t> aktivitesine sahip değillerdir.</a:t>
            </a:r>
          </a:p>
          <a:p>
            <a:endParaRPr lang="tr-TR" dirty="0"/>
          </a:p>
        </p:txBody>
      </p:sp>
    </p:spTree>
    <p:extLst>
      <p:ext uri="{BB962C8B-B14F-4D97-AF65-F5344CB8AC3E}">
        <p14:creationId xmlns:p14="http://schemas.microsoft.com/office/powerpoint/2010/main" val="379942410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 xmlns:a16="http://schemas.microsoft.com/office/drawing/2014/main" id="{9DE98D95-717E-48B8-930F-86577D39FCA3}"/>
              </a:ext>
            </a:extLst>
          </p:cNvPr>
          <p:cNvSpPr>
            <a:spLocks noGrp="1"/>
          </p:cNvSpPr>
          <p:nvPr>
            <p:ph idx="1"/>
          </p:nvPr>
        </p:nvSpPr>
        <p:spPr>
          <a:xfrm>
            <a:off x="838200" y="413238"/>
            <a:ext cx="10515600" cy="6084277"/>
          </a:xfrm>
        </p:spPr>
        <p:txBody>
          <a:bodyPr>
            <a:normAutofit fontScale="92500"/>
          </a:bodyPr>
          <a:lstStyle/>
          <a:p>
            <a:r>
              <a:rPr lang="tr-TR" i="1" dirty="0"/>
              <a:t>G. </a:t>
            </a:r>
            <a:r>
              <a:rPr lang="tr-TR" i="1" dirty="0" err="1"/>
              <a:t>candidum’un</a:t>
            </a:r>
            <a:r>
              <a:rPr lang="tr-TR" dirty="0"/>
              <a:t> kazeini hidrolizi, birinin «</a:t>
            </a:r>
            <a:r>
              <a:rPr lang="tr-TR" dirty="0" err="1"/>
              <a:t>Sı</a:t>
            </a:r>
            <a:r>
              <a:rPr lang="tr-TR" dirty="0"/>
              <a:t> </a:t>
            </a:r>
            <a:r>
              <a:rPr lang="tr-TR" b="1" dirty="0"/>
              <a:t>ve </a:t>
            </a:r>
            <a:r>
              <a:rPr lang="tr-TR" dirty="0"/>
              <a:t>p </a:t>
            </a:r>
            <a:r>
              <a:rPr lang="tr-TR" b="1" dirty="0"/>
              <a:t>kazein, </a:t>
            </a:r>
            <a:r>
              <a:rPr lang="tr-TR" dirty="0"/>
              <a:t>diğerlerinin p fraksiyonları üzerindeki </a:t>
            </a:r>
            <a:r>
              <a:rPr lang="tr-TR" b="1" dirty="0" err="1"/>
              <a:t>kazeinolitik</a:t>
            </a:r>
            <a:r>
              <a:rPr lang="tr-TR" b="1" dirty="0"/>
              <a:t> </a:t>
            </a:r>
            <a:r>
              <a:rPr lang="tr-TR" dirty="0"/>
              <a:t>aktiviteleri sonucunda gerçekleşmektedir. Kazein üzerinde 55 °C’de 6 </a:t>
            </a:r>
            <a:r>
              <a:rPr lang="tr-TR" dirty="0" err="1"/>
              <a:t>pH</a:t>
            </a:r>
            <a:r>
              <a:rPr lang="tr-TR" dirty="0"/>
              <a:t> da maksimum </a:t>
            </a:r>
            <a:r>
              <a:rPr lang="tr-TR" dirty="0" err="1"/>
              <a:t>proteaz</a:t>
            </a:r>
            <a:r>
              <a:rPr lang="tr-TR" dirty="0"/>
              <a:t> aktivitesine sahip olan </a:t>
            </a:r>
            <a:r>
              <a:rPr lang="tr-TR" dirty="0" err="1"/>
              <a:t>eksosellüler</a:t>
            </a:r>
            <a:r>
              <a:rPr lang="tr-TR" dirty="0"/>
              <a:t> sistem 2-3 </a:t>
            </a:r>
            <a:r>
              <a:rPr lang="tr-TR" b="1" dirty="0" err="1"/>
              <a:t>proteaz</a:t>
            </a:r>
            <a:r>
              <a:rPr lang="tr-TR" b="1" dirty="0"/>
              <a:t> </a:t>
            </a:r>
            <a:r>
              <a:rPr lang="tr-TR" dirty="0"/>
              <a:t>enzimini içermektedir. </a:t>
            </a:r>
            <a:r>
              <a:rPr lang="tr-TR" dirty="0" err="1"/>
              <a:t>Endosellüler</a:t>
            </a:r>
            <a:r>
              <a:rPr lang="tr-TR" dirty="0"/>
              <a:t> sistem de durgunluk fazı sırasında optimum</a:t>
            </a:r>
            <a:br>
              <a:rPr lang="tr-TR" dirty="0"/>
            </a:br>
            <a:r>
              <a:rPr lang="tr-TR" dirty="0"/>
              <a:t>aktivite gösterir. </a:t>
            </a:r>
            <a:r>
              <a:rPr lang="tr-TR" dirty="0" err="1"/>
              <a:t>Şuşlara</a:t>
            </a:r>
            <a:r>
              <a:rPr lang="tr-TR" dirty="0"/>
              <a:t> göre değişmekle birlikte 40000 - 60000 </a:t>
            </a:r>
            <a:r>
              <a:rPr lang="tr-TR" dirty="0" err="1"/>
              <a:t>mol</a:t>
            </a:r>
            <a:r>
              <a:rPr lang="tr-TR" dirty="0"/>
              <a:t> ağırlıklı iki önemli fraksiyonu olduğu belirlenmiştir.</a:t>
            </a:r>
          </a:p>
          <a:p>
            <a:r>
              <a:rPr lang="tr-TR" dirty="0"/>
              <a:t>Bu mayanın ayrıca </a:t>
            </a:r>
            <a:r>
              <a:rPr lang="tr-TR" b="1" dirty="0" err="1"/>
              <a:t>endosellüler</a:t>
            </a:r>
            <a:r>
              <a:rPr lang="tr-TR" b="1" dirty="0"/>
              <a:t> ve </a:t>
            </a:r>
            <a:r>
              <a:rPr lang="tr-TR" b="1" dirty="0" err="1"/>
              <a:t>aminopeptidaz</a:t>
            </a:r>
            <a:r>
              <a:rPr lang="tr-TR" b="1" dirty="0"/>
              <a:t> </a:t>
            </a:r>
            <a:r>
              <a:rPr lang="tr-TR" dirty="0"/>
              <a:t>olmak üzere iki önemli enzim grubu daha belirlenmiştir. Bunlardan birisi lensin» </a:t>
            </a:r>
            <a:r>
              <a:rPr lang="tr-TR" b="1" dirty="0"/>
              <a:t>p- </a:t>
            </a:r>
            <a:r>
              <a:rPr lang="tr-TR" b="1" dirty="0" err="1"/>
              <a:t>nitroanilin</a:t>
            </a:r>
            <a:r>
              <a:rPr lang="tr-TR" b="1" dirty="0"/>
              <a:t> (LNA) </a:t>
            </a:r>
            <a:r>
              <a:rPr lang="tr-TR" dirty="0"/>
              <a:t>üzerinde 8-8. 5 </a:t>
            </a:r>
            <a:r>
              <a:rPr lang="tr-TR" dirty="0" err="1"/>
              <a:t>pH’da</a:t>
            </a:r>
            <a:r>
              <a:rPr lang="tr-TR" dirty="0"/>
              <a:t> etkili olup, 50 °C’de optimum aktiviteye sahiptir. Nispeten sıcağa dayanıklı değildir. Bu enzim </a:t>
            </a:r>
            <a:r>
              <a:rPr lang="tr-TR" b="1" dirty="0"/>
              <a:t>ala-p </a:t>
            </a:r>
            <a:r>
              <a:rPr lang="tr-TR" b="1" dirty="0" err="1"/>
              <a:t>NA’yı</a:t>
            </a:r>
            <a:r>
              <a:rPr lang="tr-TR" b="1" dirty="0"/>
              <a:t> </a:t>
            </a:r>
            <a:r>
              <a:rPr lang="tr-TR" dirty="0"/>
              <a:t>ve türevlerini etkilemeyi yeğlemektedir. </a:t>
            </a:r>
            <a:r>
              <a:rPr lang="tr-TR" b="1" dirty="0" err="1"/>
              <a:t>Karboksipeptidazik</a:t>
            </a:r>
            <a:r>
              <a:rPr lang="tr-TR" b="1" dirty="0"/>
              <a:t> </a:t>
            </a:r>
            <a:r>
              <a:rPr lang="tr-TR" dirty="0"/>
              <a:t>aktivitesi misele bağlıdır. Optimum </a:t>
            </a:r>
            <a:r>
              <a:rPr lang="tr-TR" dirty="0" err="1"/>
              <a:t>pH’sı</a:t>
            </a:r>
            <a:r>
              <a:rPr lang="tr-TR" dirty="0"/>
              <a:t> 4.5-5.5 olup </a:t>
            </a:r>
            <a:r>
              <a:rPr lang="tr-TR" dirty="0" err="1"/>
              <a:t>substrata</a:t>
            </a:r>
            <a:r>
              <a:rPr lang="tr-TR" dirty="0"/>
              <a:t> göre bu değişebilir. </a:t>
            </a:r>
            <a:r>
              <a:rPr lang="tr-TR" dirty="0" err="1"/>
              <a:t>pH</a:t>
            </a:r>
            <a:r>
              <a:rPr lang="tr-TR" dirty="0"/>
              <a:t> 4. 0 de </a:t>
            </a:r>
            <a:r>
              <a:rPr lang="tr-TR" b="1" dirty="0"/>
              <a:t>Z </a:t>
            </a:r>
            <a:r>
              <a:rPr lang="tr-TR" dirty="0" err="1"/>
              <a:t>glu-tyr</a:t>
            </a:r>
            <a:r>
              <a:rPr lang="tr-TR" dirty="0"/>
              <a:t> </a:t>
            </a:r>
            <a:r>
              <a:rPr lang="tr-TR" dirty="0" err="1"/>
              <a:t>yi</a:t>
            </a:r>
            <a:r>
              <a:rPr lang="tr-TR" dirty="0"/>
              <a:t> çok hızlı hidrolize ederken 5.0 </a:t>
            </a:r>
            <a:r>
              <a:rPr lang="tr-TR" dirty="0" err="1"/>
              <a:t>pH’da</a:t>
            </a:r>
            <a:r>
              <a:rPr lang="tr-TR" dirty="0"/>
              <a:t> </a:t>
            </a:r>
            <a:r>
              <a:rPr lang="tr-TR" b="1" dirty="0"/>
              <a:t>Z </a:t>
            </a:r>
            <a:r>
              <a:rPr lang="tr-TR" b="1" dirty="0" err="1"/>
              <a:t>glu-val</a:t>
            </a:r>
            <a:r>
              <a:rPr lang="tr-TR" b="1" dirty="0"/>
              <a:t> </a:t>
            </a:r>
            <a:r>
              <a:rPr lang="tr-TR" dirty="0"/>
              <a:t>ve </a:t>
            </a:r>
            <a:r>
              <a:rPr lang="tr-TR" b="1" dirty="0"/>
              <a:t>Z </a:t>
            </a:r>
            <a:r>
              <a:rPr lang="tr-TR" b="1" dirty="0" err="1"/>
              <a:t>gly-leu</a:t>
            </a:r>
            <a:r>
              <a:rPr lang="tr-TR" b="1" dirty="0"/>
              <a:t> </a:t>
            </a:r>
            <a:r>
              <a:rPr lang="tr-TR" dirty="0" err="1"/>
              <a:t>yu</a:t>
            </a:r>
            <a:r>
              <a:rPr lang="tr-TR" dirty="0"/>
              <a:t> öncelikli olarak hidrolize eder. </a:t>
            </a:r>
            <a:r>
              <a:rPr lang="tr-TR" i="1" dirty="0"/>
              <a:t>G. </a:t>
            </a:r>
            <a:r>
              <a:rPr lang="tr-TR" i="1" dirty="0" err="1"/>
              <a:t>candidum</a:t>
            </a:r>
            <a:r>
              <a:rPr lang="tr-TR" i="1" dirty="0"/>
              <a:t>,</a:t>
            </a:r>
            <a:r>
              <a:rPr lang="tr-TR" dirty="0"/>
              <a:t> </a:t>
            </a:r>
            <a:r>
              <a:rPr lang="tr-TR" dirty="0" err="1"/>
              <a:t>oksidatif</a:t>
            </a:r>
            <a:r>
              <a:rPr lang="tr-TR" dirty="0"/>
              <a:t> </a:t>
            </a:r>
            <a:r>
              <a:rPr lang="tr-TR" dirty="0" err="1"/>
              <a:t>desaminasyon</a:t>
            </a:r>
            <a:r>
              <a:rPr lang="tr-TR" dirty="0"/>
              <a:t> yolunu izlemeyen bir süreçle </a:t>
            </a:r>
            <a:r>
              <a:rPr lang="tr-TR" dirty="0" err="1"/>
              <a:t>glutamik</a:t>
            </a:r>
            <a:r>
              <a:rPr lang="tr-TR" dirty="0"/>
              <a:t> ve </a:t>
            </a:r>
            <a:r>
              <a:rPr lang="tr-TR" dirty="0" err="1"/>
              <a:t>aspartik</a:t>
            </a:r>
            <a:r>
              <a:rPr lang="tr-TR" dirty="0"/>
              <a:t> asitten amonyak üretebilir.</a:t>
            </a:r>
          </a:p>
          <a:p>
            <a:endParaRPr lang="tr-TR" dirty="0"/>
          </a:p>
        </p:txBody>
      </p:sp>
    </p:spTree>
    <p:extLst>
      <p:ext uri="{BB962C8B-B14F-4D97-AF65-F5344CB8AC3E}">
        <p14:creationId xmlns:p14="http://schemas.microsoft.com/office/powerpoint/2010/main" val="192453553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 xmlns:a16="http://schemas.microsoft.com/office/drawing/2014/main" id="{3D152D74-61C8-48D3-9D9B-CEE8C6D79590}"/>
              </a:ext>
            </a:extLst>
          </p:cNvPr>
          <p:cNvSpPr>
            <a:spLocks noGrp="1"/>
          </p:cNvSpPr>
          <p:nvPr>
            <p:ph idx="1"/>
          </p:nvPr>
        </p:nvSpPr>
        <p:spPr>
          <a:xfrm>
            <a:off x="838200" y="791308"/>
            <a:ext cx="10515600" cy="5385655"/>
          </a:xfrm>
        </p:spPr>
        <p:txBody>
          <a:bodyPr>
            <a:normAutofit fontScale="92500" lnSpcReduction="10000"/>
          </a:bodyPr>
          <a:lstStyle/>
          <a:p>
            <a:r>
              <a:rPr lang="tr-TR" i="1" dirty="0"/>
              <a:t>G. </a:t>
            </a:r>
            <a:r>
              <a:rPr lang="tr-TR" i="1" dirty="0" err="1"/>
              <a:t>candidum</a:t>
            </a:r>
            <a:r>
              <a:rPr lang="tr-TR" dirty="0"/>
              <a:t> bir </a:t>
            </a:r>
            <a:r>
              <a:rPr lang="tr-TR" dirty="0" err="1"/>
              <a:t>suştan</a:t>
            </a:r>
            <a:r>
              <a:rPr lang="tr-TR" dirty="0"/>
              <a:t> diğerine değişen miktar ve kalitede </a:t>
            </a:r>
            <a:r>
              <a:rPr lang="tr-TR" dirty="0" err="1"/>
              <a:t>lipaz</a:t>
            </a:r>
            <a:r>
              <a:rPr lang="tr-TR" dirty="0"/>
              <a:t> aktivitesine sahiptir. Ancak </a:t>
            </a:r>
            <a:r>
              <a:rPr lang="tr-TR" dirty="0" err="1"/>
              <a:t>lipolitik</a:t>
            </a:r>
            <a:r>
              <a:rPr lang="tr-TR" dirty="0"/>
              <a:t> ve </a:t>
            </a:r>
            <a:r>
              <a:rPr lang="tr-TR" dirty="0" err="1"/>
              <a:t>proteolitik</a:t>
            </a:r>
            <a:r>
              <a:rPr lang="tr-TR" dirty="0"/>
              <a:t> aktiviteler arasında önemli bir ilişki yoktur. Yapılan çalışmalar azot kaynağı olarak maya </a:t>
            </a:r>
            <a:r>
              <a:rPr lang="tr-TR" dirty="0" err="1"/>
              <a:t>otolizatı</a:t>
            </a:r>
            <a:r>
              <a:rPr lang="tr-TR" dirty="0"/>
              <a:t>, amonyum fosfat veya sülfatın, </a:t>
            </a:r>
            <a:r>
              <a:rPr lang="tr-TR" dirty="0" err="1"/>
              <a:t>lipolitik</a:t>
            </a:r>
            <a:r>
              <a:rPr lang="tr-TR" dirty="0"/>
              <a:t> aktivitesi ve </a:t>
            </a:r>
            <a:r>
              <a:rPr lang="tr-TR" dirty="0" err="1"/>
              <a:t>biyosentezi</a:t>
            </a:r>
            <a:r>
              <a:rPr lang="tr-TR" dirty="0"/>
              <a:t> için en uygun kültür koşulu olduğunu </a:t>
            </a:r>
            <a:r>
              <a:rPr lang="tr-TR" dirty="0" err="1"/>
              <a:t>göstermişir</a:t>
            </a:r>
            <a:r>
              <a:rPr lang="tr-TR" dirty="0"/>
              <a:t>. </a:t>
            </a:r>
          </a:p>
          <a:p>
            <a:r>
              <a:rPr lang="tr-TR" dirty="0" err="1"/>
              <a:t>Lipaz</a:t>
            </a:r>
            <a:r>
              <a:rPr lang="tr-TR" dirty="0"/>
              <a:t> aktivitesinin parçalanması için gerekli olan sıcaklık ve </a:t>
            </a:r>
            <a:r>
              <a:rPr lang="tr-TR" dirty="0" err="1"/>
              <a:t>pH</a:t>
            </a:r>
            <a:r>
              <a:rPr lang="tr-TR" dirty="0"/>
              <a:t> dereceleri değişiklik göstermektedir. -29 °C’de dondurulan </a:t>
            </a:r>
            <a:r>
              <a:rPr lang="tr-TR" dirty="0" err="1"/>
              <a:t>substratlarda</a:t>
            </a:r>
            <a:r>
              <a:rPr lang="tr-TR" dirty="0"/>
              <a:t> enzimin hala aktif olduğu belirlenmiştir. 7 </a:t>
            </a:r>
            <a:r>
              <a:rPr lang="tr-TR" dirty="0" err="1"/>
              <a:t>pH</a:t>
            </a:r>
            <a:r>
              <a:rPr lang="tr-TR" dirty="0"/>
              <a:t> da </a:t>
            </a:r>
            <a:r>
              <a:rPr lang="tr-TR" dirty="0" err="1"/>
              <a:t>lipazın</a:t>
            </a:r>
            <a:r>
              <a:rPr lang="tr-TR" dirty="0"/>
              <a:t> </a:t>
            </a:r>
            <a:r>
              <a:rPr lang="tr-TR" dirty="0" err="1"/>
              <a:t>inaktivasyonu</a:t>
            </a:r>
            <a:r>
              <a:rPr lang="tr-TR" dirty="0"/>
              <a:t> için 82 °C ve 30 dakika gerekliyken 5 </a:t>
            </a:r>
            <a:r>
              <a:rPr lang="tr-TR" dirty="0" err="1"/>
              <a:t>pH’da</a:t>
            </a:r>
            <a:r>
              <a:rPr lang="tr-TR" dirty="0"/>
              <a:t> 72 °C ve 20 saniye yeterli olmaktadır.</a:t>
            </a:r>
          </a:p>
          <a:p>
            <a:r>
              <a:rPr lang="tr-TR" i="1" dirty="0"/>
              <a:t>G. </a:t>
            </a:r>
            <a:r>
              <a:rPr lang="tr-TR" i="1" dirty="0" err="1"/>
              <a:t>candidum</a:t>
            </a:r>
            <a:r>
              <a:rPr lang="tr-TR" dirty="0"/>
              <a:t> yalnızca uzun zincirli yağ asitlerinden </a:t>
            </a:r>
            <a:r>
              <a:rPr lang="tr-TR" dirty="0" err="1"/>
              <a:t>gliseritleri</a:t>
            </a:r>
            <a:r>
              <a:rPr lang="tr-TR" dirty="0"/>
              <a:t> sentezler ve </a:t>
            </a:r>
            <a:r>
              <a:rPr lang="tr-TR" dirty="0" err="1"/>
              <a:t>gliserol</a:t>
            </a:r>
            <a:r>
              <a:rPr lang="tr-TR" dirty="0"/>
              <a:t> molekülünün üç pozisyonunda ester bağlan oluşur. Bununla birlikte </a:t>
            </a:r>
            <a:r>
              <a:rPr lang="tr-TR" dirty="0" err="1"/>
              <a:t>lipaz</a:t>
            </a:r>
            <a:r>
              <a:rPr lang="tr-TR" dirty="0"/>
              <a:t>, </a:t>
            </a:r>
            <a:r>
              <a:rPr lang="tr-TR" dirty="0" err="1"/>
              <a:t>trigliseritlerin</a:t>
            </a:r>
            <a:r>
              <a:rPr lang="tr-TR" dirty="0"/>
              <a:t> hidrolizi sırasında işaretlenen </a:t>
            </a:r>
            <a:r>
              <a:rPr lang="tr-TR" dirty="0" err="1"/>
              <a:t>esterifiyan</a:t>
            </a:r>
            <a:r>
              <a:rPr lang="tr-TR" dirty="0"/>
              <a:t> etkiyi göstermez.</a:t>
            </a:r>
          </a:p>
          <a:p>
            <a:pPr marL="0" indent="0">
              <a:buNone/>
            </a:pPr>
            <a:r>
              <a:rPr lang="tr-TR" dirty="0"/>
              <a:t/>
            </a:r>
            <a:br>
              <a:rPr lang="tr-TR" dirty="0"/>
            </a:br>
            <a:endParaRPr lang="tr-TR" dirty="0"/>
          </a:p>
        </p:txBody>
      </p:sp>
    </p:spTree>
    <p:extLst>
      <p:ext uri="{BB962C8B-B14F-4D97-AF65-F5344CB8AC3E}">
        <p14:creationId xmlns:p14="http://schemas.microsoft.com/office/powerpoint/2010/main" val="342588311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 xmlns:a16="http://schemas.microsoft.com/office/drawing/2014/main" id="{27C9128A-4AED-405F-AFA4-A0B07BB7C271}"/>
              </a:ext>
            </a:extLst>
          </p:cNvPr>
          <p:cNvSpPr>
            <a:spLocks noGrp="1"/>
          </p:cNvSpPr>
          <p:nvPr>
            <p:ph type="title"/>
          </p:nvPr>
        </p:nvSpPr>
        <p:spPr/>
        <p:txBody>
          <a:bodyPr>
            <a:normAutofit/>
          </a:bodyPr>
          <a:lstStyle/>
          <a:p>
            <a:r>
              <a:rPr lang="tr-TR" b="1" dirty="0"/>
              <a:t>   </a:t>
            </a:r>
            <a:r>
              <a:rPr lang="tr-TR" b="1" dirty="0">
                <a:solidFill>
                  <a:srgbClr val="FF0000"/>
                </a:solidFill>
              </a:rPr>
              <a:t>Mayaların Süt Endüstrisinde Kullanımı</a:t>
            </a:r>
            <a:r>
              <a:rPr lang="tr-TR" b="1" dirty="0"/>
              <a:t/>
            </a:r>
            <a:br>
              <a:rPr lang="tr-TR" b="1" dirty="0"/>
            </a:br>
            <a:endParaRPr lang="tr-TR" dirty="0"/>
          </a:p>
        </p:txBody>
      </p:sp>
      <p:sp>
        <p:nvSpPr>
          <p:cNvPr id="3" name="İçerik Yer Tutucusu 2">
            <a:extLst>
              <a:ext uri="{FF2B5EF4-FFF2-40B4-BE49-F238E27FC236}">
                <a16:creationId xmlns="" xmlns:a16="http://schemas.microsoft.com/office/drawing/2014/main" id="{3ED941F6-BF3B-4B15-8BB7-7A2C0567BD4C}"/>
              </a:ext>
            </a:extLst>
          </p:cNvPr>
          <p:cNvSpPr>
            <a:spLocks noGrp="1"/>
          </p:cNvSpPr>
          <p:nvPr>
            <p:ph idx="1"/>
          </p:nvPr>
        </p:nvSpPr>
        <p:spPr/>
        <p:txBody>
          <a:bodyPr/>
          <a:lstStyle/>
          <a:p>
            <a:pPr marL="0" indent="0">
              <a:buNone/>
            </a:pPr>
            <a:r>
              <a:rPr lang="tr-TR" b="1" dirty="0"/>
              <a:t>                     </a:t>
            </a:r>
            <a:r>
              <a:rPr lang="tr-TR" b="1" dirty="0">
                <a:solidFill>
                  <a:srgbClr val="FF0000"/>
                </a:solidFill>
              </a:rPr>
              <a:t>Peynir Olgunlaştırmasında</a:t>
            </a:r>
          </a:p>
          <a:p>
            <a:r>
              <a:rPr lang="tr-TR" dirty="0"/>
              <a:t>Mayalar genel olarak ortamdaki laktik asidi tüketmeleriyle az </a:t>
            </a:r>
            <a:r>
              <a:rPr lang="tr-TR" dirty="0" err="1"/>
              <a:t>asidofil</a:t>
            </a:r>
            <a:r>
              <a:rPr lang="tr-TR" dirty="0"/>
              <a:t> bir floranın yerleşmesi için nötralize edici bir rol oynarlar. Gerçekte </a:t>
            </a:r>
            <a:r>
              <a:rPr lang="tr-TR" dirty="0" err="1"/>
              <a:t>pH</a:t>
            </a:r>
            <a:r>
              <a:rPr lang="tr-TR" dirty="0"/>
              <a:t> üzerindeki etkileri dışında mayalar diğer grup mikroorganizmalar için </a:t>
            </a:r>
            <a:r>
              <a:rPr lang="tr-TR" dirty="0" err="1"/>
              <a:t>stimüle</a:t>
            </a:r>
            <a:r>
              <a:rPr lang="tr-TR" dirty="0"/>
              <a:t> edici maddeler üreterek yeni floraların yerleşmesine yardımcı olurlar. Laktozu fermente eden </a:t>
            </a:r>
            <a:r>
              <a:rPr lang="tr-TR" dirty="0" err="1"/>
              <a:t>mayalarm</a:t>
            </a:r>
            <a:r>
              <a:rPr lang="tr-TR" dirty="0"/>
              <a:t> önemi şu şekilde açıklanabilir.</a:t>
            </a:r>
          </a:p>
        </p:txBody>
      </p:sp>
    </p:spTree>
    <p:extLst>
      <p:ext uri="{BB962C8B-B14F-4D97-AF65-F5344CB8AC3E}">
        <p14:creationId xmlns:p14="http://schemas.microsoft.com/office/powerpoint/2010/main" val="69133364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 xmlns:a16="http://schemas.microsoft.com/office/drawing/2014/main" id="{721089AB-ABFD-43EC-A3A4-8EAECF7EC50B}"/>
              </a:ext>
            </a:extLst>
          </p:cNvPr>
          <p:cNvSpPr>
            <a:spLocks noGrp="1"/>
          </p:cNvSpPr>
          <p:nvPr>
            <p:ph idx="1"/>
          </p:nvPr>
        </p:nvSpPr>
        <p:spPr>
          <a:xfrm>
            <a:off x="838200" y="712177"/>
            <a:ext cx="10515600" cy="5464786"/>
          </a:xfrm>
        </p:spPr>
        <p:txBody>
          <a:bodyPr>
            <a:normAutofit lnSpcReduction="10000"/>
          </a:bodyPr>
          <a:lstStyle/>
          <a:p>
            <a:r>
              <a:rPr lang="tr-TR" dirty="0"/>
              <a:t>Örneğin peynirdeki mayalar;</a:t>
            </a:r>
            <a:br>
              <a:rPr lang="tr-TR" dirty="0"/>
            </a:br>
            <a:endParaRPr lang="tr-TR" dirty="0"/>
          </a:p>
          <a:p>
            <a:pPr lvl="0"/>
            <a:r>
              <a:rPr lang="tr-TR" dirty="0"/>
              <a:t>Peynir </a:t>
            </a:r>
            <a:r>
              <a:rPr lang="tr-TR" dirty="0" err="1"/>
              <a:t>tekstürüne</a:t>
            </a:r>
            <a:r>
              <a:rPr lang="tr-TR" dirty="0"/>
              <a:t> zarar verecek olan çok yüksek bir laktik fermantasyonu önleyerek laktozun eliminasyonuna katılırlar.</a:t>
            </a:r>
            <a:endParaRPr lang="tr-TR" i="1" dirty="0"/>
          </a:p>
          <a:p>
            <a:pPr lvl="0"/>
            <a:r>
              <a:rPr lang="tr-TR" dirty="0"/>
              <a:t>Peynir kalitesini düşüren ve laktoz fermantasyonu oluşturan diğer mikroorganizmanın gelişmesine karşı koyarlar.</a:t>
            </a:r>
          </a:p>
          <a:p>
            <a:pPr lvl="0"/>
            <a:r>
              <a:rPr lang="tr-TR" dirty="0" err="1"/>
              <a:t>Rokforfda</a:t>
            </a:r>
            <a:r>
              <a:rPr lang="tr-TR" dirty="0"/>
              <a:t> mayalar, su salmayı takip eden ilk 48 saat; boyunca gözlenen pıhtıdaki deliklerin oluşumuna </a:t>
            </a:r>
            <a:r>
              <a:rPr lang="tr-TR" dirty="0" err="1"/>
              <a:t>Leuconostoc</a:t>
            </a:r>
            <a:r>
              <a:rPr lang="tr-TR" dirty="0"/>
              <a:t> ’ </a:t>
            </a:r>
            <a:r>
              <a:rPr lang="tr-TR" dirty="0" err="1"/>
              <a:t>larla</a:t>
            </a:r>
            <a:r>
              <a:rPr lang="tr-TR" dirty="0"/>
              <a:t> birlikte katılırlar. Bu delikler s iyesinde </a:t>
            </a:r>
            <a:r>
              <a:rPr lang="tr-TR" dirty="0" err="1"/>
              <a:t>penisilinim’larm</a:t>
            </a:r>
            <a:r>
              <a:rPr lang="tr-TR" dirty="0"/>
              <a:t> ileride iyi bir gelişim göstermesine ve peynirin doğ </a:t>
            </a:r>
            <a:r>
              <a:rPr lang="tr-TR" dirty="0" err="1"/>
              <a:t>ıı</a:t>
            </a:r>
            <a:r>
              <a:rPr lang="tr-TR" dirty="0"/>
              <a:t> renklenmesine yardım ederler.</a:t>
            </a:r>
          </a:p>
          <a:p>
            <a:pPr lvl="0"/>
            <a:r>
              <a:rPr lang="tr-TR" dirty="0"/>
              <a:t>Mayalar </a:t>
            </a:r>
            <a:r>
              <a:rPr lang="tr-TR" dirty="0" err="1"/>
              <a:t>enzimatik</a:t>
            </a:r>
            <a:r>
              <a:rPr lang="tr-TR" dirty="0"/>
              <a:t> aktivitelerinin devreye girmesiyle </a:t>
            </a:r>
            <a:r>
              <a:rPr lang="tr-TR" dirty="0" err="1"/>
              <a:t>proteoliz</a:t>
            </a:r>
            <a:r>
              <a:rPr lang="tr-TR" dirty="0"/>
              <a:t> ve </a:t>
            </a:r>
            <a:r>
              <a:rPr lang="tr-TR" dirty="0" err="1"/>
              <a:t>lipolize</a:t>
            </a:r>
            <a:r>
              <a:rPr lang="tr-TR" dirty="0"/>
              <a:t> neden olurlar, böylelikle aroma bileşenlerinin üretimi veya onların öncülerini oluştururlar.</a:t>
            </a:r>
          </a:p>
          <a:p>
            <a:endParaRPr lang="tr-TR" dirty="0"/>
          </a:p>
        </p:txBody>
      </p:sp>
    </p:spTree>
    <p:extLst>
      <p:ext uri="{BB962C8B-B14F-4D97-AF65-F5344CB8AC3E}">
        <p14:creationId xmlns:p14="http://schemas.microsoft.com/office/powerpoint/2010/main" val="26183791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 xmlns:a16="http://schemas.microsoft.com/office/drawing/2014/main" id="{FA637A68-70D7-4891-8456-958F2BCC9201}"/>
              </a:ext>
            </a:extLst>
          </p:cNvPr>
          <p:cNvSpPr>
            <a:spLocks noGrp="1"/>
          </p:cNvSpPr>
          <p:nvPr>
            <p:ph type="title"/>
          </p:nvPr>
        </p:nvSpPr>
        <p:spPr/>
        <p:txBody>
          <a:bodyPr>
            <a:normAutofit/>
          </a:bodyPr>
          <a:lstStyle/>
          <a:p>
            <a:r>
              <a:rPr lang="tr-TR" b="1" dirty="0"/>
              <a:t>                            </a:t>
            </a:r>
            <a:r>
              <a:rPr lang="tr-TR" b="1" dirty="0">
                <a:solidFill>
                  <a:srgbClr val="FF0000"/>
                </a:solidFill>
              </a:rPr>
              <a:t>Mayalar</a:t>
            </a:r>
            <a:br>
              <a:rPr lang="tr-TR" b="1" dirty="0">
                <a:solidFill>
                  <a:srgbClr val="FF0000"/>
                </a:solidFill>
              </a:rPr>
            </a:br>
            <a:endParaRPr lang="tr-TR" dirty="0">
              <a:solidFill>
                <a:srgbClr val="FF0000"/>
              </a:solidFill>
            </a:endParaRPr>
          </a:p>
        </p:txBody>
      </p:sp>
      <p:sp>
        <p:nvSpPr>
          <p:cNvPr id="3" name="İçerik Yer Tutucusu 2">
            <a:extLst>
              <a:ext uri="{FF2B5EF4-FFF2-40B4-BE49-F238E27FC236}">
                <a16:creationId xmlns="" xmlns:a16="http://schemas.microsoft.com/office/drawing/2014/main" id="{CBB1C2F3-48DC-44CF-9D6B-0C037A969617}"/>
              </a:ext>
            </a:extLst>
          </p:cNvPr>
          <p:cNvSpPr>
            <a:spLocks noGrp="1"/>
          </p:cNvSpPr>
          <p:nvPr>
            <p:ph idx="1"/>
          </p:nvPr>
        </p:nvSpPr>
        <p:spPr/>
        <p:txBody>
          <a:bodyPr>
            <a:normAutofit fontScale="85000" lnSpcReduction="20000"/>
          </a:bodyPr>
          <a:lstStyle/>
          <a:p>
            <a:r>
              <a:rPr lang="tr-TR" dirty="0"/>
              <a:t>Mayalar </a:t>
            </a:r>
            <a:r>
              <a:rPr lang="tr-TR" dirty="0" err="1"/>
              <a:t>funguslarm</a:t>
            </a:r>
            <a:r>
              <a:rPr lang="tr-TR" dirty="0"/>
              <a:t> içinde yer alan mikroorganizmalardandır. Süt teknolojisi bakımından ayrı bir öneme sahiptirler. Süt ürünlerindeki </a:t>
            </a:r>
            <a:r>
              <a:rPr lang="tr-TR" dirty="0" err="1"/>
              <a:t>mikrobiyal</a:t>
            </a:r>
            <a:r>
              <a:rPr lang="tr-TR" dirty="0"/>
              <a:t> etkileşimlerin bir parçasıdırlar. Bunların bazı türleri </a:t>
            </a:r>
            <a:r>
              <a:rPr lang="tr-TR" dirty="0" err="1"/>
              <a:t>starter</a:t>
            </a:r>
            <a:r>
              <a:rPr lang="tr-TR" dirty="0"/>
              <a:t> kültürlerin içeriğinde veya destekleyicisi olarak fermantasyona katılırlar. Kimi türler veya </a:t>
            </a:r>
            <a:r>
              <a:rPr lang="tr-TR" dirty="0" err="1"/>
              <a:t>genus</a:t>
            </a:r>
            <a:r>
              <a:rPr lang="tr-TR" dirty="0"/>
              <a:t> üyeleri istenmeyen ve kaliteyi düşürücü fermantasyonlar oluştururlar. Bir kısmı arzu edilmeyen ve kalite hatalarına sebep olan diğer mikroorganizmaların </a:t>
            </a:r>
            <a:r>
              <a:rPr lang="tr-TR" dirty="0" err="1"/>
              <a:t>inhibisyonunda</a:t>
            </a:r>
            <a:r>
              <a:rPr lang="tr-TR" dirty="0"/>
              <a:t> iş görürler. Bu arada bulundukları ürünlerde </a:t>
            </a:r>
            <a:r>
              <a:rPr lang="tr-TR" dirty="0" err="1"/>
              <a:t>proteolitik</a:t>
            </a:r>
            <a:r>
              <a:rPr lang="tr-TR" dirty="0"/>
              <a:t> ve </a:t>
            </a:r>
            <a:r>
              <a:rPr lang="tr-TR" dirty="0" err="1"/>
              <a:t>lipolitik</a:t>
            </a:r>
            <a:r>
              <a:rPr lang="tr-TR" dirty="0"/>
              <a:t> etkinlikleri sonucu önemli aroma maddelerinden açığa çıkarırlar. Ancak bazı durumlarda bakterilerle etkileşimleri sırası </a:t>
            </a:r>
            <a:r>
              <a:rPr lang="tr-TR" dirty="0" err="1"/>
              <a:t>starter</a:t>
            </a:r>
            <a:r>
              <a:rPr lang="tr-TR" dirty="0"/>
              <a:t> kültürlerin faaliyetini engelleyerek, duyusal ve kimyasal hataların ortaya çıkmasına yol açarlar.</a:t>
            </a:r>
          </a:p>
          <a:p>
            <a:r>
              <a:rPr lang="tr-TR" dirty="0"/>
              <a:t>Bu nedenle mayaların Süt mikrobiyolojisinin bir parçası olarak incelenmesinde yarar vardır.</a:t>
            </a:r>
          </a:p>
          <a:p>
            <a:pPr marL="0" indent="0">
              <a:buNone/>
            </a:pPr>
            <a:r>
              <a:rPr lang="tr-TR" dirty="0"/>
              <a:t/>
            </a:r>
            <a:br>
              <a:rPr lang="tr-TR" dirty="0"/>
            </a:br>
            <a:endParaRPr lang="tr-TR" dirty="0"/>
          </a:p>
        </p:txBody>
      </p:sp>
    </p:spTree>
    <p:extLst>
      <p:ext uri="{BB962C8B-B14F-4D97-AF65-F5344CB8AC3E}">
        <p14:creationId xmlns:p14="http://schemas.microsoft.com/office/powerpoint/2010/main" val="220470573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 xmlns:a16="http://schemas.microsoft.com/office/drawing/2014/main" id="{3179866D-B9C9-4CFE-B075-93EB18384C04}"/>
              </a:ext>
            </a:extLst>
          </p:cNvPr>
          <p:cNvSpPr>
            <a:spLocks noGrp="1"/>
          </p:cNvSpPr>
          <p:nvPr>
            <p:ph idx="1"/>
          </p:nvPr>
        </p:nvSpPr>
        <p:spPr>
          <a:xfrm>
            <a:off x="838200" y="501162"/>
            <a:ext cx="10515600" cy="6163407"/>
          </a:xfrm>
        </p:spPr>
        <p:txBody>
          <a:bodyPr>
            <a:normAutofit fontScale="92500" lnSpcReduction="10000"/>
          </a:bodyPr>
          <a:lstStyle/>
          <a:p>
            <a:r>
              <a:rPr lang="tr-TR" dirty="0"/>
              <a:t>Peynirlerin tüketici kitlesi tarafından beğenilmesinde en önemli faktörler görünüş, yapı, aroma ve tatlarıdır. Bu özelliklerin ortaya çıkmasında kullanılan birincil ve ikincil kültürlerin rolü çok büyüktür. Peynirlerin arasındaki farklılık, uygulanan yapım tekniklerinin yanı sıra büyük oranda olgunlaşma sırasında yararlanılan kültür </a:t>
            </a:r>
            <a:r>
              <a:rPr lang="tr-TR" dirty="0" err="1"/>
              <a:t>mikroflorası</a:t>
            </a:r>
            <a:r>
              <a:rPr lang="tr-TR" dirty="0"/>
              <a:t> ile ortamda bulunan doğal mikroorganizmaların tabiatının sonucu olarak ortaya çıkar/ İkincil (</a:t>
            </a:r>
            <a:r>
              <a:rPr lang="tr-TR" dirty="0" err="1"/>
              <a:t>Sekonder</a:t>
            </a:r>
            <a:r>
              <a:rPr lang="tr-TR" dirty="0"/>
              <a:t>) floralar ve mayalar peynirlerin bu farklılaşmasına kuvvetle katılırlar. Belirtmek gerekir ki, çoğu zaman devreye giren bu türler ve türler arası denge ile bunların oluşturdukları biyokimyasal değişim seviyesinde etki mekanizmaları kesin olarak bilinmiyor. Küflerden özellikle </a:t>
            </a:r>
            <a:r>
              <a:rPr lang="tr-TR" dirty="0" err="1"/>
              <a:t>Penicillium’lar</a:t>
            </a:r>
            <a:r>
              <a:rPr lang="tr-TR" dirty="0"/>
              <a:t> bu reaksiyonlarda önemli roller üstlenirler. Ancak kalite ve rantabilitenin sağlanmasında tür ve </a:t>
            </a:r>
            <a:r>
              <a:rPr lang="tr-TR" dirty="0" err="1"/>
              <a:t>suşlarm</a:t>
            </a:r>
            <a:r>
              <a:rPr lang="tr-TR" dirty="0"/>
              <a:t> olduğu kadar ikincil floranın da kararlı olanlarının seçimi başarının temelini oluşturur. Aksi halde istenmeyen birçok olayın, problemin ortaya çıkması kaçınılmazdır. Zira peynirlerde olgunlaşma büyük çapta ampirizme bağlıdır ve kontrolü zordur. Maya ve </a:t>
            </a:r>
            <a:r>
              <a:rPr lang="tr-TR" i="1" dirty="0"/>
              <a:t>l</a:t>
            </a:r>
            <a:r>
              <a:rPr lang="tr-TR" dirty="0"/>
              <a:t> </a:t>
            </a:r>
            <a:r>
              <a:rPr lang="tr-TR" dirty="0" err="1"/>
              <a:t>üfleri</a:t>
            </a:r>
            <a:r>
              <a:rPr lang="tr-TR" dirty="0"/>
              <a:t> çok iyi tanımak gerekir. Böylelikle olgunlaşmanın biyokimyasal ve mikrobiyolojik süreci çok daha iyi kontrol etmeye izin veren yapım modeliyle yönlendirilebilir.</a:t>
            </a:r>
          </a:p>
          <a:p>
            <a:endParaRPr lang="tr-TR" dirty="0"/>
          </a:p>
        </p:txBody>
      </p:sp>
    </p:spTree>
    <p:extLst>
      <p:ext uri="{BB962C8B-B14F-4D97-AF65-F5344CB8AC3E}">
        <p14:creationId xmlns:p14="http://schemas.microsoft.com/office/powerpoint/2010/main" val="250255615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 xmlns:a16="http://schemas.microsoft.com/office/drawing/2014/main" id="{5A2C0684-32FC-49C7-8228-34846D33B07D}"/>
              </a:ext>
            </a:extLst>
          </p:cNvPr>
          <p:cNvSpPr>
            <a:spLocks noGrp="1"/>
          </p:cNvSpPr>
          <p:nvPr>
            <p:ph type="title"/>
          </p:nvPr>
        </p:nvSpPr>
        <p:spPr>
          <a:xfrm>
            <a:off x="838200" y="365126"/>
            <a:ext cx="10515600" cy="1085606"/>
          </a:xfrm>
        </p:spPr>
        <p:txBody>
          <a:bodyPr>
            <a:normAutofit fontScale="90000"/>
          </a:bodyPr>
          <a:lstStyle/>
          <a:p>
            <a:r>
              <a:rPr lang="tr-TR" b="1" dirty="0"/>
              <a:t>              </a:t>
            </a:r>
            <a:r>
              <a:rPr lang="tr-TR" b="1" dirty="0">
                <a:solidFill>
                  <a:srgbClr val="FF0000"/>
                </a:solidFill>
              </a:rPr>
              <a:t>Konsantre Protein </a:t>
            </a:r>
            <a:r>
              <a:rPr lang="tr-TR" b="1" dirty="0" err="1">
                <a:solidFill>
                  <a:srgbClr val="FF0000"/>
                </a:solidFill>
              </a:rPr>
              <a:t>Eldesinde</a:t>
            </a:r>
            <a:r>
              <a:rPr lang="tr-TR" b="1" dirty="0"/>
              <a:t/>
            </a:r>
            <a:br>
              <a:rPr lang="tr-TR" b="1" dirty="0"/>
            </a:br>
            <a:endParaRPr lang="tr-TR" dirty="0"/>
          </a:p>
        </p:txBody>
      </p:sp>
      <p:sp>
        <p:nvSpPr>
          <p:cNvPr id="3" name="İçerik Yer Tutucusu 2">
            <a:extLst>
              <a:ext uri="{FF2B5EF4-FFF2-40B4-BE49-F238E27FC236}">
                <a16:creationId xmlns="" xmlns:a16="http://schemas.microsoft.com/office/drawing/2014/main" id="{42C08E1C-916F-47E4-B9E7-879952AA615A}"/>
              </a:ext>
            </a:extLst>
          </p:cNvPr>
          <p:cNvSpPr>
            <a:spLocks noGrp="1"/>
          </p:cNvSpPr>
          <p:nvPr>
            <p:ph idx="1"/>
          </p:nvPr>
        </p:nvSpPr>
        <p:spPr>
          <a:xfrm>
            <a:off x="838200" y="1362808"/>
            <a:ext cx="10515600" cy="5011615"/>
          </a:xfrm>
        </p:spPr>
        <p:txBody>
          <a:bodyPr>
            <a:normAutofit fontScale="92500" lnSpcReduction="20000"/>
          </a:bodyPr>
          <a:lstStyle/>
          <a:p>
            <a:r>
              <a:rPr lang="tr-TR" dirty="0"/>
              <a:t>Bu arada konsantre protein üretiminde, çevreye bağlı problemlerin en aza indirilmesinde, bakterilerin beslenmesinde önemli kaynak oluştururlar. </a:t>
            </a:r>
            <a:r>
              <a:rPr lang="tr-TR" dirty="0" err="1"/>
              <a:t>Candida</a:t>
            </a:r>
            <a:r>
              <a:rPr lang="tr-TR" dirty="0"/>
              <a:t>, </a:t>
            </a:r>
            <a:r>
              <a:rPr lang="tr-TR" dirty="0" err="1"/>
              <a:t>Cryptococcus</a:t>
            </a:r>
            <a:r>
              <a:rPr lang="tr-TR" dirty="0"/>
              <a:t>, </a:t>
            </a:r>
            <a:r>
              <a:rPr lang="tr-TR" dirty="0" err="1"/>
              <a:t>Kluyveromyces</a:t>
            </a:r>
            <a:r>
              <a:rPr lang="tr-TR" dirty="0"/>
              <a:t> ve </a:t>
            </a:r>
            <a:r>
              <a:rPr lang="tr-TR" dirty="0" err="1"/>
              <a:t>Saccharomyces</a:t>
            </a:r>
            <a:r>
              <a:rPr lang="tr-TR" dirty="0"/>
              <a:t>‘ in </a:t>
            </a:r>
            <a:r>
              <a:rPr lang="tr-TR" dirty="0" err="1"/>
              <a:t>biyomas</a:t>
            </a:r>
            <a:r>
              <a:rPr lang="tr-TR" dirty="0"/>
              <a:t> üretiminde başarıyla kullanımı söz konusudur. </a:t>
            </a:r>
            <a:r>
              <a:rPr lang="tr-TR" i="1" dirty="0"/>
              <a:t>C. </a:t>
            </a:r>
            <a:r>
              <a:rPr lang="tr-TR" i="1" dirty="0" err="1"/>
              <a:t>saitoana’mn</a:t>
            </a:r>
            <a:r>
              <a:rPr lang="tr-TR" dirty="0"/>
              <a:t> işlenmemiş tatlı peynir altı suyundan (</a:t>
            </a:r>
            <a:r>
              <a:rPr lang="tr-TR" dirty="0" err="1"/>
              <a:t>laktoserum</a:t>
            </a:r>
            <a:r>
              <a:rPr lang="tr-TR" dirty="0"/>
              <a:t>) % 54’ de varan oranlarda protein ürettiği belirlenmiştir. </a:t>
            </a:r>
            <a:r>
              <a:rPr lang="tr-TR" i="1" dirty="0" err="1"/>
              <a:t>Candida</a:t>
            </a:r>
            <a:r>
              <a:rPr lang="tr-TR" i="1" dirty="0"/>
              <a:t> </a:t>
            </a:r>
            <a:r>
              <a:rPr lang="tr-TR" i="1" dirty="0" err="1"/>
              <a:t>kefyr</a:t>
            </a:r>
            <a:r>
              <a:rPr lang="tr-TR" dirty="0"/>
              <a:t> de iyi bir protein üreticisidir. Peynir altı suyu üzerinde geliştirilen </a:t>
            </a:r>
            <a:r>
              <a:rPr lang="tr-TR" i="1" dirty="0" err="1"/>
              <a:t>Candida</a:t>
            </a:r>
            <a:r>
              <a:rPr lang="tr-TR" i="1" dirty="0"/>
              <a:t> </a:t>
            </a:r>
            <a:r>
              <a:rPr lang="tr-TR" i="1" dirty="0" err="1"/>
              <a:t>kefyr</a:t>
            </a:r>
            <a:r>
              <a:rPr lang="tr-TR" dirty="0"/>
              <a:t> ve </a:t>
            </a:r>
            <a:r>
              <a:rPr lang="tr-TR" i="1" dirty="0" err="1"/>
              <a:t>Kluyveromyces</a:t>
            </a:r>
            <a:r>
              <a:rPr lang="tr-TR" i="1" dirty="0"/>
              <a:t> </a:t>
            </a:r>
            <a:r>
              <a:rPr lang="tr-TR" i="1" dirty="0" err="1"/>
              <a:t>marxianus</a:t>
            </a:r>
            <a:r>
              <a:rPr lang="tr-TR" i="1" dirty="0"/>
              <a:t>’</a:t>
            </a:r>
            <a:r>
              <a:rPr lang="tr-TR" dirty="0"/>
              <a:t> %31- 44 oranında brüt protein içeren </a:t>
            </a:r>
            <a:r>
              <a:rPr lang="tr-TR" dirty="0" err="1"/>
              <a:t>biyomas</a:t>
            </a:r>
            <a:r>
              <a:rPr lang="tr-TR" dirty="0"/>
              <a:t> üretmiştir. Bu amaçla </a:t>
            </a:r>
            <a:r>
              <a:rPr lang="tr-TR" i="1" dirty="0"/>
              <a:t>G. </a:t>
            </a:r>
            <a:r>
              <a:rPr lang="tr-TR" i="1" dirty="0" err="1"/>
              <a:t>candidum</a:t>
            </a:r>
            <a:r>
              <a:rPr lang="tr-TR" i="1" dirty="0"/>
              <a:t> </a:t>
            </a:r>
            <a:r>
              <a:rPr lang="tr-TR" dirty="0"/>
              <a:t>da kullanılmaktadır.</a:t>
            </a:r>
            <a:br>
              <a:rPr lang="tr-TR" dirty="0"/>
            </a:br>
            <a:endParaRPr lang="tr-TR" dirty="0"/>
          </a:p>
          <a:p>
            <a:r>
              <a:rPr lang="tr-TR" dirty="0"/>
              <a:t>Süt endüstrisinde sütçülük artıklarından protein ve </a:t>
            </a:r>
            <a:r>
              <a:rPr lang="tr-TR" dirty="0" err="1"/>
              <a:t>biyomas</a:t>
            </a:r>
            <a:r>
              <a:rPr lang="tr-TR" dirty="0"/>
              <a:t> </a:t>
            </a:r>
            <a:r>
              <a:rPr lang="tr-TR" dirty="0" err="1"/>
              <a:t>eldesinde</a:t>
            </a:r>
            <a:r>
              <a:rPr lang="tr-TR" dirty="0"/>
              <a:t> bu mayadan yararlanılmaktadır. Bu proteinlerin amino asit kompozisyonu özellikle </a:t>
            </a:r>
            <a:r>
              <a:rPr lang="tr-TR" dirty="0" err="1"/>
              <a:t>substratm</a:t>
            </a:r>
            <a:r>
              <a:rPr lang="tr-TR" dirty="0"/>
              <a:t> ve ilgili </a:t>
            </a:r>
            <a:r>
              <a:rPr lang="tr-TR" dirty="0" err="1"/>
              <a:t>suşlarm</a:t>
            </a:r>
            <a:r>
              <a:rPr lang="tr-TR" dirty="0"/>
              <a:t> fonksiyonu olarak önemli derecede değişiklik gösterir. Bilhassa </a:t>
            </a:r>
            <a:r>
              <a:rPr lang="tr-TR" i="1" dirty="0"/>
              <a:t>E. </a:t>
            </a:r>
            <a:r>
              <a:rPr lang="tr-TR" i="1" dirty="0" err="1"/>
              <a:t>coli</a:t>
            </a:r>
            <a:r>
              <a:rPr lang="tr-TR" dirty="0"/>
              <a:t> ile birlikte bulunduklarında </a:t>
            </a:r>
            <a:r>
              <a:rPr lang="tr-TR" dirty="0" err="1"/>
              <a:t>esansiyel</a:t>
            </a:r>
            <a:r>
              <a:rPr lang="tr-TR" dirty="0"/>
              <a:t> amino asit bakımından daha önemli olan ve biyolojik değeri bakımından üstün protein üretirler. Misellerinin vitamin ve proteince zenginliği nedeniyle insan ve hayvan beslenmesinde kullanılır.</a:t>
            </a:r>
          </a:p>
          <a:p>
            <a:endParaRPr lang="tr-TR" dirty="0"/>
          </a:p>
        </p:txBody>
      </p:sp>
    </p:spTree>
    <p:extLst>
      <p:ext uri="{BB962C8B-B14F-4D97-AF65-F5344CB8AC3E}">
        <p14:creationId xmlns:p14="http://schemas.microsoft.com/office/powerpoint/2010/main" val="66582282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 xmlns:a16="http://schemas.microsoft.com/office/drawing/2014/main" id="{7DAF7987-E343-4BDE-9333-E085E17CB2EA}"/>
              </a:ext>
            </a:extLst>
          </p:cNvPr>
          <p:cNvSpPr>
            <a:spLocks noGrp="1"/>
          </p:cNvSpPr>
          <p:nvPr>
            <p:ph type="title"/>
          </p:nvPr>
        </p:nvSpPr>
        <p:spPr/>
        <p:txBody>
          <a:bodyPr>
            <a:normAutofit fontScale="90000"/>
          </a:bodyPr>
          <a:lstStyle/>
          <a:p>
            <a:r>
              <a:rPr lang="tr-TR" b="1" dirty="0"/>
              <a:t>   </a:t>
            </a:r>
            <a:r>
              <a:rPr lang="tr-TR" b="1" dirty="0">
                <a:solidFill>
                  <a:srgbClr val="FF0000"/>
                </a:solidFill>
              </a:rPr>
              <a:t>Bazı Fermente Süt İçeceklerinin Üretimine Katılır</a:t>
            </a:r>
            <a:r>
              <a:rPr lang="tr-TR" b="1" dirty="0"/>
              <a:t/>
            </a:r>
            <a:br>
              <a:rPr lang="tr-TR" b="1" dirty="0"/>
            </a:br>
            <a:endParaRPr lang="tr-TR" dirty="0"/>
          </a:p>
        </p:txBody>
      </p:sp>
      <p:sp>
        <p:nvSpPr>
          <p:cNvPr id="3" name="İçerik Yer Tutucusu 2">
            <a:extLst>
              <a:ext uri="{FF2B5EF4-FFF2-40B4-BE49-F238E27FC236}">
                <a16:creationId xmlns="" xmlns:a16="http://schemas.microsoft.com/office/drawing/2014/main" id="{F17D68CF-56F6-44EA-8647-37EF2A172933}"/>
              </a:ext>
            </a:extLst>
          </p:cNvPr>
          <p:cNvSpPr>
            <a:spLocks noGrp="1"/>
          </p:cNvSpPr>
          <p:nvPr>
            <p:ph idx="1"/>
          </p:nvPr>
        </p:nvSpPr>
        <p:spPr>
          <a:xfrm>
            <a:off x="838200" y="1477108"/>
            <a:ext cx="10515600" cy="4699855"/>
          </a:xfrm>
        </p:spPr>
        <p:txBody>
          <a:bodyPr>
            <a:normAutofit fontScale="92500" lnSpcReduction="20000"/>
          </a:bodyPr>
          <a:lstStyle/>
          <a:p>
            <a:r>
              <a:rPr lang="tr-TR" dirty="0"/>
              <a:t>Kefir ve kımız gibi fermente süt ürünlerinin elde edilmesinde ' </a:t>
            </a:r>
            <a:r>
              <a:rPr lang="tr-TR" dirty="0" err="1"/>
              <a:t>Saccharomyces</a:t>
            </a:r>
            <a:r>
              <a:rPr lang="tr-TR" dirty="0"/>
              <a:t> ve </a:t>
            </a:r>
            <a:r>
              <a:rPr lang="tr-TR" dirty="0" err="1"/>
              <a:t>Torulopsis</a:t>
            </a:r>
            <a:r>
              <a:rPr lang="tr-TR" dirty="0"/>
              <a:t> </a:t>
            </a:r>
            <a:r>
              <a:rPr lang="tr-TR" dirty="0" err="1"/>
              <a:t>genusuna</a:t>
            </a:r>
            <a:r>
              <a:rPr lang="tr-TR" dirty="0"/>
              <a:t> giren </a:t>
            </a:r>
            <a:r>
              <a:rPr lang="tr-TR" dirty="0" err="1"/>
              <a:t>mayalarm</a:t>
            </a:r>
            <a:r>
              <a:rPr lang="tr-TR" dirty="0"/>
              <a:t> bulunması çoğu zaman arzu edilir. Daneden yapılan kefirlerden bir çok laktik asit bakterisini</a:t>
            </a:r>
            <a:r>
              <a:rPr lang="tr-TR" u="sng" dirty="0"/>
              <a:t>n</a:t>
            </a:r>
            <a:r>
              <a:rPr lang="tr-TR" dirty="0"/>
              <a:t> yanı sıra </a:t>
            </a:r>
            <a:r>
              <a:rPr lang="tr-TR" i="1" dirty="0"/>
              <a:t>K. </a:t>
            </a:r>
            <a:r>
              <a:rPr lang="tr-TR" i="1" dirty="0" err="1"/>
              <a:t>marxianus</a:t>
            </a:r>
            <a:r>
              <a:rPr lang="tr-TR" i="1" dirty="0"/>
              <a:t>, C. </a:t>
            </a:r>
            <a:r>
              <a:rPr lang="tr-TR" i="1" dirty="0" err="1"/>
              <a:t>kefyr</a:t>
            </a:r>
            <a:r>
              <a:rPr lang="tr-TR" i="1" dirty="0"/>
              <a:t>, C. </a:t>
            </a:r>
            <a:r>
              <a:rPr lang="tr-TR" i="1" dirty="0" err="1"/>
              <a:t>pseudotropicalis</a:t>
            </a:r>
            <a:r>
              <a:rPr lang="tr-TR" i="1" dirty="0"/>
              <a:t>, </a:t>
            </a:r>
            <a:r>
              <a:rPr lang="tr-TR" i="1" dirty="0" err="1"/>
              <a:t>Sacch</a:t>
            </a:r>
            <a:r>
              <a:rPr lang="tr-TR" i="1" dirty="0"/>
              <a:t>. </a:t>
            </a:r>
            <a:r>
              <a:rPr lang="tr-TR" i="1" dirty="0" err="1"/>
              <a:t>cerevisiae</a:t>
            </a:r>
            <a:r>
              <a:rPr lang="tr-TR" i="1" dirty="0"/>
              <a:t>, </a:t>
            </a:r>
            <a:r>
              <a:rPr lang="tr-TR" i="1" dirty="0" err="1"/>
              <a:t>Sacch</a:t>
            </a:r>
            <a:r>
              <a:rPr lang="tr-TR" i="1" dirty="0"/>
              <a:t>. </a:t>
            </a:r>
            <a:r>
              <a:rPr lang="tr-TR" i="1" dirty="0" err="1"/>
              <a:t>unisporus</a:t>
            </a:r>
            <a:r>
              <a:rPr lang="tr-TR" i="1" dirty="0"/>
              <a:t>, </a:t>
            </a:r>
            <a:r>
              <a:rPr lang="tr-TR" i="1" dirty="0" err="1"/>
              <a:t>Sacch</a:t>
            </a:r>
            <a:r>
              <a:rPr lang="tr-TR" i="1" dirty="0"/>
              <a:t>. </a:t>
            </a:r>
            <a:r>
              <a:rPr lang="tr-TR" i="1" dirty="0" err="1"/>
              <a:t>carlbergensis</a:t>
            </a:r>
            <a:r>
              <a:rPr lang="tr-TR" i="1" dirty="0"/>
              <a:t>, </a:t>
            </a:r>
            <a:r>
              <a:rPr lang="tr-TR" i="1" dirty="0" err="1"/>
              <a:t>Sacch</a:t>
            </a:r>
            <a:r>
              <a:rPr lang="tr-TR" i="1" dirty="0"/>
              <a:t>. </a:t>
            </a:r>
            <a:r>
              <a:rPr lang="tr-TR" i="1" dirty="0" err="1"/>
              <a:t>exiguus</a:t>
            </a:r>
            <a:r>
              <a:rPr lang="tr-TR" dirty="0"/>
              <a:t> türü mayalar izole edilmiştir.</a:t>
            </a:r>
          </a:p>
          <a:p>
            <a:r>
              <a:rPr lang="tr-TR" dirty="0"/>
              <a:t>Kımız kültüründe de </a:t>
            </a:r>
            <a:r>
              <a:rPr lang="tr-TR" dirty="0" err="1"/>
              <a:t>Candida</a:t>
            </a:r>
            <a:r>
              <a:rPr lang="tr-TR" dirty="0"/>
              <a:t> türleri, </a:t>
            </a:r>
            <a:r>
              <a:rPr lang="tr-TR" i="1" dirty="0"/>
              <a:t>K. </a:t>
            </a:r>
            <a:r>
              <a:rPr lang="tr-TR" i="1" dirty="0" err="1"/>
              <a:t>lactis</a:t>
            </a:r>
            <a:r>
              <a:rPr lang="tr-TR" i="1" dirty="0"/>
              <a:t>, </a:t>
            </a:r>
            <a:r>
              <a:rPr lang="tr-TR" i="1" dirty="0" err="1"/>
              <a:t>Sacch</a:t>
            </a:r>
            <a:r>
              <a:rPr lang="tr-TR" i="1" dirty="0"/>
              <a:t>. </a:t>
            </a:r>
            <a:r>
              <a:rPr lang="tr-TR" i="1" dirty="0" err="1"/>
              <a:t>cerevisiae</a:t>
            </a:r>
            <a:r>
              <a:rPr lang="tr-TR" i="1" dirty="0"/>
              <a:t> ile K. </a:t>
            </a:r>
            <a:r>
              <a:rPr lang="tr-TR" i="1" dirty="0" err="1"/>
              <a:t>marxiarıus</a:t>
            </a:r>
            <a:r>
              <a:rPr lang="tr-TR" dirty="0"/>
              <a:t> belirlenmiştir.</a:t>
            </a:r>
          </a:p>
          <a:p>
            <a:r>
              <a:rPr lang="tr-TR" dirty="0"/>
              <a:t>Bir Finlandiya süt içeceği olan </a:t>
            </a:r>
            <a:r>
              <a:rPr lang="tr-TR" dirty="0" err="1"/>
              <a:t>Viili</a:t>
            </a:r>
            <a:r>
              <a:rPr lang="tr-TR" dirty="0"/>
              <a:t>, laktik asit bakterileri ve </a:t>
            </a:r>
            <a:r>
              <a:rPr lang="tr-TR" i="1" dirty="0" err="1"/>
              <a:t>Geotrichum</a:t>
            </a:r>
            <a:r>
              <a:rPr lang="tr-TR" i="1" dirty="0"/>
              <a:t> </a:t>
            </a:r>
            <a:r>
              <a:rPr lang="tr-TR" i="1" dirty="0" err="1"/>
              <a:t>candidum'dm</a:t>
            </a:r>
            <a:r>
              <a:rPr lang="tr-TR" dirty="0"/>
              <a:t> oluşan kültürle üretilmektedir.</a:t>
            </a:r>
          </a:p>
          <a:p>
            <a:pPr marL="0" lvl="0" indent="0">
              <a:buNone/>
            </a:pPr>
            <a:r>
              <a:rPr lang="tr-TR" b="1" dirty="0"/>
              <a:t>                    </a:t>
            </a:r>
            <a:r>
              <a:rPr lang="tr-TR" b="1" dirty="0">
                <a:solidFill>
                  <a:srgbClr val="FF0000"/>
                </a:solidFill>
              </a:rPr>
              <a:t>Peynir Altı suyundan protein üretiminde</a:t>
            </a:r>
          </a:p>
          <a:p>
            <a:r>
              <a:rPr lang="tr-TR" dirty="0"/>
              <a:t>Bazı maya türlerinden peynir altı suyundan protein üretimi amacıyla da yararlanılmaktadır.</a:t>
            </a:r>
          </a:p>
          <a:p>
            <a:r>
              <a:rPr lang="tr-TR" dirty="0"/>
              <a:t>-Maya, peynir altı suyunun fermantasyonunda kullanılır.</a:t>
            </a:r>
          </a:p>
          <a:p>
            <a:endParaRPr lang="tr-TR" dirty="0"/>
          </a:p>
        </p:txBody>
      </p:sp>
    </p:spTree>
    <p:extLst>
      <p:ext uri="{BB962C8B-B14F-4D97-AF65-F5344CB8AC3E}">
        <p14:creationId xmlns:p14="http://schemas.microsoft.com/office/powerpoint/2010/main" val="84746625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 xmlns:a16="http://schemas.microsoft.com/office/drawing/2014/main" id="{91E573CC-82AC-4750-8A32-1F2DD4825A83}"/>
              </a:ext>
            </a:extLst>
          </p:cNvPr>
          <p:cNvSpPr>
            <a:spLocks noGrp="1"/>
          </p:cNvSpPr>
          <p:nvPr>
            <p:ph type="title"/>
          </p:nvPr>
        </p:nvSpPr>
        <p:spPr/>
        <p:txBody>
          <a:bodyPr>
            <a:normAutofit/>
          </a:bodyPr>
          <a:lstStyle/>
          <a:p>
            <a:r>
              <a:rPr lang="tr-TR" sz="3200" dirty="0">
                <a:solidFill>
                  <a:srgbClr val="FF0000"/>
                </a:solidFill>
              </a:rPr>
              <a:t>Bazı Özel Peynirlerin Yapımında Öncü Mikroorganizmadır</a:t>
            </a:r>
          </a:p>
        </p:txBody>
      </p:sp>
      <p:sp>
        <p:nvSpPr>
          <p:cNvPr id="3" name="İçerik Yer Tutucusu 2">
            <a:extLst>
              <a:ext uri="{FF2B5EF4-FFF2-40B4-BE49-F238E27FC236}">
                <a16:creationId xmlns="" xmlns:a16="http://schemas.microsoft.com/office/drawing/2014/main" id="{2691B9DC-8802-4FFE-AEA5-C559E5821F80}"/>
              </a:ext>
            </a:extLst>
          </p:cNvPr>
          <p:cNvSpPr>
            <a:spLocks noGrp="1"/>
          </p:cNvSpPr>
          <p:nvPr>
            <p:ph idx="1"/>
          </p:nvPr>
        </p:nvSpPr>
        <p:spPr/>
        <p:txBody>
          <a:bodyPr>
            <a:normAutofit/>
          </a:bodyPr>
          <a:lstStyle/>
          <a:p>
            <a:r>
              <a:rPr lang="tr-TR" dirty="0" err="1"/>
              <a:t>Kamamber</a:t>
            </a:r>
            <a:r>
              <a:rPr lang="tr-TR" dirty="0"/>
              <a:t> ve </a:t>
            </a:r>
            <a:r>
              <a:rPr lang="tr-TR" dirty="0" err="1"/>
              <a:t>Brie</a:t>
            </a:r>
            <a:r>
              <a:rPr lang="tr-TR" dirty="0"/>
              <a:t> gibi yumuşak ve yüzeyi küflü peynirlerin yapımında </a:t>
            </a:r>
            <a:r>
              <a:rPr lang="tr-TR" i="1" dirty="0" err="1"/>
              <a:t>Candida</a:t>
            </a:r>
            <a:r>
              <a:rPr lang="tr-TR" i="1" dirty="0"/>
              <a:t> </a:t>
            </a:r>
            <a:r>
              <a:rPr lang="tr-TR" i="1" dirty="0" err="1"/>
              <a:t>valida</a:t>
            </a:r>
            <a:r>
              <a:rPr lang="tr-TR" dirty="0"/>
              <a:t> ve </a:t>
            </a:r>
            <a:r>
              <a:rPr lang="tr-TR" dirty="0" err="1"/>
              <a:t>Torulopsis</a:t>
            </a:r>
            <a:r>
              <a:rPr lang="tr-TR" dirty="0"/>
              <a:t> türü mayalar öncelikle floraya hakim olurlar. Daha sonraki aşamada </a:t>
            </a:r>
            <a:r>
              <a:rPr lang="tr-TR" i="1" dirty="0" err="1"/>
              <a:t>Penicillium</a:t>
            </a:r>
            <a:r>
              <a:rPr lang="tr-TR" i="1" dirty="0"/>
              <a:t> </a:t>
            </a:r>
            <a:r>
              <a:rPr lang="tr-TR" i="1" dirty="0" err="1"/>
              <a:t>candidum</a:t>
            </a:r>
            <a:r>
              <a:rPr lang="tr-TR" dirty="0"/>
              <a:t> peynir yüzeyini sarar. Beyaz peynirlerde yapılan bir çalışmada </a:t>
            </a:r>
            <a:r>
              <a:rPr lang="tr-TR" i="1" dirty="0" err="1"/>
              <a:t>Yarovia</a:t>
            </a:r>
            <a:r>
              <a:rPr lang="tr-TR" i="1" dirty="0"/>
              <a:t> </a:t>
            </a:r>
            <a:r>
              <a:rPr lang="tr-TR" i="1" dirty="0" err="1"/>
              <a:t>lipolitica’</a:t>
            </a:r>
            <a:r>
              <a:rPr lang="tr-TR" dirty="0" err="1"/>
              <a:t>nın</a:t>
            </a:r>
            <a:r>
              <a:rPr lang="tr-TR" dirty="0"/>
              <a:t> laktik bakterilerin etkinliğini arttırdığı belirlenmiştir.</a:t>
            </a:r>
          </a:p>
          <a:p>
            <a:pPr marL="0" lvl="0" indent="0">
              <a:buNone/>
            </a:pPr>
            <a:r>
              <a:rPr lang="tr-TR" b="1" dirty="0"/>
              <a:t>     </a:t>
            </a:r>
            <a:r>
              <a:rPr lang="tr-TR" b="1" dirty="0">
                <a:solidFill>
                  <a:srgbClr val="FF0000"/>
                </a:solidFill>
              </a:rPr>
              <a:t>Mayalar Bazı Süt Ürünlerinin Raf Ömrünü Uzatmada Kullanılır</a:t>
            </a:r>
            <a:endParaRPr lang="tr-TR" dirty="0">
              <a:solidFill>
                <a:srgbClr val="FF0000"/>
              </a:solidFill>
            </a:endParaRPr>
          </a:p>
          <a:p>
            <a:r>
              <a:rPr lang="tr-TR" dirty="0"/>
              <a:t>Örneğin </a:t>
            </a:r>
            <a:r>
              <a:rPr lang="tr-TR" dirty="0" err="1"/>
              <a:t>Torulopsis</a:t>
            </a:r>
            <a:r>
              <a:rPr lang="tr-TR" dirty="0"/>
              <a:t> </a:t>
            </a:r>
            <a:r>
              <a:rPr lang="tr-TR" dirty="0" err="1"/>
              <a:t>genusu</a:t>
            </a:r>
            <a:r>
              <a:rPr lang="tr-TR" dirty="0"/>
              <a:t> mayaların bazı türleri tereyağının dayanıklılığını arttırmada kullanılmaktadır.</a:t>
            </a:r>
          </a:p>
          <a:p>
            <a:endParaRPr lang="tr-TR" dirty="0"/>
          </a:p>
        </p:txBody>
      </p:sp>
    </p:spTree>
    <p:extLst>
      <p:ext uri="{BB962C8B-B14F-4D97-AF65-F5344CB8AC3E}">
        <p14:creationId xmlns:p14="http://schemas.microsoft.com/office/powerpoint/2010/main" val="106200996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 xmlns:a16="http://schemas.microsoft.com/office/drawing/2014/main" id="{8528390C-FBCC-4021-8CF0-00DD8F771944}"/>
              </a:ext>
            </a:extLst>
          </p:cNvPr>
          <p:cNvSpPr>
            <a:spLocks noGrp="1"/>
          </p:cNvSpPr>
          <p:nvPr>
            <p:ph type="title"/>
          </p:nvPr>
        </p:nvSpPr>
        <p:spPr/>
        <p:txBody>
          <a:bodyPr>
            <a:normAutofit/>
          </a:bodyPr>
          <a:lstStyle/>
          <a:p>
            <a:r>
              <a:rPr lang="tr-TR" sz="3600" b="1" dirty="0">
                <a:solidFill>
                  <a:srgbClr val="FF0000"/>
                </a:solidFill>
              </a:rPr>
              <a:t>Bazı Vitaminlerin Üretiminde Ana Kaynak Mayalardır</a:t>
            </a:r>
            <a:br>
              <a:rPr lang="tr-TR" sz="3600" b="1" dirty="0">
                <a:solidFill>
                  <a:srgbClr val="FF0000"/>
                </a:solidFill>
              </a:rPr>
            </a:br>
            <a:endParaRPr lang="tr-TR" sz="3600" dirty="0">
              <a:solidFill>
                <a:srgbClr val="FF0000"/>
              </a:solidFill>
            </a:endParaRPr>
          </a:p>
        </p:txBody>
      </p:sp>
      <p:sp>
        <p:nvSpPr>
          <p:cNvPr id="3" name="İçerik Yer Tutucusu 2">
            <a:extLst>
              <a:ext uri="{FF2B5EF4-FFF2-40B4-BE49-F238E27FC236}">
                <a16:creationId xmlns="" xmlns:a16="http://schemas.microsoft.com/office/drawing/2014/main" id="{D9EFCB2D-4285-46C0-81F4-605ABEE2E436}"/>
              </a:ext>
            </a:extLst>
          </p:cNvPr>
          <p:cNvSpPr>
            <a:spLocks noGrp="1"/>
          </p:cNvSpPr>
          <p:nvPr>
            <p:ph idx="1"/>
          </p:nvPr>
        </p:nvSpPr>
        <p:spPr/>
        <p:txBody>
          <a:bodyPr>
            <a:normAutofit/>
          </a:bodyPr>
          <a:lstStyle/>
          <a:p>
            <a:r>
              <a:rPr lang="tr-TR" dirty="0"/>
              <a:t>Mayalar, B grup vitaminlerin mükemmel kaynağıdırlar. Aralarında kolin, </a:t>
            </a:r>
            <a:r>
              <a:rPr lang="tr-TR" dirty="0" err="1"/>
              <a:t>niasin</a:t>
            </a:r>
            <a:r>
              <a:rPr lang="tr-TR" dirty="0"/>
              <a:t>, </a:t>
            </a:r>
            <a:r>
              <a:rPr lang="tr-TR" dirty="0" err="1"/>
              <a:t>pantotenik</a:t>
            </a:r>
            <a:r>
              <a:rPr lang="tr-TR" dirty="0"/>
              <a:t> asit, </a:t>
            </a:r>
            <a:r>
              <a:rPr lang="tr-TR" dirty="0" err="1"/>
              <a:t>tiamin</a:t>
            </a:r>
            <a:r>
              <a:rPr lang="tr-TR" dirty="0"/>
              <a:t>, </a:t>
            </a:r>
            <a:r>
              <a:rPr lang="tr-TR" dirty="0" err="1"/>
              <a:t>riboflavin</a:t>
            </a:r>
            <a:r>
              <a:rPr lang="tr-TR" dirty="0"/>
              <a:t>, </a:t>
            </a:r>
            <a:r>
              <a:rPr lang="tr-TR" dirty="0" err="1"/>
              <a:t>pridoksin</a:t>
            </a:r>
            <a:r>
              <a:rPr lang="tr-TR" dirty="0"/>
              <a:t>, </a:t>
            </a:r>
            <a:r>
              <a:rPr lang="tr-TR" dirty="0" err="1"/>
              <a:t>folik</a:t>
            </a:r>
            <a:r>
              <a:rPr lang="tr-TR" dirty="0"/>
              <a:t> asit, </a:t>
            </a:r>
            <a:r>
              <a:rPr lang="tr-TR" dirty="0" err="1"/>
              <a:t>biotin</a:t>
            </a:r>
            <a:r>
              <a:rPr lang="tr-TR" dirty="0"/>
              <a:t> ve </a:t>
            </a:r>
            <a:r>
              <a:rPr lang="tr-TR" dirty="0" err="1"/>
              <a:t>paraamino</a:t>
            </a:r>
            <a:r>
              <a:rPr lang="tr-TR" dirty="0"/>
              <a:t> </a:t>
            </a:r>
            <a:r>
              <a:rPr lang="tr-TR" dirty="0" err="1"/>
              <a:t>benzoik</a:t>
            </a:r>
            <a:r>
              <a:rPr lang="tr-TR" dirty="0"/>
              <a:t> </a:t>
            </a:r>
            <a:r>
              <a:rPr lang="tr-TR" dirty="0" err="1"/>
              <a:t>asitin</a:t>
            </a:r>
            <a:r>
              <a:rPr lang="tr-TR" dirty="0"/>
              <a:t> bulunduğu bu vitamin grubu birçok bakterinin gelişmesini </a:t>
            </a:r>
            <a:r>
              <a:rPr lang="tr-TR" dirty="0" err="1"/>
              <a:t>stimüle</a:t>
            </a:r>
            <a:r>
              <a:rPr lang="tr-TR" dirty="0"/>
              <a:t> ettiğinden geliştirme ortamlarında önemli miktarlarda kullanılır. </a:t>
            </a:r>
            <a:r>
              <a:rPr lang="tr-TR" dirty="0" err="1"/>
              <a:t>Candida’mn</a:t>
            </a:r>
            <a:r>
              <a:rPr lang="tr-TR" dirty="0"/>
              <a:t> bir çok türü </a:t>
            </a:r>
            <a:r>
              <a:rPr lang="tr-TR" dirty="0" err="1"/>
              <a:t>riboflavin</a:t>
            </a:r>
            <a:r>
              <a:rPr lang="tr-TR" dirty="0"/>
              <a:t>, </a:t>
            </a:r>
            <a:r>
              <a:rPr lang="tr-TR" i="1" dirty="0" err="1"/>
              <a:t>Yarrowia</a:t>
            </a:r>
            <a:r>
              <a:rPr lang="tr-TR" i="1" dirty="0"/>
              <a:t> </a:t>
            </a:r>
            <a:r>
              <a:rPr lang="tr-TR" i="1" dirty="0" err="1"/>
              <a:t>lipolytica</a:t>
            </a:r>
            <a:r>
              <a:rPr lang="tr-TR" i="1" dirty="0"/>
              <a:t>,</a:t>
            </a:r>
            <a:r>
              <a:rPr lang="tr-TR" dirty="0"/>
              <a:t> destek kültür olarak peynir yapımında ve ayrıca </a:t>
            </a:r>
            <a:r>
              <a:rPr lang="tr-TR" dirty="0" err="1"/>
              <a:t>biotinin</a:t>
            </a:r>
            <a:r>
              <a:rPr lang="tr-TR" dirty="0"/>
              <a:t> </a:t>
            </a:r>
            <a:r>
              <a:rPr lang="tr-TR" dirty="0" err="1"/>
              <a:t>biyosentezinde</a:t>
            </a:r>
            <a:r>
              <a:rPr lang="tr-TR" dirty="0"/>
              <a:t> kullanılırlar. </a:t>
            </a:r>
            <a:r>
              <a:rPr lang="tr-TR" i="1" dirty="0"/>
              <a:t>G. </a:t>
            </a:r>
            <a:r>
              <a:rPr lang="tr-TR" i="1" dirty="0" err="1"/>
              <a:t>candidum</a:t>
            </a:r>
            <a:r>
              <a:rPr lang="tr-TR" i="1" dirty="0"/>
              <a:t>,</a:t>
            </a:r>
            <a:r>
              <a:rPr lang="tr-TR" dirty="0"/>
              <a:t> </a:t>
            </a:r>
            <a:r>
              <a:rPr lang="tr-TR" dirty="0" err="1"/>
              <a:t>pantotenik</a:t>
            </a:r>
            <a:r>
              <a:rPr lang="tr-TR" dirty="0"/>
              <a:t> asit, </a:t>
            </a:r>
            <a:r>
              <a:rPr lang="tr-TR" dirty="0" err="1"/>
              <a:t>niasin</a:t>
            </a:r>
            <a:r>
              <a:rPr lang="tr-TR" dirty="0"/>
              <a:t> ve </a:t>
            </a:r>
            <a:r>
              <a:rPr lang="tr-TR" dirty="0" err="1"/>
              <a:t>riboflavin</a:t>
            </a:r>
            <a:r>
              <a:rPr lang="tr-TR" dirty="0"/>
              <a:t> sentezler. Ayrıca </a:t>
            </a:r>
            <a:r>
              <a:rPr lang="tr-TR" i="1" dirty="0" err="1"/>
              <a:t>Saccharomyces</a:t>
            </a:r>
            <a:r>
              <a:rPr lang="tr-TR" i="1" dirty="0"/>
              <a:t> </a:t>
            </a:r>
            <a:r>
              <a:rPr lang="tr-TR" i="1" dirty="0" err="1"/>
              <a:t>cerevisiae</a:t>
            </a:r>
            <a:r>
              <a:rPr lang="tr-TR" dirty="0"/>
              <a:t> ile birlikte </a:t>
            </a:r>
            <a:r>
              <a:rPr lang="tr-TR" i="1" dirty="0"/>
              <a:t>a</a:t>
            </a:r>
            <a:r>
              <a:rPr lang="tr-TR" dirty="0"/>
              <a:t> -</a:t>
            </a:r>
            <a:r>
              <a:rPr lang="tr-TR" dirty="0" err="1"/>
              <a:t>tokoferol</a:t>
            </a:r>
            <a:r>
              <a:rPr lang="tr-TR" dirty="0"/>
              <a:t> ‘ün sentezinde </a:t>
            </a:r>
            <a:r>
              <a:rPr lang="tr-TR" dirty="0" err="1"/>
              <a:t>prekürsör</a:t>
            </a:r>
            <a:r>
              <a:rPr lang="tr-TR" dirty="0"/>
              <a:t> üretmek için yararlanılmaktadır.</a:t>
            </a:r>
          </a:p>
          <a:p>
            <a:endParaRPr lang="tr-TR" dirty="0"/>
          </a:p>
        </p:txBody>
      </p:sp>
    </p:spTree>
    <p:extLst>
      <p:ext uri="{BB962C8B-B14F-4D97-AF65-F5344CB8AC3E}">
        <p14:creationId xmlns:p14="http://schemas.microsoft.com/office/powerpoint/2010/main" val="140297397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 xmlns:a16="http://schemas.microsoft.com/office/drawing/2014/main" id="{7436E370-B5CD-4FCF-AF55-8E5C57CB7F0A}"/>
              </a:ext>
            </a:extLst>
          </p:cNvPr>
          <p:cNvSpPr>
            <a:spLocks noGrp="1"/>
          </p:cNvSpPr>
          <p:nvPr>
            <p:ph type="title"/>
          </p:nvPr>
        </p:nvSpPr>
        <p:spPr/>
        <p:txBody>
          <a:bodyPr>
            <a:normAutofit/>
          </a:bodyPr>
          <a:lstStyle/>
          <a:p>
            <a:r>
              <a:rPr lang="tr-TR" b="1" dirty="0"/>
              <a:t>     </a:t>
            </a:r>
            <a:r>
              <a:rPr lang="tr-TR" b="1" dirty="0">
                <a:solidFill>
                  <a:srgbClr val="FF0000"/>
                </a:solidFill>
              </a:rPr>
              <a:t>Endüstriyel Enzimlerin </a:t>
            </a:r>
            <a:r>
              <a:rPr lang="tr-TR" b="1" dirty="0" err="1">
                <a:solidFill>
                  <a:srgbClr val="FF0000"/>
                </a:solidFill>
              </a:rPr>
              <a:t>Eldesinde</a:t>
            </a:r>
            <a:r>
              <a:rPr lang="tr-TR" b="1" dirty="0"/>
              <a:t/>
            </a:r>
            <a:br>
              <a:rPr lang="tr-TR" b="1" dirty="0"/>
            </a:br>
            <a:endParaRPr lang="tr-TR" dirty="0"/>
          </a:p>
        </p:txBody>
      </p:sp>
      <p:sp>
        <p:nvSpPr>
          <p:cNvPr id="3" name="İçerik Yer Tutucusu 2">
            <a:extLst>
              <a:ext uri="{FF2B5EF4-FFF2-40B4-BE49-F238E27FC236}">
                <a16:creationId xmlns="" xmlns:a16="http://schemas.microsoft.com/office/drawing/2014/main" id="{45E3CB67-FFE6-4FDA-95BD-31AF07EA3921}"/>
              </a:ext>
            </a:extLst>
          </p:cNvPr>
          <p:cNvSpPr>
            <a:spLocks noGrp="1"/>
          </p:cNvSpPr>
          <p:nvPr>
            <p:ph idx="1"/>
          </p:nvPr>
        </p:nvSpPr>
        <p:spPr>
          <a:xfrm>
            <a:off x="838200" y="1565031"/>
            <a:ext cx="10515600" cy="4611932"/>
          </a:xfrm>
        </p:spPr>
        <p:txBody>
          <a:bodyPr>
            <a:normAutofit fontScale="92500" lnSpcReduction="20000"/>
          </a:bodyPr>
          <a:lstStyle/>
          <a:p>
            <a:r>
              <a:rPr lang="tr-TR" dirty="0"/>
              <a:t>Endüstride kullanılmakta olan bir çok enzimin üretiminde mayalardan yararlanılır. </a:t>
            </a:r>
            <a:r>
              <a:rPr lang="tr-TR" i="1" dirty="0" err="1"/>
              <a:t>Kluyveromyces</a:t>
            </a:r>
            <a:r>
              <a:rPr lang="tr-TR" i="1" dirty="0"/>
              <a:t> </a:t>
            </a:r>
            <a:r>
              <a:rPr lang="tr-TR" i="1" dirty="0" err="1"/>
              <a:t>lactis</a:t>
            </a:r>
            <a:r>
              <a:rPr lang="tr-TR" i="1" dirty="0"/>
              <a:t> ve K. </a:t>
            </a:r>
            <a:r>
              <a:rPr lang="tr-TR" i="1" dirty="0" err="1"/>
              <a:t>marxianus</a:t>
            </a:r>
            <a:r>
              <a:rPr lang="tr-TR" dirty="0"/>
              <a:t> 'tan elde edilen p </a:t>
            </a:r>
            <a:r>
              <a:rPr lang="tr-TR" b="1" dirty="0" err="1"/>
              <a:t>galaktozidaz</a:t>
            </a:r>
            <a:r>
              <a:rPr lang="tr-TR" b="1" dirty="0"/>
              <a:t> </a:t>
            </a:r>
            <a:r>
              <a:rPr lang="tr-TR" dirty="0"/>
              <a:t>enziminin ticareti yapılmaktadır. Hidrolize laktoz üretiminde sözü edilen enzim kullanılmaktadır. Ayrıca sütün laktoz içeriğini azaltmak amacıyla P </a:t>
            </a:r>
            <a:r>
              <a:rPr lang="tr-TR" dirty="0" err="1"/>
              <a:t>galaktozidaz</a:t>
            </a:r>
            <a:r>
              <a:rPr lang="tr-TR" dirty="0"/>
              <a:t> enziminden yararlanılır </a:t>
            </a:r>
            <a:r>
              <a:rPr lang="tr-TR" b="1" dirty="0"/>
              <a:t>(</a:t>
            </a:r>
            <a:r>
              <a:rPr lang="tr-TR" b="1" dirty="0" err="1"/>
              <a:t>Cerning</a:t>
            </a:r>
            <a:r>
              <a:rPr lang="tr-TR" b="1" dirty="0"/>
              <a:t> et al., 1984).</a:t>
            </a:r>
            <a:endParaRPr lang="tr-TR" dirty="0"/>
          </a:p>
          <a:p>
            <a:r>
              <a:rPr lang="tr-TR" dirty="0"/>
              <a:t>-1960 yılından beri maya- </a:t>
            </a:r>
            <a:r>
              <a:rPr lang="tr-TR" i="1" dirty="0" err="1"/>
              <a:t>Lactohacillus</a:t>
            </a:r>
            <a:r>
              <a:rPr lang="tr-TR" i="1" dirty="0"/>
              <a:t> </a:t>
            </a:r>
            <a:r>
              <a:rPr lang="tr-TR" i="1" dirty="0" err="1"/>
              <a:t>acidophilus’ilt</a:t>
            </a:r>
            <a:r>
              <a:rPr lang="tr-TR" dirty="0"/>
              <a:t> birlikte özellikle insanlarda </a:t>
            </a:r>
            <a:r>
              <a:rPr lang="tr-TR" dirty="0" err="1"/>
              <a:t>gastrik</a:t>
            </a:r>
            <a:r>
              <a:rPr lang="tr-TR" dirty="0"/>
              <a:t> sıvının </a:t>
            </a:r>
            <a:r>
              <a:rPr lang="tr-TR" dirty="0" err="1"/>
              <a:t>sekresyonunu</a:t>
            </a:r>
            <a:r>
              <a:rPr lang="tr-TR" dirty="0"/>
              <a:t> arttırmak amacıyla preparat olarak kullanılmaktadır.</a:t>
            </a:r>
          </a:p>
          <a:p>
            <a:r>
              <a:rPr lang="tr-TR" dirty="0"/>
              <a:t>-Yeni bazı fonksiyonel süt ürünleri, seçilmiş </a:t>
            </a:r>
            <a:r>
              <a:rPr lang="tr-TR" dirty="0" err="1"/>
              <a:t>intestinal</a:t>
            </a:r>
            <a:r>
              <a:rPr lang="tr-TR" dirty="0"/>
              <a:t> bakteriler ve mayalarla oluşturulan kültürlerle yapılmaktadır. Örneğin bitkisel materyaller kullanılan ve maya ile </a:t>
            </a:r>
            <a:r>
              <a:rPr lang="tr-TR" dirty="0" err="1"/>
              <a:t>bifıdobakteri</a:t>
            </a:r>
            <a:r>
              <a:rPr lang="tr-TR" dirty="0"/>
              <a:t> kültürleriyle hazırlanan süt içeceklerinde çoğunlukla </a:t>
            </a:r>
            <a:r>
              <a:rPr lang="tr-TR" i="1" dirty="0" err="1"/>
              <a:t>Candida</a:t>
            </a:r>
            <a:r>
              <a:rPr lang="tr-TR" i="1" dirty="0"/>
              <a:t> </a:t>
            </a:r>
            <a:r>
              <a:rPr lang="tr-TR" i="1" dirty="0" err="1"/>
              <a:t>kefyr</a:t>
            </a:r>
            <a:r>
              <a:rPr lang="tr-TR" i="1" dirty="0"/>
              <a:t>, </a:t>
            </a:r>
            <a:r>
              <a:rPr lang="tr-TR" i="1" dirty="0" err="1"/>
              <a:t>Candida</a:t>
            </a:r>
            <a:r>
              <a:rPr lang="tr-TR" i="1" dirty="0"/>
              <a:t> </a:t>
            </a:r>
            <a:r>
              <a:rPr lang="tr-TR" i="1" dirty="0" err="1"/>
              <a:t>utilis</a:t>
            </a:r>
            <a:r>
              <a:rPr lang="tr-TR" i="1" dirty="0"/>
              <a:t>, </a:t>
            </a:r>
            <a:r>
              <a:rPr lang="tr-TR" i="1" dirty="0" err="1"/>
              <a:t>Kluyveromyces</a:t>
            </a:r>
            <a:r>
              <a:rPr lang="tr-TR" i="1" dirty="0"/>
              <a:t> </a:t>
            </a:r>
            <a:r>
              <a:rPr lang="tr-TR" i="1" dirty="0" err="1"/>
              <a:t>marxianus</a:t>
            </a:r>
            <a:r>
              <a:rPr lang="tr-TR" i="1" dirty="0"/>
              <a:t>, </a:t>
            </a:r>
            <a:r>
              <a:rPr lang="tr-TR" i="1" dirty="0" err="1"/>
              <a:t>Saccharomyces</a:t>
            </a:r>
            <a:r>
              <a:rPr lang="tr-TR" i="1" dirty="0"/>
              <a:t> </a:t>
            </a:r>
            <a:r>
              <a:rPr lang="tr-TR" i="1" dirty="0" err="1"/>
              <a:t>cerevisiae</a:t>
            </a:r>
            <a:r>
              <a:rPr lang="tr-TR" i="1" dirty="0"/>
              <a:t>, </a:t>
            </a:r>
            <a:r>
              <a:rPr lang="tr-TR" i="1" dirty="0" err="1"/>
              <a:t>Sacch</a:t>
            </a:r>
            <a:r>
              <a:rPr lang="tr-TR" i="1" dirty="0"/>
              <a:t>. </a:t>
            </a:r>
            <a:r>
              <a:rPr lang="tr-TR" i="1" dirty="0" err="1"/>
              <a:t>boulardii</a:t>
            </a:r>
            <a:r>
              <a:rPr lang="tr-TR" i="1" dirty="0"/>
              <a:t>, </a:t>
            </a:r>
            <a:r>
              <a:rPr lang="tr-TR" i="1" dirty="0" err="1"/>
              <a:t>Torulaspora</a:t>
            </a:r>
            <a:r>
              <a:rPr lang="tr-TR" i="1" dirty="0"/>
              <a:t> </a:t>
            </a:r>
            <a:r>
              <a:rPr lang="tr-TR" i="1" dirty="0" err="1"/>
              <a:t>delbrueckii</a:t>
            </a:r>
            <a:r>
              <a:rPr lang="tr-TR" i="1" dirty="0"/>
              <a:t>, </a:t>
            </a:r>
            <a:r>
              <a:rPr lang="tr-TR" i="1" dirty="0" err="1"/>
              <a:t>Candida</a:t>
            </a:r>
            <a:r>
              <a:rPr lang="tr-TR" i="1" dirty="0"/>
              <a:t> </a:t>
            </a:r>
            <a:r>
              <a:rPr lang="tr-TR" i="1" dirty="0" err="1"/>
              <a:t>holmii</a:t>
            </a:r>
            <a:r>
              <a:rPr lang="tr-TR" i="1" dirty="0"/>
              <a:t>, C. </a:t>
            </a:r>
            <a:r>
              <a:rPr lang="tr-TR" i="1" dirty="0" err="1"/>
              <a:t>sphaerica</a:t>
            </a:r>
            <a:r>
              <a:rPr lang="tr-TR" i="1" dirty="0"/>
              <a:t> ve C. </a:t>
            </a:r>
            <a:r>
              <a:rPr lang="tr-TR" i="1" dirty="0" err="1"/>
              <a:t>pseudotropicalis</a:t>
            </a:r>
            <a:r>
              <a:rPr lang="tr-TR" i="1" dirty="0"/>
              <a:t> gibi türlerden yararlanılmaktadır.</a:t>
            </a:r>
            <a:endParaRPr lang="tr-TR" dirty="0"/>
          </a:p>
          <a:p>
            <a:endParaRPr lang="tr-TR" dirty="0"/>
          </a:p>
        </p:txBody>
      </p:sp>
    </p:spTree>
    <p:extLst>
      <p:ext uri="{BB962C8B-B14F-4D97-AF65-F5344CB8AC3E}">
        <p14:creationId xmlns:p14="http://schemas.microsoft.com/office/powerpoint/2010/main" val="198914165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 xmlns:a16="http://schemas.microsoft.com/office/drawing/2014/main" id="{3BA14BD1-E9DB-44AA-AA9B-85A90ED66119}"/>
              </a:ext>
            </a:extLst>
          </p:cNvPr>
          <p:cNvSpPr>
            <a:spLocks noGrp="1"/>
          </p:cNvSpPr>
          <p:nvPr>
            <p:ph type="title"/>
          </p:nvPr>
        </p:nvSpPr>
        <p:spPr/>
        <p:txBody>
          <a:bodyPr>
            <a:normAutofit/>
          </a:bodyPr>
          <a:lstStyle/>
          <a:p>
            <a:r>
              <a:rPr lang="tr-TR" b="1" dirty="0"/>
              <a:t>   </a:t>
            </a:r>
            <a:r>
              <a:rPr lang="tr-TR" b="1" dirty="0">
                <a:solidFill>
                  <a:srgbClr val="FF0000"/>
                </a:solidFill>
              </a:rPr>
              <a:t>Mayaların Süt Teknolojisindeki Etkileri</a:t>
            </a:r>
            <a:r>
              <a:rPr lang="tr-TR" b="1" dirty="0"/>
              <a:t/>
            </a:r>
            <a:br>
              <a:rPr lang="tr-TR" b="1" dirty="0"/>
            </a:br>
            <a:endParaRPr lang="tr-TR" dirty="0"/>
          </a:p>
        </p:txBody>
      </p:sp>
      <p:sp>
        <p:nvSpPr>
          <p:cNvPr id="3" name="İçerik Yer Tutucusu 2">
            <a:extLst>
              <a:ext uri="{FF2B5EF4-FFF2-40B4-BE49-F238E27FC236}">
                <a16:creationId xmlns="" xmlns:a16="http://schemas.microsoft.com/office/drawing/2014/main" id="{D25BFAE1-9F1D-40EF-A093-FCCF86403672}"/>
              </a:ext>
            </a:extLst>
          </p:cNvPr>
          <p:cNvSpPr>
            <a:spLocks noGrp="1"/>
          </p:cNvSpPr>
          <p:nvPr>
            <p:ph idx="1"/>
          </p:nvPr>
        </p:nvSpPr>
        <p:spPr>
          <a:xfrm>
            <a:off x="838200" y="1248508"/>
            <a:ext cx="10515600" cy="5328137"/>
          </a:xfrm>
        </p:spPr>
        <p:txBody>
          <a:bodyPr>
            <a:normAutofit fontScale="85000" lnSpcReduction="20000"/>
          </a:bodyPr>
          <a:lstStyle/>
          <a:p>
            <a:r>
              <a:rPr lang="tr-TR" dirty="0"/>
              <a:t>Mayaların süt endüstrisinde başlıca iki nedenle önemleri vardır:</a:t>
            </a:r>
          </a:p>
          <a:p>
            <a:r>
              <a:rPr lang="tr-TR" dirty="0"/>
              <a:t>-Birincisi bazı fermente süt ürünlerinin hazırlanmasında, bazı </a:t>
            </a:r>
            <a:r>
              <a:rPr lang="tr-TR" dirty="0" err="1"/>
              <a:t>fermentasyonların</a:t>
            </a:r>
            <a:r>
              <a:rPr lang="tr-TR" dirty="0"/>
              <a:t> gerçekleştirilmesinde ve yine bazı peynirlerin olgunlaşmasında rol oynarlar,</a:t>
            </a:r>
          </a:p>
          <a:p>
            <a:r>
              <a:rPr lang="tr-TR" dirty="0"/>
              <a:t>-İkincisi süt ve süt ürünlerinde kalite hatalarına sebep olan bozulmaların nedenleridir.</a:t>
            </a:r>
          </a:p>
          <a:p>
            <a:r>
              <a:rPr lang="tr-TR" b="1" dirty="0" err="1"/>
              <a:t>Fleet</a:t>
            </a:r>
            <a:r>
              <a:rPr lang="tr-TR" b="1" dirty="0"/>
              <a:t>(1990 b), </a:t>
            </a:r>
            <a:r>
              <a:rPr lang="tr-TR" dirty="0"/>
              <a:t>süt teknolojisi açısından önemli olan mayaların kilit özelliklerini şöyle bildirmiştir:</a:t>
            </a:r>
          </a:p>
          <a:p>
            <a:pPr lvl="0"/>
            <a:r>
              <a:rPr lang="tr-TR" dirty="0"/>
              <a:t>-laktozun fermantasyonu ve asimilasyonu</a:t>
            </a:r>
          </a:p>
          <a:p>
            <a:pPr lvl="0"/>
            <a:r>
              <a:rPr lang="tr-TR" dirty="0"/>
              <a:t>-</a:t>
            </a:r>
            <a:r>
              <a:rPr lang="tr-TR" dirty="0" err="1"/>
              <a:t>proteolitik</a:t>
            </a:r>
            <a:r>
              <a:rPr lang="tr-TR" dirty="0"/>
              <a:t> aktivite ve </a:t>
            </a:r>
            <a:r>
              <a:rPr lang="tr-TR" dirty="0" err="1"/>
              <a:t>lipolitik</a:t>
            </a:r>
            <a:r>
              <a:rPr lang="tr-TR" dirty="0"/>
              <a:t> aktivite,</a:t>
            </a:r>
          </a:p>
          <a:p>
            <a:pPr lvl="0"/>
            <a:r>
              <a:rPr lang="tr-TR" dirty="0"/>
              <a:t>-sitrik asit asimilasyonu, düşük sıcaklıklarda gelişme ve</a:t>
            </a:r>
          </a:p>
          <a:p>
            <a:pPr lvl="0"/>
            <a:r>
              <a:rPr lang="tr-TR" dirty="0"/>
              <a:t>-tuza tolerans</a:t>
            </a:r>
          </a:p>
          <a:p>
            <a:r>
              <a:rPr lang="tr-TR" dirty="0"/>
              <a:t>Bu özellikler çoğunlukla mandırada üretilen süt ürünlerinde gelişen </a:t>
            </a:r>
            <a:r>
              <a:rPr lang="tr-TR" i="1" dirty="0"/>
              <a:t>D. </a:t>
            </a:r>
            <a:r>
              <a:rPr lang="tr-TR" i="1" dirty="0" err="1"/>
              <a:t>hansenii</a:t>
            </a:r>
            <a:r>
              <a:rPr lang="tr-TR" i="1" dirty="0"/>
              <a:t>, S. </a:t>
            </a:r>
            <a:r>
              <a:rPr lang="tr-TR" i="1" dirty="0" err="1"/>
              <a:t>cerevisiae</a:t>
            </a:r>
            <a:r>
              <a:rPr lang="tr-TR" i="1" dirty="0"/>
              <a:t>, </a:t>
            </a:r>
            <a:r>
              <a:rPr lang="tr-TR" i="1" dirty="0" err="1"/>
              <a:t>Kluy</a:t>
            </a:r>
            <a:r>
              <a:rPr lang="tr-TR" i="1" dirty="0"/>
              <a:t>. </a:t>
            </a:r>
            <a:r>
              <a:rPr lang="tr-TR" i="1" dirty="0" err="1"/>
              <a:t>marxianus</a:t>
            </a:r>
            <a:r>
              <a:rPr lang="tr-TR" i="1" dirty="0"/>
              <a:t>, Ya. </a:t>
            </a:r>
            <a:r>
              <a:rPr lang="tr-TR" i="1" dirty="0" err="1"/>
              <a:t>lipolytica</a:t>
            </a:r>
            <a:r>
              <a:rPr lang="tr-TR" i="1" dirty="0"/>
              <a:t> ve </a:t>
            </a:r>
            <a:r>
              <a:rPr lang="tr-TR" i="1" dirty="0" err="1"/>
              <a:t>Trisp</a:t>
            </a:r>
            <a:r>
              <a:rPr lang="tr-TR" i="1" dirty="0"/>
              <a:t>. </a:t>
            </a:r>
            <a:r>
              <a:rPr lang="tr-TR" i="1" dirty="0" err="1"/>
              <a:t>cutaneum</a:t>
            </a:r>
            <a:r>
              <a:rPr lang="tr-TR" i="1" dirty="0"/>
              <a:t> </a:t>
            </a:r>
            <a:r>
              <a:rPr lang="tr-TR" dirty="0"/>
              <a:t>türlerinde ortak olarak rastlanan özelliklerdir. Bu türlerin dışında </a:t>
            </a:r>
            <a:r>
              <a:rPr lang="tr-TR" i="1" dirty="0"/>
              <a:t>C. </a:t>
            </a:r>
            <a:r>
              <a:rPr lang="tr-TR" i="1" dirty="0" err="1"/>
              <a:t>parapsilopsis</a:t>
            </a:r>
            <a:r>
              <a:rPr lang="tr-TR" i="1" dirty="0"/>
              <a:t> ve </a:t>
            </a:r>
            <a:r>
              <a:rPr lang="tr-TR" i="1" dirty="0" err="1"/>
              <a:t>C.tropicalis</a:t>
            </a:r>
            <a:r>
              <a:rPr lang="tr-TR" dirty="0"/>
              <a:t> türleri de çeşitli peynirler, peynir altı suyu, </a:t>
            </a:r>
            <a:r>
              <a:rPr lang="tr-TR" dirty="0" err="1"/>
              <a:t>kuark</a:t>
            </a:r>
            <a:r>
              <a:rPr lang="tr-TR" dirty="0"/>
              <a:t>, yoğurt gibi ürünlerden izole edilmişlerdir.</a:t>
            </a:r>
          </a:p>
          <a:p>
            <a:endParaRPr lang="tr-TR" dirty="0"/>
          </a:p>
        </p:txBody>
      </p:sp>
    </p:spTree>
    <p:extLst>
      <p:ext uri="{BB962C8B-B14F-4D97-AF65-F5344CB8AC3E}">
        <p14:creationId xmlns:p14="http://schemas.microsoft.com/office/powerpoint/2010/main" val="92065774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 xmlns:a16="http://schemas.microsoft.com/office/drawing/2014/main" id="{28FAB94F-9EAD-4BB3-A813-C216AEA7AFB2}"/>
              </a:ext>
            </a:extLst>
          </p:cNvPr>
          <p:cNvSpPr>
            <a:spLocks noGrp="1"/>
          </p:cNvSpPr>
          <p:nvPr>
            <p:ph idx="1"/>
          </p:nvPr>
        </p:nvSpPr>
        <p:spPr>
          <a:xfrm>
            <a:off x="838200" y="545124"/>
            <a:ext cx="10515600" cy="5631840"/>
          </a:xfrm>
        </p:spPr>
        <p:txBody>
          <a:bodyPr>
            <a:normAutofit fontScale="92500" lnSpcReduction="20000"/>
          </a:bodyPr>
          <a:lstStyle/>
          <a:p>
            <a:r>
              <a:rPr lang="tr-TR" dirty="0"/>
              <a:t>Genel olarak tüm mayalar doğaya yayılmışlardır. Özellikle hava, su, toprak ve bitkilerde onlara </a:t>
            </a:r>
            <a:r>
              <a:rPr lang="tr-TR" dirty="0" err="1"/>
              <a:t>rastlanıhaktadır</a:t>
            </a:r>
            <a:r>
              <a:rPr lang="tr-TR" dirty="0"/>
              <a:t>. Bundan dolayı çiğ sütün normal florasında 10</a:t>
            </a:r>
            <a:r>
              <a:rPr lang="tr-TR" baseline="30000" dirty="0"/>
              <a:t>2</a:t>
            </a:r>
            <a:r>
              <a:rPr lang="tr-TR" dirty="0"/>
              <a:t>-10</a:t>
            </a:r>
            <a:r>
              <a:rPr lang="tr-TR" baseline="30000" dirty="0"/>
              <a:t>4</a:t>
            </a:r>
            <a:r>
              <a:rPr lang="tr-TR" dirty="0"/>
              <a:t> </a:t>
            </a:r>
            <a:r>
              <a:rPr lang="tr-TR" dirty="0" err="1"/>
              <a:t>cfu</a:t>
            </a:r>
            <a:r>
              <a:rPr lang="tr-TR" dirty="0"/>
              <a:t>/ml düzeyinde bulunurlar. Pastörizasyon koşullarında hemen hemen hepsi ölür. Ancak % 5-6 oranında sıcaklığa dayanıklı olan</a:t>
            </a:r>
          </a:p>
          <a:p>
            <a:r>
              <a:rPr lang="tr-TR" dirty="0"/>
              <a:t>türler bulunur. </a:t>
            </a:r>
          </a:p>
          <a:p>
            <a:r>
              <a:rPr lang="tr-TR" dirty="0"/>
              <a:t>Sütün pastörizasyonu birçok bakterinin yanı sıra mayaların da ortadan kaldırı</a:t>
            </a:r>
            <a:r>
              <a:rPr lang="tr-TR" u="sng" dirty="0"/>
              <a:t>lm</a:t>
            </a:r>
            <a:r>
              <a:rPr lang="tr-TR" dirty="0"/>
              <a:t>asını sağlar. Ancak pastörizasyon sonu </a:t>
            </a:r>
            <a:r>
              <a:rPr lang="tr-TR" dirty="0" err="1"/>
              <a:t>kontaminasyon</a:t>
            </a:r>
            <a:r>
              <a:rPr lang="tr-TR" dirty="0"/>
              <a:t> durumunda en sık rastlanan maya türlerinin </a:t>
            </a:r>
            <a:r>
              <a:rPr lang="tr-TR" i="1" dirty="0"/>
              <a:t>D. </a:t>
            </a:r>
            <a:r>
              <a:rPr lang="tr-TR" i="1" dirty="0" err="1"/>
              <a:t>hansenii</a:t>
            </a:r>
            <a:r>
              <a:rPr lang="tr-TR" i="1" dirty="0"/>
              <a:t>, </a:t>
            </a:r>
            <a:r>
              <a:rPr lang="tr-TR" i="1" dirty="0" err="1"/>
              <a:t>Klu</a:t>
            </a:r>
            <a:r>
              <a:rPr lang="tr-TR" i="1" dirty="0"/>
              <a:t>. </a:t>
            </a:r>
            <a:r>
              <a:rPr lang="tr-TR" i="1" dirty="0" err="1"/>
              <a:t>marxianus</a:t>
            </a:r>
            <a:r>
              <a:rPr lang="tr-TR" i="1" dirty="0"/>
              <a:t>, </a:t>
            </a:r>
            <a:r>
              <a:rPr lang="tr-TR" i="1" dirty="0" err="1"/>
              <a:t>Cry</a:t>
            </a:r>
            <a:r>
              <a:rPr lang="tr-TR" i="1" dirty="0"/>
              <a:t>. </a:t>
            </a:r>
            <a:r>
              <a:rPr lang="tr-TR" i="1" dirty="0" err="1"/>
              <a:t>flavus</a:t>
            </a:r>
            <a:r>
              <a:rPr lang="tr-TR" i="1" dirty="0"/>
              <a:t> ve </a:t>
            </a:r>
            <a:r>
              <a:rPr lang="tr-TR" i="1" dirty="0" err="1"/>
              <a:t>Cry</a:t>
            </a:r>
            <a:r>
              <a:rPr lang="tr-TR" i="1" dirty="0"/>
              <a:t>. </a:t>
            </a:r>
            <a:r>
              <a:rPr lang="tr-TR" i="1" dirty="0" err="1"/>
              <a:t>diffluens</a:t>
            </a:r>
            <a:r>
              <a:rPr lang="tr-TR" dirty="0"/>
              <a:t> olduğu bildirilmiştir </a:t>
            </a:r>
            <a:r>
              <a:rPr lang="tr-TR" b="1" dirty="0"/>
              <a:t>(</a:t>
            </a:r>
            <a:r>
              <a:rPr lang="tr-TR" b="1" dirty="0" err="1"/>
              <a:t>Fleet</a:t>
            </a:r>
            <a:r>
              <a:rPr lang="tr-TR" b="1" dirty="0"/>
              <a:t> et </a:t>
            </a:r>
            <a:r>
              <a:rPr lang="tr-TR" b="1" dirty="0" err="1"/>
              <a:t>Mian</a:t>
            </a:r>
            <a:r>
              <a:rPr lang="tr-TR" b="1" dirty="0"/>
              <a:t>, 1987).</a:t>
            </a:r>
            <a:endParaRPr lang="tr-TR" dirty="0"/>
          </a:p>
          <a:p>
            <a:r>
              <a:rPr lang="tr-TR" dirty="0"/>
              <a:t>Mayalara daha çok peynirlerde rastlanır. Peynirlerin olgunlaşması sırasında peynirin yapım şekli, kuru madde içeriği, olgunlaşmanın seyri ve süresine bağlı olarak farklı türden değişik sayıda mayalar bulunur</a:t>
            </a:r>
          </a:p>
          <a:p>
            <a:r>
              <a:rPr lang="tr-TR" dirty="0" err="1"/>
              <a:t>Kamamber</a:t>
            </a:r>
            <a:r>
              <a:rPr lang="tr-TR" dirty="0"/>
              <a:t> peynirinde yapılan bir çalışmada yapımının birinci</a:t>
            </a:r>
          </a:p>
          <a:p>
            <a:r>
              <a:rPr lang="tr-TR" dirty="0"/>
              <a:t>gününden itibaren onuncu güne kadar maya sayısının ortalama 5. 10</a:t>
            </a:r>
            <a:r>
              <a:rPr lang="tr-TR" baseline="30000" dirty="0"/>
              <a:t>8</a:t>
            </a:r>
            <a:r>
              <a:rPr lang="tr-TR" dirty="0"/>
              <a:t> </a:t>
            </a:r>
            <a:r>
              <a:rPr lang="tr-TR" dirty="0" err="1"/>
              <a:t>cfıı</a:t>
            </a:r>
            <a:r>
              <a:rPr lang="tr-TR" dirty="0"/>
              <a:t>/g seviyesine ulaştığı, daha sonraki günlerde hissedilir derecede düştüğü belirlenmiştir. Peynirin içinde ise bu sayı 10 </a:t>
            </a:r>
            <a:r>
              <a:rPr lang="tr-TR" baseline="30000" dirty="0"/>
              <a:t>6</a:t>
            </a:r>
            <a:r>
              <a:rPr lang="tr-TR" dirty="0"/>
              <a:t> </a:t>
            </a:r>
            <a:r>
              <a:rPr lang="tr-TR" dirty="0" err="1"/>
              <a:t>cfu</a:t>
            </a:r>
            <a:r>
              <a:rPr lang="tr-TR" dirty="0"/>
              <a:t>/g seviyesinde kalmıştır. </a:t>
            </a:r>
          </a:p>
        </p:txBody>
      </p:sp>
    </p:spTree>
    <p:extLst>
      <p:ext uri="{BB962C8B-B14F-4D97-AF65-F5344CB8AC3E}">
        <p14:creationId xmlns:p14="http://schemas.microsoft.com/office/powerpoint/2010/main" val="24110698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 xmlns:a16="http://schemas.microsoft.com/office/drawing/2014/main" id="{A24364F7-C1B2-4754-80AD-047CA2793CB8}"/>
              </a:ext>
            </a:extLst>
          </p:cNvPr>
          <p:cNvSpPr>
            <a:spLocks noGrp="1"/>
          </p:cNvSpPr>
          <p:nvPr>
            <p:ph idx="1"/>
          </p:nvPr>
        </p:nvSpPr>
        <p:spPr>
          <a:xfrm>
            <a:off x="838200" y="756138"/>
            <a:ext cx="10515600" cy="5420825"/>
          </a:xfrm>
        </p:spPr>
        <p:txBody>
          <a:bodyPr>
            <a:normAutofit fontScale="92500" lnSpcReduction="20000"/>
          </a:bodyPr>
          <a:lstStyle/>
          <a:p>
            <a:r>
              <a:rPr lang="tr-TR" dirty="0"/>
              <a:t>Diğer küflü peynir olan rokforda tuzlama öncesi pıhtının iç kısmında 5.10</a:t>
            </a:r>
            <a:r>
              <a:rPr lang="tr-TR" baseline="30000" dirty="0"/>
              <a:t>5 </a:t>
            </a:r>
            <a:r>
              <a:rPr lang="tr-TR" dirty="0" err="1"/>
              <a:t>cfu</a:t>
            </a:r>
            <a:r>
              <a:rPr lang="tr-TR" dirty="0"/>
              <a:t>/g, yüzeyde 5.10</a:t>
            </a:r>
            <a:r>
              <a:rPr lang="tr-TR" baseline="30000" dirty="0"/>
              <a:t>7</a:t>
            </a:r>
            <a:r>
              <a:rPr lang="tr-TR" dirty="0"/>
              <a:t> </a:t>
            </a:r>
            <a:r>
              <a:rPr lang="tr-TR" dirty="0" err="1"/>
              <a:t>cfu</a:t>
            </a:r>
            <a:r>
              <a:rPr lang="tr-TR" dirty="0"/>
              <a:t>/g iken daha sonra sayı hızla artarak 10</a:t>
            </a:r>
            <a:r>
              <a:rPr lang="tr-TR" baseline="30000" dirty="0"/>
              <a:t>9</a:t>
            </a:r>
            <a:r>
              <a:rPr lang="tr-TR" dirty="0"/>
              <a:t> </a:t>
            </a:r>
            <a:r>
              <a:rPr lang="tr-TR" dirty="0" err="1"/>
              <a:t>cfu</a:t>
            </a:r>
            <a:r>
              <a:rPr lang="tr-TR" dirty="0"/>
              <a:t>/g ‘a </a:t>
            </a:r>
          </a:p>
          <a:p>
            <a:r>
              <a:rPr lang="tr-TR" dirty="0"/>
              <a:t>ulaşmıştır. </a:t>
            </a:r>
            <a:r>
              <a:rPr lang="tr-TR" b="1" dirty="0" err="1"/>
              <a:t>Accolas</a:t>
            </a:r>
            <a:r>
              <a:rPr lang="tr-TR" b="1" dirty="0"/>
              <a:t> et al (1978) </a:t>
            </a:r>
            <a:r>
              <a:rPr lang="tr-TR" dirty="0"/>
              <a:t>taze peynirlerde(^</a:t>
            </a:r>
            <a:r>
              <a:rPr lang="tr-TR" baseline="-25000" dirty="0"/>
              <a:t>r</a:t>
            </a:r>
            <a:r>
              <a:rPr lang="tr-TR" dirty="0"/>
              <a:t>LÛ</a:t>
            </a:r>
            <a:r>
              <a:rPr lang="tr-TR" baseline="30000" dirty="0"/>
              <a:t>9</a:t>
            </a:r>
            <a:r>
              <a:rPr lang="tr-TR" dirty="0"/>
              <a:t> </a:t>
            </a:r>
            <a:r>
              <a:rPr lang="tr-TR" dirty="0" err="1"/>
              <a:t>cfu</a:t>
            </a:r>
            <a:r>
              <a:rPr lang="tr-TR" dirty="0"/>
              <a:t>/g) olgun </a:t>
            </a:r>
            <a:r>
              <a:rPr lang="tr-TR" dirty="0" err="1"/>
              <a:t>peynirlerdekindep</a:t>
            </a:r>
            <a:r>
              <a:rPr lang="tr-TR" dirty="0"/>
              <a:t> (10</a:t>
            </a:r>
            <a:r>
              <a:rPr lang="tr-TR" baseline="30000" dirty="0"/>
              <a:t>5</a:t>
            </a:r>
            <a:r>
              <a:rPr lang="tr-TR" dirty="0"/>
              <a:t> </a:t>
            </a:r>
            <a:r>
              <a:rPr lang="tr-TR" dirty="0" err="1"/>
              <a:t>cfu</a:t>
            </a:r>
            <a:r>
              <a:rPr lang="tr-TR" dirty="0"/>
              <a:t>/g) daha fazla maya bulunduğunu bildirmişlerdir.</a:t>
            </a:r>
          </a:p>
          <a:p>
            <a:r>
              <a:rPr lang="tr-TR" b="1" dirty="0"/>
              <a:t>Kınık ve ark (2005), </a:t>
            </a:r>
            <a:r>
              <a:rPr lang="tr-TR" dirty="0"/>
              <a:t>49 adet peynir örneği (15 adet beyaz, 15 adet kaşar ve 19 adet tulum peyniri) ile 57 adet yoğurt örneğinde (30 adet karıştırılmış yoğurt, 27 adet set yoğurt) maya mikroorganizmasını aramışlardır; peynir örneklerinden </a:t>
            </a:r>
            <a:r>
              <a:rPr lang="tr-TR" i="1" dirty="0" err="1"/>
              <a:t>Carıdida</a:t>
            </a:r>
            <a:r>
              <a:rPr lang="tr-TR" i="1" dirty="0"/>
              <a:t> </a:t>
            </a:r>
            <a:r>
              <a:rPr lang="tr-TR" i="1" dirty="0" err="1"/>
              <a:t>lipolytica</a:t>
            </a:r>
            <a:r>
              <a:rPr lang="tr-TR" i="1" dirty="0"/>
              <a:t>, C. </a:t>
            </a:r>
            <a:r>
              <a:rPr lang="tr-TR" i="1" dirty="0" err="1"/>
              <a:t>tropicalis</a:t>
            </a:r>
            <a:r>
              <a:rPr lang="tr-TR" i="1" dirty="0"/>
              <a:t>, </a:t>
            </a:r>
            <a:r>
              <a:rPr lang="tr-TR" i="1" dirty="0" err="1"/>
              <a:t>Kluyveromyces</a:t>
            </a:r>
            <a:r>
              <a:rPr lang="tr-TR" i="1" dirty="0"/>
              <a:t> </a:t>
            </a:r>
            <a:r>
              <a:rPr lang="tr-TR" i="1" dirty="0" err="1"/>
              <a:t>lactis</a:t>
            </a:r>
            <a:r>
              <a:rPr lang="tr-TR" i="1" dirty="0"/>
              <a:t>, </a:t>
            </a:r>
            <a:r>
              <a:rPr lang="tr-TR" i="1" dirty="0" err="1"/>
              <a:t>Saccharomyces</a:t>
            </a:r>
            <a:r>
              <a:rPr lang="tr-TR" i="1" dirty="0"/>
              <a:t> </a:t>
            </a:r>
            <a:r>
              <a:rPr lang="tr-TR" i="1" dirty="0" err="1"/>
              <a:t>cerevisiae</a:t>
            </a:r>
            <a:r>
              <a:rPr lang="tr-TR" i="1" dirty="0"/>
              <a:t>, </a:t>
            </a:r>
            <a:r>
              <a:rPr lang="tr-TR" i="1" dirty="0" err="1"/>
              <a:t>Pichia</a:t>
            </a:r>
            <a:r>
              <a:rPr lang="tr-TR" i="1" dirty="0"/>
              <a:t> </a:t>
            </a:r>
            <a:r>
              <a:rPr lang="tr-TR" i="1" dirty="0" err="1"/>
              <a:t>anemola</a:t>
            </a:r>
            <a:r>
              <a:rPr lang="tr-TR" i="1" dirty="0"/>
              <a:t>, C. </a:t>
            </a:r>
            <a:r>
              <a:rPr lang="tr-TR" i="1" dirty="0" err="1"/>
              <a:t>catenulato</a:t>
            </a:r>
            <a:r>
              <a:rPr lang="tr-TR" dirty="0"/>
              <a:t> türlerini tanımlamışlardır. Yoğurt örneklerinde de. </a:t>
            </a:r>
            <a:r>
              <a:rPr lang="tr-TR" dirty="0" err="1"/>
              <a:t>Saccharomyces</a:t>
            </a:r>
            <a:r>
              <a:rPr lang="tr-TR" dirty="0"/>
              <a:t>, </a:t>
            </a:r>
            <a:r>
              <a:rPr lang="tr-TR" dirty="0" err="1"/>
              <a:t>Trichosporon</a:t>
            </a:r>
            <a:r>
              <a:rPr lang="tr-TR" dirty="0"/>
              <a:t>, </a:t>
            </a:r>
            <a:r>
              <a:rPr lang="tr-TR" dirty="0" err="1"/>
              <a:t>Kluyveromyces</a:t>
            </a:r>
            <a:r>
              <a:rPr lang="tr-TR" dirty="0"/>
              <a:t>, </a:t>
            </a:r>
            <a:r>
              <a:rPr lang="tr-TR" dirty="0" err="1"/>
              <a:t>Candida</a:t>
            </a:r>
            <a:r>
              <a:rPr lang="tr-TR" dirty="0"/>
              <a:t>, </a:t>
            </a:r>
            <a:r>
              <a:rPr lang="tr-TR" dirty="0" err="1"/>
              <a:t>Debaryomyces</a:t>
            </a:r>
            <a:r>
              <a:rPr lang="tr-TR" dirty="0"/>
              <a:t>, </a:t>
            </a:r>
            <a:r>
              <a:rPr lang="tr-TR" dirty="0" err="1"/>
              <a:t>Geotrichum</a:t>
            </a:r>
            <a:r>
              <a:rPr lang="tr-TR" dirty="0"/>
              <a:t> ve </a:t>
            </a:r>
            <a:r>
              <a:rPr lang="tr-TR" dirty="0" err="1"/>
              <a:t>Pichia’ya</a:t>
            </a:r>
            <a:r>
              <a:rPr lang="tr-TR" dirty="0"/>
              <a:t> ait türleri tanımlanmıştır. Özellikle karıştırılmış yoğurt örneklerinden </a:t>
            </a:r>
            <a:r>
              <a:rPr lang="tr-TR" i="1" dirty="0"/>
              <a:t>S. </a:t>
            </a:r>
            <a:r>
              <a:rPr lang="tr-TR" i="1" dirty="0" err="1"/>
              <a:t>cerevisiae</a:t>
            </a:r>
            <a:r>
              <a:rPr lang="tr-TR" dirty="0"/>
              <a:t> </a:t>
            </a:r>
            <a:r>
              <a:rPr lang="tr-TR" dirty="0" err="1"/>
              <a:t>predominant</a:t>
            </a:r>
            <a:r>
              <a:rPr lang="tr-TR" dirty="0"/>
              <a:t> tür olarak belirlenmiştir.</a:t>
            </a:r>
          </a:p>
          <a:p>
            <a:r>
              <a:rPr lang="tr-TR" dirty="0"/>
              <a:t>Bu mayaların bir kısmı peynirde fermantasyona katılarak yapı, tat ve aromanın oluşmasına yardımcı olurken bir kısmı da ürünlerde önemli bir çok hatanın oluşmasına sebep olurlar.</a:t>
            </a:r>
          </a:p>
          <a:p>
            <a:endParaRPr lang="tr-TR" dirty="0"/>
          </a:p>
        </p:txBody>
      </p:sp>
    </p:spTree>
    <p:extLst>
      <p:ext uri="{BB962C8B-B14F-4D97-AF65-F5344CB8AC3E}">
        <p14:creationId xmlns:p14="http://schemas.microsoft.com/office/powerpoint/2010/main" val="61148293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 xmlns:a16="http://schemas.microsoft.com/office/drawing/2014/main" id="{592B494F-46D4-4326-A735-4AED4F4C32D1}"/>
              </a:ext>
            </a:extLst>
          </p:cNvPr>
          <p:cNvSpPr>
            <a:spLocks noGrp="1"/>
          </p:cNvSpPr>
          <p:nvPr>
            <p:ph idx="1"/>
          </p:nvPr>
        </p:nvSpPr>
        <p:spPr>
          <a:xfrm>
            <a:off x="838200" y="641838"/>
            <a:ext cx="10515600" cy="5535125"/>
          </a:xfrm>
        </p:spPr>
        <p:txBody>
          <a:bodyPr>
            <a:normAutofit fontScale="92500" lnSpcReduction="10000"/>
          </a:bodyPr>
          <a:lstStyle/>
          <a:p>
            <a:r>
              <a:rPr lang="tr-TR" i="1" dirty="0" err="1"/>
              <a:t>Kluyveromyces</a:t>
            </a:r>
            <a:r>
              <a:rPr lang="tr-TR" i="1" dirty="0"/>
              <a:t> </a:t>
            </a:r>
            <a:r>
              <a:rPr lang="tr-TR" i="1" dirty="0" err="1"/>
              <a:t>marxiarıus</a:t>
            </a:r>
            <a:r>
              <a:rPr lang="tr-TR" i="1" dirty="0"/>
              <a:t>, K. </a:t>
            </a:r>
            <a:r>
              <a:rPr lang="tr-TR" i="1" dirty="0" err="1"/>
              <a:t>lactis</a:t>
            </a:r>
            <a:r>
              <a:rPr lang="tr-TR" i="1" dirty="0"/>
              <a:t>, </a:t>
            </a:r>
            <a:r>
              <a:rPr lang="tr-TR" i="1" dirty="0" err="1"/>
              <a:t>Debaryomyces</a:t>
            </a:r>
            <a:r>
              <a:rPr lang="tr-TR" i="1" dirty="0"/>
              <a:t> </a:t>
            </a:r>
            <a:r>
              <a:rPr lang="tr-TR" i="1" dirty="0" err="1"/>
              <a:t>hansenii</a:t>
            </a:r>
            <a:r>
              <a:rPr lang="tr-TR" i="1" dirty="0"/>
              <a:t> ve </a:t>
            </a:r>
            <a:r>
              <a:rPr lang="tr-TR" i="1" dirty="0" err="1"/>
              <a:t>Saccharomyces</a:t>
            </a:r>
            <a:r>
              <a:rPr lang="tr-TR" i="1" dirty="0"/>
              <a:t> </a:t>
            </a:r>
            <a:r>
              <a:rPr lang="tr-TR" i="1" dirty="0" err="1"/>
              <a:t>cerevisiae</a:t>
            </a:r>
            <a:r>
              <a:rPr lang="tr-TR" dirty="0"/>
              <a:t> türleri hemen her peynir pıhtısında farklı oranlarda belirlenmiştir. Keçi peynirlerinde olduğu gibi </a:t>
            </a:r>
            <a:r>
              <a:rPr lang="tr-TR" dirty="0" err="1"/>
              <a:t>anaskosporogen</a:t>
            </a:r>
            <a:r>
              <a:rPr lang="tr-TR" dirty="0"/>
              <a:t> veya </a:t>
            </a:r>
            <a:r>
              <a:rPr lang="tr-TR" dirty="0" err="1"/>
              <a:t>askosporogen</a:t>
            </a:r>
            <a:r>
              <a:rPr lang="tr-TR" dirty="0"/>
              <a:t> formlar arasında bir türden veya cinsten olanlara rastlanır. Bunlara </a:t>
            </a:r>
            <a:r>
              <a:rPr lang="tr-TR" dirty="0" err="1"/>
              <a:t>Pichia</a:t>
            </a:r>
            <a:r>
              <a:rPr lang="tr-TR" dirty="0"/>
              <a:t>, </a:t>
            </a:r>
            <a:r>
              <a:rPr lang="tr-TR" dirty="0" err="1"/>
              <a:t>Hansenula</a:t>
            </a:r>
            <a:r>
              <a:rPr lang="tr-TR" dirty="0"/>
              <a:t>, </a:t>
            </a:r>
            <a:r>
              <a:rPr lang="tr-TR" dirty="0" err="1"/>
              <a:t>Rhodotorula</a:t>
            </a:r>
            <a:r>
              <a:rPr lang="tr-TR" dirty="0"/>
              <a:t> </a:t>
            </a:r>
            <a:r>
              <a:rPr lang="tr-TR" dirty="0" err="1"/>
              <a:t>genusları</a:t>
            </a:r>
            <a:r>
              <a:rPr lang="tr-TR" dirty="0"/>
              <a:t> örnek verilebilir </a:t>
            </a:r>
            <a:r>
              <a:rPr lang="tr-TR" b="1" dirty="0"/>
              <a:t>(</a:t>
            </a:r>
            <a:r>
              <a:rPr lang="tr-TR" b="1" dirty="0" err="1"/>
              <a:t>Nahabieh</a:t>
            </a:r>
            <a:r>
              <a:rPr lang="tr-TR" b="1" dirty="0"/>
              <a:t> et </a:t>
            </a:r>
            <a:r>
              <a:rPr lang="tr-TR" b="1" dirty="0" err="1"/>
              <a:t>Schmidt</a:t>
            </a:r>
            <a:r>
              <a:rPr lang="tr-TR" b="1" dirty="0"/>
              <a:t>, 1990).</a:t>
            </a:r>
            <a:endParaRPr lang="tr-TR" dirty="0"/>
          </a:p>
          <a:p>
            <a:r>
              <a:rPr lang="tr-TR" dirty="0"/>
              <a:t>500 maya türü arasında ancak 9 türün laktozu fermente ettiği bilinmektedir. Bunların 4 tanesi süt ürünlerinde bulunur; </a:t>
            </a:r>
            <a:r>
              <a:rPr lang="tr-TR" i="1" dirty="0"/>
              <a:t>K. </a:t>
            </a:r>
            <a:r>
              <a:rPr lang="tr-TR" i="1" dirty="0" err="1"/>
              <a:t>lactis</a:t>
            </a:r>
            <a:r>
              <a:rPr lang="tr-TR" i="1" dirty="0"/>
              <a:t>, K. </a:t>
            </a:r>
            <a:r>
              <a:rPr lang="tr-TR" i="1" dirty="0" err="1"/>
              <a:t>marxianus</a:t>
            </a:r>
            <a:r>
              <a:rPr lang="tr-TR" i="1" dirty="0"/>
              <a:t>, C. </a:t>
            </a:r>
            <a:r>
              <a:rPr lang="tr-TR" i="1" dirty="0" err="1"/>
              <a:t>famata</a:t>
            </a:r>
            <a:r>
              <a:rPr lang="tr-TR" i="1" dirty="0"/>
              <a:t> ve C. </a:t>
            </a:r>
            <a:r>
              <a:rPr lang="tr-TR" i="1" dirty="0" err="1"/>
              <a:t>versatilis</a:t>
            </a:r>
            <a:r>
              <a:rPr lang="tr-TR" i="1" dirty="0"/>
              <a:t>.</a:t>
            </a:r>
            <a:r>
              <a:rPr lang="tr-TR" dirty="0"/>
              <a:t> Peynir teknolojisinde rastlanan ve bulunması arzu edilen mayaların çoğu laktozu fermente ederler. Bunlar peynirde yeterli sayıda bulunduklarında aroma oluşumuna katılırlar ve ürettikleri C0</a:t>
            </a:r>
            <a:r>
              <a:rPr lang="tr-TR" baseline="-25000" dirty="0"/>
              <a:t>2</a:t>
            </a:r>
            <a:r>
              <a:rPr lang="tr-TR" dirty="0"/>
              <a:t> sayesinde pıhtıda göz oluşumunu gerçekleştirirler.</a:t>
            </a:r>
          </a:p>
          <a:p>
            <a:r>
              <a:rPr lang="tr-TR" dirty="0"/>
              <a:t>Mayalar, laktik asit bakterileri tarafından laktozun fermantasyonu ile meydana gelen laktik asidi kullanarak yüzeyi küflü peynirlerin dışında </a:t>
            </a:r>
            <a:r>
              <a:rPr lang="tr-TR" dirty="0" err="1"/>
              <a:t>pH’nm</a:t>
            </a:r>
            <a:r>
              <a:rPr lang="tr-TR" dirty="0"/>
              <a:t> yükselmesine aktif olarak katılırlar. Bunlar yüzeyi küflü peynirlerde </a:t>
            </a:r>
            <a:r>
              <a:rPr lang="tr-TR" i="1" dirty="0"/>
              <a:t>P. </a:t>
            </a:r>
            <a:r>
              <a:rPr lang="tr-TR" i="1" dirty="0" err="1"/>
              <a:t>camemberti</a:t>
            </a:r>
            <a:r>
              <a:rPr lang="tr-TR" i="1" dirty="0"/>
              <a:t> ’den</a:t>
            </a:r>
            <a:r>
              <a:rPr lang="tr-TR" b="1" dirty="0"/>
              <a:t> </a:t>
            </a:r>
            <a:r>
              <a:rPr lang="tr-TR" dirty="0"/>
              <a:t>önce iş görürler.</a:t>
            </a:r>
          </a:p>
          <a:p>
            <a:endParaRPr lang="tr-TR" dirty="0"/>
          </a:p>
        </p:txBody>
      </p:sp>
    </p:spTree>
    <p:extLst>
      <p:ext uri="{BB962C8B-B14F-4D97-AF65-F5344CB8AC3E}">
        <p14:creationId xmlns:p14="http://schemas.microsoft.com/office/powerpoint/2010/main" val="178971099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 xmlns:a16="http://schemas.microsoft.com/office/drawing/2014/main" id="{3623B7B5-AA38-4CB5-BB48-1CC927E7FAF5}"/>
              </a:ext>
            </a:extLst>
          </p:cNvPr>
          <p:cNvSpPr>
            <a:spLocks noGrp="1"/>
          </p:cNvSpPr>
          <p:nvPr>
            <p:ph type="title"/>
          </p:nvPr>
        </p:nvSpPr>
        <p:spPr/>
        <p:txBody>
          <a:bodyPr>
            <a:normAutofit/>
          </a:bodyPr>
          <a:lstStyle/>
          <a:p>
            <a:r>
              <a:rPr lang="tr-TR" b="1" dirty="0"/>
              <a:t>             </a:t>
            </a:r>
            <a:r>
              <a:rPr lang="tr-TR" b="1" dirty="0">
                <a:solidFill>
                  <a:srgbClr val="FF0000"/>
                </a:solidFill>
              </a:rPr>
              <a:t>Mayaların Orijini</a:t>
            </a:r>
            <a:br>
              <a:rPr lang="tr-TR" b="1" dirty="0">
                <a:solidFill>
                  <a:srgbClr val="FF0000"/>
                </a:solidFill>
              </a:rPr>
            </a:br>
            <a:endParaRPr lang="tr-TR" dirty="0">
              <a:solidFill>
                <a:srgbClr val="FF0000"/>
              </a:solidFill>
            </a:endParaRPr>
          </a:p>
        </p:txBody>
      </p:sp>
      <p:sp>
        <p:nvSpPr>
          <p:cNvPr id="3" name="İçerik Yer Tutucusu 2">
            <a:extLst>
              <a:ext uri="{FF2B5EF4-FFF2-40B4-BE49-F238E27FC236}">
                <a16:creationId xmlns="" xmlns:a16="http://schemas.microsoft.com/office/drawing/2014/main" id="{19F1639B-19AA-45B8-A9CB-4FCBAE6D19C8}"/>
              </a:ext>
            </a:extLst>
          </p:cNvPr>
          <p:cNvSpPr>
            <a:spLocks noGrp="1"/>
          </p:cNvSpPr>
          <p:nvPr>
            <p:ph idx="1"/>
          </p:nvPr>
        </p:nvSpPr>
        <p:spPr/>
        <p:txBody>
          <a:bodyPr/>
          <a:lstStyle/>
          <a:p>
            <a:r>
              <a:rPr lang="tr-TR" dirty="0"/>
              <a:t>Bunlar her yerde bulunan mikroorganizmalardan olup, toprak, su, hava ve özellikle bütün kirli sular, silaj, kağıt, tekstil’ de </a:t>
            </a:r>
            <a:r>
              <a:rPr lang="tr-TR" dirty="0" err="1"/>
              <a:t>kolonize</a:t>
            </a:r>
            <a:r>
              <a:rPr lang="tr-TR" dirty="0"/>
              <a:t> olurlar. İlk etapta süt ürünlerinin yer aldığı besinlerden izole edilirler, fakat meyve suyu, ekmek, sebzelerde de gelişirler. Meyvelerde, özellikle baklagiller; insan ve hayvan derisi üzerinde sindirim sistemi veya solunum sisteminde gelişebilirler ve bunlardan izole edilirler. O halde orijinleri çok farklıdır. Bununla birlikte yoğurt, tereyağı, çeşitli peynirler ve çiğ sütte çok farklı tür ve </a:t>
            </a:r>
            <a:r>
              <a:rPr lang="tr-TR" dirty="0" err="1"/>
              <a:t>genustan</a:t>
            </a:r>
            <a:r>
              <a:rPr lang="tr-TR" dirty="0"/>
              <a:t> mayalara rastlanmaktadır.</a:t>
            </a:r>
          </a:p>
          <a:p>
            <a:pPr marL="0" indent="0">
              <a:buNone/>
            </a:pPr>
            <a:endParaRPr lang="tr-TR" dirty="0"/>
          </a:p>
        </p:txBody>
      </p:sp>
    </p:spTree>
    <p:extLst>
      <p:ext uri="{BB962C8B-B14F-4D97-AF65-F5344CB8AC3E}">
        <p14:creationId xmlns:p14="http://schemas.microsoft.com/office/powerpoint/2010/main" val="36505760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 xmlns:a16="http://schemas.microsoft.com/office/drawing/2014/main" id="{1F6DB11F-078D-414E-A4E9-FE5B059DB97F}"/>
              </a:ext>
            </a:extLst>
          </p:cNvPr>
          <p:cNvSpPr>
            <a:spLocks noGrp="1"/>
          </p:cNvSpPr>
          <p:nvPr>
            <p:ph idx="1"/>
          </p:nvPr>
        </p:nvSpPr>
        <p:spPr>
          <a:xfrm>
            <a:off x="838200" y="439614"/>
            <a:ext cx="10515600" cy="6022731"/>
          </a:xfrm>
        </p:spPr>
        <p:txBody>
          <a:bodyPr>
            <a:normAutofit fontScale="92500" lnSpcReduction="20000"/>
          </a:bodyPr>
          <a:lstStyle/>
          <a:p>
            <a:r>
              <a:rPr lang="tr-TR" dirty="0"/>
              <a:t>Mayaların bazı türleri ve </a:t>
            </a:r>
            <a:r>
              <a:rPr lang="tr-TR" i="1" dirty="0"/>
              <a:t>G. </a:t>
            </a:r>
            <a:r>
              <a:rPr lang="tr-TR" i="1" dirty="0" err="1"/>
              <a:t>candidum</a:t>
            </a:r>
            <a:r>
              <a:rPr lang="tr-TR" dirty="0"/>
              <a:t>, </a:t>
            </a:r>
            <a:r>
              <a:rPr lang="tr-TR" dirty="0" err="1"/>
              <a:t>enzimatik</a:t>
            </a:r>
            <a:r>
              <a:rPr lang="tr-TR" dirty="0"/>
              <a:t> etkinlikleri ile protein ve yağın parçalanmasında iş görürler ve yağ asitleri ile amino asitlerin açığa çıkması gerçekleşir. Özellikle </a:t>
            </a:r>
            <a:r>
              <a:rPr lang="tr-TR" i="1" dirty="0"/>
              <a:t>G. </a:t>
            </a:r>
            <a:r>
              <a:rPr lang="tr-TR" i="1" dirty="0" err="1"/>
              <a:t>candidum</a:t>
            </a:r>
            <a:r>
              <a:rPr lang="tr-TR" i="1" dirty="0"/>
              <a:t>, C. </a:t>
            </a:r>
            <a:r>
              <a:rPr lang="tr-TR" i="1" dirty="0" err="1"/>
              <a:t>lipolytica</a:t>
            </a:r>
            <a:r>
              <a:rPr lang="tr-TR" b="1" dirty="0"/>
              <a:t> </a:t>
            </a:r>
            <a:r>
              <a:rPr lang="tr-TR" dirty="0"/>
              <a:t>kremalarda </a:t>
            </a:r>
            <a:r>
              <a:rPr lang="tr-TR" dirty="0" err="1"/>
              <a:t>aromatizan</a:t>
            </a:r>
            <a:r>
              <a:rPr lang="tr-TR" dirty="0"/>
              <a:t> rolü oynarlar. </a:t>
            </a:r>
            <a:r>
              <a:rPr lang="tr-TR" i="1" dirty="0"/>
              <a:t>K. </a:t>
            </a:r>
            <a:r>
              <a:rPr lang="tr-TR" i="1" dirty="0" err="1"/>
              <a:t>marxianus</a:t>
            </a:r>
            <a:r>
              <a:rPr lang="tr-TR" b="1" dirty="0"/>
              <a:t> </a:t>
            </a:r>
            <a:r>
              <a:rPr lang="tr-TR" dirty="0"/>
              <a:t>yumuşak peynirlerin olgunlaşmasını hızlandırmak amacıyla kullanılmaktadır. </a:t>
            </a:r>
            <a:r>
              <a:rPr lang="tr-TR" dirty="0" err="1"/>
              <a:t>Kamamber</a:t>
            </a:r>
            <a:r>
              <a:rPr lang="tr-TR" dirty="0"/>
              <a:t> peynirinde daha hızlı bir şekilde asidin kullanımı ve hızlı olgunlaşma için </a:t>
            </a:r>
            <a:r>
              <a:rPr lang="tr-TR" i="1" dirty="0"/>
              <a:t>P. </a:t>
            </a:r>
            <a:r>
              <a:rPr lang="tr-TR" i="1" dirty="0" err="1"/>
              <a:t>camemberti</a:t>
            </a:r>
            <a:r>
              <a:rPr lang="tr-TR" b="1" dirty="0"/>
              <a:t> </a:t>
            </a:r>
            <a:r>
              <a:rPr lang="tr-TR" dirty="0"/>
              <a:t>ile </a:t>
            </a:r>
            <a:r>
              <a:rPr lang="tr-TR" i="1" dirty="0"/>
              <a:t>G. </a:t>
            </a:r>
            <a:r>
              <a:rPr lang="tr-TR" i="1" dirty="0" err="1"/>
              <a:t>candidum</a:t>
            </a:r>
            <a:r>
              <a:rPr lang="tr-TR" b="1" dirty="0"/>
              <a:t> </a:t>
            </a:r>
            <a:r>
              <a:rPr lang="tr-TR" dirty="0"/>
              <a:t>birlikte kullanılmaktadır. </a:t>
            </a:r>
            <a:r>
              <a:rPr lang="tr-TR" i="1" dirty="0"/>
              <a:t>G. </a:t>
            </a:r>
            <a:r>
              <a:rPr lang="tr-TR" i="1" dirty="0" err="1"/>
              <a:t>candidum</a:t>
            </a:r>
            <a:r>
              <a:rPr lang="tr-TR" b="1" dirty="0"/>
              <a:t> </a:t>
            </a:r>
            <a:r>
              <a:rPr lang="tr-TR" dirty="0"/>
              <a:t>aynı zamanda peynirlerde </a:t>
            </a:r>
            <a:r>
              <a:rPr lang="tr-TR" dirty="0" err="1"/>
              <a:t>mucor’lara</a:t>
            </a:r>
            <a:r>
              <a:rPr lang="tr-TR" dirty="0"/>
              <a:t> karşı mücadelede onların oluşturduğu erken bozulmayı önlemek için yararlanılır. Acılaşmayı azaltmada önemli bir rol oynar.</a:t>
            </a:r>
          </a:p>
          <a:p>
            <a:r>
              <a:rPr lang="tr-TR" dirty="0"/>
              <a:t>Rokfor peynirinde laktozu fermente eden mayalar </a:t>
            </a:r>
            <a:r>
              <a:rPr lang="tr-TR" dirty="0" err="1"/>
              <a:t>laktobasillerin</a:t>
            </a:r>
            <a:r>
              <a:rPr lang="tr-TR" dirty="0"/>
              <a:t> aktivitelerini, mikrokokların gelişmelerini </a:t>
            </a:r>
            <a:r>
              <a:rPr lang="tr-TR" dirty="0" err="1"/>
              <a:t>stimüle</a:t>
            </a:r>
            <a:r>
              <a:rPr lang="tr-TR" dirty="0"/>
              <a:t> ederler. B öylece </a:t>
            </a:r>
            <a:r>
              <a:rPr lang="tr-TR" i="1" dirty="0"/>
              <a:t>P. </a:t>
            </a:r>
            <a:r>
              <a:rPr lang="tr-TR" i="1" dirty="0" err="1"/>
              <a:t>roquefortii</a:t>
            </a:r>
            <a:r>
              <a:rPr lang="tr-TR" b="1" dirty="0"/>
              <a:t> </a:t>
            </a:r>
            <a:r>
              <a:rPr lang="tr-TR" dirty="0"/>
              <a:t>’</a:t>
            </a:r>
            <a:r>
              <a:rPr lang="tr-TR" dirty="0" err="1"/>
              <a:t>nin</a:t>
            </a:r>
            <a:r>
              <a:rPr lang="tr-TR" dirty="0"/>
              <a:t> plantasyonunu ve metil-keton üretimini teşvik ederler.</a:t>
            </a:r>
          </a:p>
          <a:p>
            <a:r>
              <a:rPr lang="tr-TR" dirty="0"/>
              <a:t>Süt ürünlerinin yapımında yararlanılan laktik asit bakterileri ile ürüne herhangi bir nedenle bulaşan mayaların bazı türleri arasında olumlu bir etkileşimin olduğu birçok araştırmada ortaya konmuştur. Buna en çarpıcı örnek kefir, kımız gibi fermente süt içecekleri ile </a:t>
            </a:r>
            <a:r>
              <a:rPr lang="tr-TR" i="1" dirty="0" err="1"/>
              <a:t>Yarrowia</a:t>
            </a:r>
            <a:r>
              <a:rPr lang="tr-TR" i="1" dirty="0"/>
              <a:t> </a:t>
            </a:r>
            <a:r>
              <a:rPr lang="tr-TR" i="1" dirty="0" err="1"/>
              <a:t>lipolytica</a:t>
            </a:r>
            <a:r>
              <a:rPr lang="tr-TR" i="1" dirty="0"/>
              <a:t>, </a:t>
            </a:r>
            <a:r>
              <a:rPr lang="tr-TR" i="1" dirty="0" err="1"/>
              <a:t>Kluyveromyces</a:t>
            </a:r>
            <a:r>
              <a:rPr lang="tr-TR" i="1" dirty="0"/>
              <a:t> </a:t>
            </a:r>
            <a:r>
              <a:rPr lang="tr-TR" i="1" dirty="0" err="1"/>
              <a:t>marxianus</a:t>
            </a:r>
            <a:r>
              <a:rPr lang="tr-TR" i="1" dirty="0"/>
              <a:t> ve </a:t>
            </a:r>
            <a:r>
              <a:rPr lang="tr-TR" i="1" dirty="0" err="1"/>
              <a:t>Debaryomyces</a:t>
            </a:r>
            <a:r>
              <a:rPr lang="tr-TR" i="1" dirty="0"/>
              <a:t> </a:t>
            </a:r>
            <a:r>
              <a:rPr lang="tr-TR" i="1" dirty="0" err="1"/>
              <a:t>hansenii’m</a:t>
            </a:r>
            <a:r>
              <a:rPr lang="tr-TR" b="1" dirty="0"/>
              <a:t> </a:t>
            </a:r>
            <a:r>
              <a:rPr lang="tr-TR" dirty="0"/>
              <a:t>destek kültür olarak kullanıldığı peynirlerdir. </a:t>
            </a:r>
            <a:r>
              <a:rPr lang="tr-TR" i="1" dirty="0" err="1"/>
              <a:t>Brevibacteium</a:t>
            </a:r>
            <a:r>
              <a:rPr lang="tr-TR" i="1" dirty="0"/>
              <a:t> </a:t>
            </a:r>
            <a:r>
              <a:rPr lang="tr-TR" i="1" dirty="0" err="1"/>
              <a:t>linens’m</a:t>
            </a:r>
            <a:r>
              <a:rPr lang="tr-TR" b="1" dirty="0"/>
              <a:t> </a:t>
            </a:r>
            <a:r>
              <a:rPr lang="tr-TR" dirty="0"/>
              <a:t>hızlı ve düzenli pigment oluşturmasında </a:t>
            </a:r>
            <a:r>
              <a:rPr lang="tr-TR" i="1" dirty="0" err="1"/>
              <a:t>Debaryomyces</a:t>
            </a:r>
            <a:r>
              <a:rPr lang="tr-TR" i="1" dirty="0"/>
              <a:t> </a:t>
            </a:r>
            <a:r>
              <a:rPr lang="tr-TR" i="1" dirty="0" err="1"/>
              <a:t>hansenula’m</a:t>
            </a:r>
            <a:r>
              <a:rPr lang="tr-TR" b="1" dirty="0"/>
              <a:t> </a:t>
            </a:r>
            <a:r>
              <a:rPr lang="tr-TR" dirty="0"/>
              <a:t>etkili olduğu </a:t>
            </a:r>
            <a:r>
              <a:rPr lang="tr-TR" b="1" dirty="0" err="1"/>
              <a:t>Masoud</a:t>
            </a:r>
            <a:r>
              <a:rPr lang="tr-TR" b="1" dirty="0"/>
              <a:t> </a:t>
            </a:r>
            <a:r>
              <a:rPr lang="tr-TR" dirty="0"/>
              <a:t>ve </a:t>
            </a:r>
            <a:r>
              <a:rPr lang="tr-TR" b="1" dirty="0" err="1"/>
              <a:t>Jakobsen</a:t>
            </a:r>
            <a:r>
              <a:rPr lang="tr-TR" b="1" dirty="0"/>
              <a:t> </a:t>
            </a:r>
            <a:r>
              <a:rPr lang="tr-TR" dirty="0"/>
              <a:t>(2003) tarafından yapılan in </a:t>
            </a:r>
            <a:r>
              <a:rPr lang="tr-TR" dirty="0" err="1"/>
              <a:t>vitro</a:t>
            </a:r>
            <a:r>
              <a:rPr lang="tr-TR" dirty="0"/>
              <a:t> çalışmalarda belirlenmiştir.</a:t>
            </a:r>
          </a:p>
          <a:p>
            <a:endParaRPr lang="tr-TR" dirty="0"/>
          </a:p>
        </p:txBody>
      </p:sp>
    </p:spTree>
    <p:extLst>
      <p:ext uri="{BB962C8B-B14F-4D97-AF65-F5344CB8AC3E}">
        <p14:creationId xmlns:p14="http://schemas.microsoft.com/office/powerpoint/2010/main" val="260073995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 xmlns:a16="http://schemas.microsoft.com/office/drawing/2014/main" id="{D9AD6BE9-9237-414B-B0D1-5ED9B5BC94BB}"/>
              </a:ext>
            </a:extLst>
          </p:cNvPr>
          <p:cNvSpPr>
            <a:spLocks noGrp="1"/>
          </p:cNvSpPr>
          <p:nvPr>
            <p:ph idx="1"/>
          </p:nvPr>
        </p:nvSpPr>
        <p:spPr>
          <a:xfrm>
            <a:off x="838200" y="747346"/>
            <a:ext cx="10515600" cy="5429617"/>
          </a:xfrm>
        </p:spPr>
        <p:txBody>
          <a:bodyPr>
            <a:normAutofit fontScale="92500" lnSpcReduction="10000"/>
          </a:bodyPr>
          <a:lstStyle/>
          <a:p>
            <a:r>
              <a:rPr lang="tr-TR" b="1" dirty="0" err="1"/>
              <a:t>Viljoen</a:t>
            </a:r>
            <a:r>
              <a:rPr lang="tr-TR" b="1" dirty="0"/>
              <a:t> et </a:t>
            </a:r>
            <a:r>
              <a:rPr lang="tr-TR" b="1" dirty="0" err="1"/>
              <a:t>Ferreira</a:t>
            </a:r>
            <a:r>
              <a:rPr lang="tr-TR" b="1" dirty="0"/>
              <a:t> </a:t>
            </a:r>
            <a:r>
              <a:rPr lang="tr-TR" dirty="0"/>
              <a:t>(2003) </a:t>
            </a:r>
            <a:r>
              <a:rPr lang="tr-TR" dirty="0" err="1"/>
              <a:t>Cheddar</a:t>
            </a:r>
            <a:r>
              <a:rPr lang="tr-TR" dirty="0"/>
              <a:t> Peyniri yapımında laktik asit bakterilerinin yanı sıra ikincil flora olarak </a:t>
            </a:r>
            <a:r>
              <a:rPr lang="tr-TR" i="1" dirty="0" err="1"/>
              <a:t>Yarrowia</a:t>
            </a:r>
            <a:r>
              <a:rPr lang="tr-TR" i="1" dirty="0"/>
              <a:t> </a:t>
            </a:r>
            <a:r>
              <a:rPr lang="tr-TR" i="1" dirty="0" err="1"/>
              <a:t>lipoliytica</a:t>
            </a:r>
            <a:r>
              <a:rPr lang="tr-TR" b="1" dirty="0"/>
              <a:t> </a:t>
            </a:r>
            <a:r>
              <a:rPr lang="tr-TR" dirty="0"/>
              <a:t>ile </a:t>
            </a:r>
            <a:r>
              <a:rPr lang="tr-TR" i="1" dirty="0" err="1"/>
              <a:t>Debaryomyces</a:t>
            </a:r>
            <a:r>
              <a:rPr lang="tr-TR" i="1" dirty="0"/>
              <a:t> </a:t>
            </a:r>
            <a:r>
              <a:rPr lang="tr-TR" i="1" dirty="0" err="1"/>
              <a:t>hanseniV</a:t>
            </a:r>
            <a:r>
              <a:rPr lang="tr-TR" dirty="0" err="1"/>
              <a:t>yi</a:t>
            </a:r>
            <a:r>
              <a:rPr lang="tr-TR" dirty="0"/>
              <a:t> kullanmışlardır.</a:t>
            </a:r>
          </a:p>
          <a:p>
            <a:r>
              <a:rPr lang="tr-TR" i="1" dirty="0" err="1"/>
              <a:t>Saccharomyces</a:t>
            </a:r>
            <a:r>
              <a:rPr lang="tr-TR" i="1" dirty="0"/>
              <a:t> </a:t>
            </a:r>
            <a:r>
              <a:rPr lang="tr-TR" i="1" dirty="0" err="1"/>
              <a:t>cerevisiae’</a:t>
            </a:r>
            <a:r>
              <a:rPr lang="tr-TR" dirty="0" err="1"/>
              <a:t>nin</a:t>
            </a:r>
            <a:r>
              <a:rPr lang="tr-TR" dirty="0"/>
              <a:t> süt ürünlerinde laktik asit bakterileri ile olan </a:t>
            </a:r>
            <a:r>
              <a:rPr lang="tr-TR" dirty="0" err="1"/>
              <a:t>interaksiyonunda</a:t>
            </a:r>
            <a:r>
              <a:rPr lang="tr-TR" dirty="0"/>
              <a:t> </a:t>
            </a:r>
            <a:r>
              <a:rPr lang="tr-TR" dirty="0" err="1"/>
              <a:t>kazeinolitik</a:t>
            </a:r>
            <a:r>
              <a:rPr lang="tr-TR" dirty="0"/>
              <a:t> aktiviteleri, şeker ve organik asit üretmeleri önemlidir. Bu etkinlikleri sonucu açığa çıkan birçok </a:t>
            </a:r>
            <a:r>
              <a:rPr lang="tr-TR" dirty="0" err="1"/>
              <a:t>etkicil</a:t>
            </a:r>
            <a:r>
              <a:rPr lang="tr-TR" dirty="0"/>
              <a:t> madde laktik asit bakterilerinin gelişmelerini </a:t>
            </a:r>
            <a:r>
              <a:rPr lang="tr-TR" dirty="0" err="1"/>
              <a:t>stimüle</a:t>
            </a:r>
            <a:r>
              <a:rPr lang="tr-TR" dirty="0"/>
              <a:t> etmektedir </a:t>
            </a:r>
            <a:r>
              <a:rPr lang="tr-TR" b="1" dirty="0"/>
              <a:t>(</a:t>
            </a:r>
            <a:r>
              <a:rPr lang="tr-TR" b="1" dirty="0" err="1"/>
              <a:t>Vannini</a:t>
            </a:r>
            <a:r>
              <a:rPr lang="tr-TR" b="1" dirty="0"/>
              <a:t> et </a:t>
            </a:r>
            <a:r>
              <a:rPr lang="tr-TR" dirty="0"/>
              <a:t>al. (2003).</a:t>
            </a:r>
          </a:p>
          <a:p>
            <a:r>
              <a:rPr lang="tr-TR" b="1" dirty="0" err="1"/>
              <a:t>Narvhus</a:t>
            </a:r>
            <a:r>
              <a:rPr lang="tr-TR" b="1" dirty="0"/>
              <a:t> et </a:t>
            </a:r>
            <a:r>
              <a:rPr lang="tr-TR" b="1" dirty="0" err="1"/>
              <a:t>Gadaga</a:t>
            </a:r>
            <a:r>
              <a:rPr lang="tr-TR" b="1" dirty="0"/>
              <a:t> </a:t>
            </a:r>
            <a:r>
              <a:rPr lang="tr-TR" dirty="0"/>
              <a:t>(2003), Afrika kökenli fermente sütlerde laktik asit bakterileri ile birlikte bulunan </a:t>
            </a:r>
            <a:r>
              <a:rPr lang="tr-TR" i="1" dirty="0"/>
              <a:t>C. </a:t>
            </a:r>
            <a:r>
              <a:rPr lang="tr-TR" i="1" dirty="0" err="1"/>
              <a:t>kefyf'm</a:t>
            </a:r>
            <a:r>
              <a:rPr lang="tr-TR" b="1" dirty="0"/>
              <a:t> </a:t>
            </a:r>
            <a:r>
              <a:rPr lang="tr-TR" dirty="0"/>
              <a:t>ilişkilerini incelemişlerdir. Araştırıcılar </a:t>
            </a:r>
            <a:r>
              <a:rPr lang="tr-TR" dirty="0" err="1"/>
              <a:t>Lactococcus</a:t>
            </a:r>
            <a:r>
              <a:rPr lang="tr-TR" dirty="0"/>
              <a:t> türlerinin oluşturdukları </a:t>
            </a:r>
            <a:r>
              <a:rPr lang="tr-TR" dirty="0" err="1"/>
              <a:t>asetaldehitin</a:t>
            </a:r>
            <a:r>
              <a:rPr lang="tr-TR" dirty="0"/>
              <a:t> ve diğer aroma maddelerinin miktarı üzerinde </a:t>
            </a:r>
            <a:r>
              <a:rPr lang="tr-TR" i="1" dirty="0"/>
              <a:t>C. </a:t>
            </a:r>
            <a:r>
              <a:rPr lang="tr-TR" i="1" dirty="0" err="1"/>
              <a:t>kefyr’m</a:t>
            </a:r>
            <a:r>
              <a:rPr lang="tr-TR" b="1" dirty="0"/>
              <a:t> </a:t>
            </a:r>
            <a:r>
              <a:rPr lang="tr-TR" dirty="0"/>
              <a:t>olumlu rolü olduğunu bildirerek ortamda laktik bakterilerle birlikte bulunduğunda bu aroma maddelerinin daha fazla üretildiğini tespit etmişlerdir. Bu olguyu kefirde görmek mümkündür. Kefir danesinin </a:t>
            </a:r>
            <a:r>
              <a:rPr lang="tr-TR" dirty="0" err="1"/>
              <a:t>stabilitesi</a:t>
            </a:r>
            <a:r>
              <a:rPr lang="tr-TR" dirty="0"/>
              <a:t> laktik asit bakterileri ile mayalar arasındaki </a:t>
            </a:r>
            <a:r>
              <a:rPr lang="tr-TR" dirty="0" err="1"/>
              <a:t>simbiyotik</a:t>
            </a:r>
            <a:r>
              <a:rPr lang="tr-TR" dirty="0"/>
              <a:t> yaşamın kalitesine bağlıdır </a:t>
            </a:r>
            <a:r>
              <a:rPr lang="tr-TR" b="1" dirty="0"/>
              <a:t>(</a:t>
            </a:r>
            <a:r>
              <a:rPr lang="tr-TR" b="1" dirty="0" err="1"/>
              <a:t>Gueguen</a:t>
            </a:r>
            <a:r>
              <a:rPr lang="tr-TR" b="1" dirty="0"/>
              <a:t> et </a:t>
            </a:r>
            <a:r>
              <a:rPr lang="tr-TR" b="1" dirty="0" err="1"/>
              <a:t>Schmidt</a:t>
            </a:r>
            <a:r>
              <a:rPr lang="tr-TR" b="1" dirty="0"/>
              <a:t>, 1992; Kılıç, 2001).</a:t>
            </a:r>
            <a:endParaRPr lang="tr-TR" dirty="0"/>
          </a:p>
          <a:p>
            <a:endParaRPr lang="tr-TR" dirty="0"/>
          </a:p>
        </p:txBody>
      </p:sp>
    </p:spTree>
    <p:extLst>
      <p:ext uri="{BB962C8B-B14F-4D97-AF65-F5344CB8AC3E}">
        <p14:creationId xmlns:p14="http://schemas.microsoft.com/office/powerpoint/2010/main" val="68889303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 xmlns:a16="http://schemas.microsoft.com/office/drawing/2014/main" id="{4C40BB82-44BD-4F78-8F20-636473D4ACF9}"/>
              </a:ext>
            </a:extLst>
          </p:cNvPr>
          <p:cNvSpPr>
            <a:spLocks noGrp="1"/>
          </p:cNvSpPr>
          <p:nvPr>
            <p:ph idx="1"/>
          </p:nvPr>
        </p:nvSpPr>
        <p:spPr>
          <a:xfrm>
            <a:off x="838200" y="571500"/>
            <a:ext cx="10515600" cy="5605463"/>
          </a:xfrm>
        </p:spPr>
        <p:txBody>
          <a:bodyPr>
            <a:normAutofit lnSpcReduction="10000"/>
          </a:bodyPr>
          <a:lstStyle/>
          <a:p>
            <a:r>
              <a:rPr lang="tr-TR" dirty="0"/>
              <a:t>Kefirde bulunan mayalar arasında </a:t>
            </a:r>
            <a:r>
              <a:rPr lang="tr-TR" i="1" dirty="0" err="1"/>
              <a:t>Sacch</a:t>
            </a:r>
            <a:r>
              <a:rPr lang="tr-TR" i="1" dirty="0"/>
              <a:t>. </a:t>
            </a:r>
            <a:r>
              <a:rPr lang="tr-TR" i="1" dirty="0" err="1"/>
              <a:t>cerevisiae</a:t>
            </a:r>
            <a:r>
              <a:rPr lang="tr-TR" i="1" dirty="0"/>
              <a:t>, S. </a:t>
            </a:r>
            <a:r>
              <a:rPr lang="tr-TR" i="1" dirty="0" err="1"/>
              <a:t>unisporus</a:t>
            </a:r>
            <a:r>
              <a:rPr lang="tr-TR" i="1" dirty="0"/>
              <a:t>, </a:t>
            </a:r>
            <a:r>
              <a:rPr lang="tr-TR" i="1" dirty="0" err="1"/>
              <a:t>Candida</a:t>
            </a:r>
            <a:r>
              <a:rPr lang="tr-TR" i="1" dirty="0"/>
              <a:t> </a:t>
            </a:r>
            <a:r>
              <a:rPr lang="tr-TR" i="1" dirty="0" err="1"/>
              <a:t>kefyr</a:t>
            </a:r>
            <a:r>
              <a:rPr lang="tr-TR" i="1" dirty="0"/>
              <a:t>, C. </a:t>
            </a:r>
            <a:r>
              <a:rPr lang="tr-TR" i="1" dirty="0" err="1"/>
              <a:t>valida</a:t>
            </a:r>
            <a:r>
              <a:rPr lang="tr-TR" i="1" dirty="0"/>
              <a:t>,</a:t>
            </a:r>
            <a:r>
              <a:rPr lang="tr-TR" b="1" dirty="0"/>
              <a:t> </a:t>
            </a:r>
            <a:r>
              <a:rPr lang="tr-TR" dirty="0" err="1"/>
              <a:t>Kluyveromyces</a:t>
            </a:r>
            <a:r>
              <a:rPr lang="tr-TR" dirty="0"/>
              <a:t> türleri ile laktik bakterilerden </a:t>
            </a:r>
            <a:r>
              <a:rPr lang="tr-TR" dirty="0" err="1"/>
              <a:t>laktokoldar</a:t>
            </a:r>
            <a:r>
              <a:rPr lang="tr-TR" dirty="0"/>
              <a:t>, </a:t>
            </a:r>
            <a:r>
              <a:rPr lang="tr-TR" dirty="0" err="1"/>
              <a:t>leukonostoklar</a:t>
            </a:r>
            <a:r>
              <a:rPr lang="tr-TR" dirty="0"/>
              <a:t> ve </a:t>
            </a:r>
            <a:r>
              <a:rPr lang="tr-TR" dirty="0" err="1"/>
              <a:t>laktobasiller</a:t>
            </a:r>
            <a:r>
              <a:rPr lang="tr-TR" dirty="0"/>
              <a:t> yer alır. Laktozu fermente eden mayalar genellikle kefirde C0</a:t>
            </a:r>
            <a:r>
              <a:rPr lang="tr-TR" baseline="-25000" dirty="0"/>
              <a:t>2</a:t>
            </a:r>
            <a:r>
              <a:rPr lang="tr-TR" dirty="0"/>
              <a:t> ve etanol oluşturmak suretiyle tat oluşumuna katkıda bulunurlar.</a:t>
            </a:r>
          </a:p>
          <a:p>
            <a:r>
              <a:rPr lang="tr-TR" dirty="0"/>
              <a:t>Kımızda daha çok alkol fermantasyonu oluşturanlar yer alır. Bu fermente süt ürünlerinin özellikle B grup vitaminler bakımından zengin oluşlarında mayaların önemli rolü vardır.</a:t>
            </a:r>
          </a:p>
          <a:p>
            <a:r>
              <a:rPr lang="tr-TR" dirty="0"/>
              <a:t>Mayaların laktik bakterilerin etkinliğini arttırıcı etkileri </a:t>
            </a:r>
            <a:r>
              <a:rPr lang="tr-TR" dirty="0" err="1"/>
              <a:t>Bio-yogurt</a:t>
            </a:r>
            <a:r>
              <a:rPr lang="tr-TR" dirty="0"/>
              <a:t> yapımında kullanılan </a:t>
            </a:r>
            <a:r>
              <a:rPr lang="tr-TR" dirty="0" err="1"/>
              <a:t>probiyotik</a:t>
            </a:r>
            <a:r>
              <a:rPr lang="tr-TR" dirty="0"/>
              <a:t> bakteriler ile </a:t>
            </a:r>
            <a:r>
              <a:rPr lang="tr-TR" i="1" dirty="0" err="1"/>
              <a:t>Yarrovvia</a:t>
            </a:r>
            <a:r>
              <a:rPr lang="tr-TR" i="1" dirty="0"/>
              <a:t> </a:t>
            </a:r>
            <a:r>
              <a:rPr lang="tr-TR" i="1" dirty="0" err="1"/>
              <a:t>lipolytica</a:t>
            </a:r>
            <a:r>
              <a:rPr lang="tr-TR" b="1" dirty="0"/>
              <a:t> </a:t>
            </a:r>
            <a:r>
              <a:rPr lang="tr-TR" dirty="0"/>
              <a:t>ve </a:t>
            </a:r>
            <a:r>
              <a:rPr lang="tr-TR" i="1" dirty="0" err="1"/>
              <a:t>Debaryomyces</a:t>
            </a:r>
            <a:r>
              <a:rPr lang="tr-TR" i="1" dirty="0"/>
              <a:t> </a:t>
            </a:r>
            <a:r>
              <a:rPr lang="tr-TR" i="1" dirty="0" err="1"/>
              <a:t>hansenii</a:t>
            </a:r>
            <a:r>
              <a:rPr lang="tr-TR" b="1" dirty="0"/>
              <a:t> </a:t>
            </a:r>
            <a:r>
              <a:rPr lang="tr-TR" dirty="0"/>
              <a:t>türleri arasında da belirlenmiştir. Mayaların özellikle </a:t>
            </a:r>
            <a:r>
              <a:rPr lang="tr-TR" dirty="0" err="1"/>
              <a:t>Bifidobakter</a:t>
            </a:r>
            <a:r>
              <a:rPr lang="tr-TR" dirty="0"/>
              <a:t> ve streptokok türlerinin gelişmesini ve raf ömrü sonuna kadar yüksek oranda canlılıklarını sürdürmelerini • sağladıkları </a:t>
            </a:r>
            <a:r>
              <a:rPr lang="tr-TR" b="1" dirty="0" err="1"/>
              <a:t>Ferreira</a:t>
            </a:r>
            <a:r>
              <a:rPr lang="tr-TR" b="1" dirty="0"/>
              <a:t> et al. </a:t>
            </a:r>
            <a:r>
              <a:rPr lang="tr-TR" dirty="0"/>
              <a:t>tarafından tespit edilmiştir (2003).</a:t>
            </a:r>
          </a:p>
          <a:p>
            <a:endParaRPr lang="tr-TR" dirty="0"/>
          </a:p>
        </p:txBody>
      </p:sp>
    </p:spTree>
    <p:extLst>
      <p:ext uri="{BB962C8B-B14F-4D97-AF65-F5344CB8AC3E}">
        <p14:creationId xmlns:p14="http://schemas.microsoft.com/office/powerpoint/2010/main" val="664021423"/>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 xmlns:a16="http://schemas.microsoft.com/office/drawing/2014/main" id="{238230AC-B7FC-49B0-982E-4A289C1B25B2}"/>
              </a:ext>
            </a:extLst>
          </p:cNvPr>
          <p:cNvSpPr>
            <a:spLocks noGrp="1"/>
          </p:cNvSpPr>
          <p:nvPr>
            <p:ph type="title"/>
          </p:nvPr>
        </p:nvSpPr>
        <p:spPr/>
        <p:txBody>
          <a:bodyPr>
            <a:normAutofit/>
          </a:bodyPr>
          <a:lstStyle/>
          <a:p>
            <a:r>
              <a:rPr lang="tr-TR" b="1" dirty="0"/>
              <a:t>        </a:t>
            </a:r>
            <a:r>
              <a:rPr lang="tr-TR" b="1" dirty="0">
                <a:solidFill>
                  <a:srgbClr val="FF0000"/>
                </a:solidFill>
              </a:rPr>
              <a:t>Mayaların Zararlı Etkileri</a:t>
            </a:r>
            <a:r>
              <a:rPr lang="tr-TR" b="1" dirty="0"/>
              <a:t/>
            </a:r>
            <a:br>
              <a:rPr lang="tr-TR" b="1" dirty="0"/>
            </a:br>
            <a:endParaRPr lang="tr-TR" dirty="0"/>
          </a:p>
        </p:txBody>
      </p:sp>
      <p:sp>
        <p:nvSpPr>
          <p:cNvPr id="3" name="İçerik Yer Tutucusu 2">
            <a:extLst>
              <a:ext uri="{FF2B5EF4-FFF2-40B4-BE49-F238E27FC236}">
                <a16:creationId xmlns="" xmlns:a16="http://schemas.microsoft.com/office/drawing/2014/main" id="{C555C1C4-85B1-48D5-8AD4-69176AAA7C8A}"/>
              </a:ext>
            </a:extLst>
          </p:cNvPr>
          <p:cNvSpPr>
            <a:spLocks noGrp="1"/>
          </p:cNvSpPr>
          <p:nvPr>
            <p:ph idx="1"/>
          </p:nvPr>
        </p:nvSpPr>
        <p:spPr>
          <a:xfrm>
            <a:off x="838200" y="1459523"/>
            <a:ext cx="10515600" cy="4717440"/>
          </a:xfrm>
        </p:spPr>
        <p:txBody>
          <a:bodyPr>
            <a:normAutofit fontScale="92500"/>
          </a:bodyPr>
          <a:lstStyle/>
          <a:p>
            <a:r>
              <a:rPr lang="tr-TR" dirty="0"/>
              <a:t>Mayaların yararlan yanı sıra süt teknolojisinde zararlı olan yanları da vardır. (Krema, tereyağı, yoğurt ve süt tatlıları ile taze peynirlerde sorunlar oluşturabilirler. Bu nedenle gıda kodeksinde her üründe bulunabilecek olan sayıları verilmiştir ve sınırlandırılmıştır. Bununla birlikte bu ürünlerin her birinde bulunabilecek olan maya türlerini listelemek oldukça zordur. Çünkü bir maya türü birden fazla üründe zararlı etkisini gösterebilir.</a:t>
            </a:r>
          </a:p>
          <a:p>
            <a:r>
              <a:rPr lang="tr-TR" dirty="0"/>
              <a:t>Süt ürünlerine maya çok farklı kaynaktan bulaşır. Ortam havası, yemler, sağım koşulları, işletmede kullanılan alet ve ekipmanlar, salamura tekneleri, kullanım suları gibi bir çok kaynak, maya bulaşmasında rol oynar. Ayrıca maya türlerinin oluşturduğu </a:t>
            </a:r>
            <a:r>
              <a:rPr lang="tr-TR" dirty="0" err="1"/>
              <a:t>metabolitler</a:t>
            </a:r>
            <a:r>
              <a:rPr lang="tr-TR" dirty="0"/>
              <a:t> bazı ürünler için istendiği halde</a:t>
            </a:r>
          </a:p>
          <a:p>
            <a:r>
              <a:rPr lang="tr-TR" dirty="0"/>
              <a:t>bazıları açısından sakınca yaratmaktadır.</a:t>
            </a:r>
          </a:p>
          <a:p>
            <a:endParaRPr lang="tr-TR" dirty="0"/>
          </a:p>
        </p:txBody>
      </p:sp>
    </p:spTree>
    <p:extLst>
      <p:ext uri="{BB962C8B-B14F-4D97-AF65-F5344CB8AC3E}">
        <p14:creationId xmlns:p14="http://schemas.microsoft.com/office/powerpoint/2010/main" val="562187417"/>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 xmlns:a16="http://schemas.microsoft.com/office/drawing/2014/main" id="{2DF92DED-4A8D-4D5F-A734-E63D5E9E1E65}"/>
              </a:ext>
            </a:extLst>
          </p:cNvPr>
          <p:cNvSpPr>
            <a:spLocks noGrp="1"/>
          </p:cNvSpPr>
          <p:nvPr>
            <p:ph idx="1"/>
          </p:nvPr>
        </p:nvSpPr>
        <p:spPr>
          <a:xfrm>
            <a:off x="838200" y="694592"/>
            <a:ext cx="10515600" cy="5482371"/>
          </a:xfrm>
        </p:spPr>
        <p:txBody>
          <a:bodyPr>
            <a:normAutofit/>
          </a:bodyPr>
          <a:lstStyle/>
          <a:p>
            <a:r>
              <a:rPr lang="tr-TR" dirty="0"/>
              <a:t>Örneğin ürünlerde tat ve aroma oluşumu, </a:t>
            </a:r>
            <a:r>
              <a:rPr lang="tr-TR" dirty="0" err="1"/>
              <a:t>pH’yı</a:t>
            </a:r>
            <a:r>
              <a:rPr lang="tr-TR" dirty="0"/>
              <a:t> yükseltme gibi olumlu etkileri yanında tat ve görünüş hatalarına sık olarak rastlanmaktadır. Bilhassa kefir danesinin </a:t>
            </a:r>
            <a:r>
              <a:rPr lang="tr-TR" dirty="0" err="1"/>
              <a:t>stabilitesi</a:t>
            </a:r>
            <a:r>
              <a:rPr lang="tr-TR" dirty="0"/>
              <a:t> laktik asit bakterileri ile mayalar arasındaki </a:t>
            </a:r>
            <a:r>
              <a:rPr lang="tr-TR" dirty="0" err="1"/>
              <a:t>simbiyotik</a:t>
            </a:r>
            <a:r>
              <a:rPr lang="tr-TR" dirty="0"/>
              <a:t> yaşamın kalitesine bağlıdır </a:t>
            </a:r>
            <a:r>
              <a:rPr lang="tr-TR" b="1" dirty="0"/>
              <a:t>(</a:t>
            </a:r>
            <a:r>
              <a:rPr lang="tr-TR" b="1" dirty="0" err="1"/>
              <a:t>Gueguen</a:t>
            </a:r>
            <a:r>
              <a:rPr lang="tr-TR" b="1" dirty="0"/>
              <a:t> et </a:t>
            </a:r>
            <a:r>
              <a:rPr lang="tr-TR" b="1" dirty="0" err="1"/>
              <a:t>Schmidt</a:t>
            </a:r>
            <a:r>
              <a:rPr lang="tr-TR" b="1" dirty="0"/>
              <a:t>, 1992;Kılıç, 2001). </a:t>
            </a:r>
            <a:r>
              <a:rPr lang="tr-TR" dirty="0"/>
              <a:t>Kefirde bulunan mayalar arasında </a:t>
            </a:r>
            <a:r>
              <a:rPr lang="tr-TR" i="1" dirty="0" err="1"/>
              <a:t>Sacch</a:t>
            </a:r>
            <a:r>
              <a:rPr lang="tr-TR" i="1" dirty="0"/>
              <a:t>. </a:t>
            </a:r>
            <a:r>
              <a:rPr lang="tr-TR" i="1" dirty="0" err="1"/>
              <a:t>cerevisiae</a:t>
            </a:r>
            <a:r>
              <a:rPr lang="tr-TR" i="1" dirty="0"/>
              <a:t>, S. </a:t>
            </a:r>
            <a:r>
              <a:rPr lang="tr-TR" i="1" dirty="0" err="1"/>
              <a:t>urıisporus</a:t>
            </a:r>
            <a:r>
              <a:rPr lang="tr-TR" i="1" dirty="0"/>
              <a:t>, </a:t>
            </a:r>
            <a:r>
              <a:rPr lang="tr-TR" i="1" dirty="0" err="1"/>
              <a:t>Candida</a:t>
            </a:r>
            <a:r>
              <a:rPr lang="tr-TR" i="1" dirty="0"/>
              <a:t> </a:t>
            </a:r>
            <a:r>
              <a:rPr lang="tr-TR" i="1" dirty="0" err="1"/>
              <a:t>kefyr</a:t>
            </a:r>
            <a:r>
              <a:rPr lang="tr-TR" i="1" dirty="0"/>
              <a:t>, C. </a:t>
            </a:r>
            <a:r>
              <a:rPr lang="tr-TR" i="1" dirty="0" err="1"/>
              <a:t>valida</a:t>
            </a:r>
            <a:r>
              <a:rPr lang="tr-TR" i="1" dirty="0"/>
              <a:t>, </a:t>
            </a:r>
            <a:r>
              <a:rPr lang="tr-TR" dirty="0" err="1"/>
              <a:t>Kluyveromyces</a:t>
            </a:r>
            <a:r>
              <a:rPr lang="tr-TR" dirty="0"/>
              <a:t> türleri ile laktik bakterilerden </a:t>
            </a:r>
            <a:r>
              <a:rPr lang="tr-TR" dirty="0" err="1"/>
              <a:t>laktokoklar</a:t>
            </a:r>
            <a:r>
              <a:rPr lang="tr-TR" dirty="0"/>
              <a:t>, </a:t>
            </a:r>
            <a:r>
              <a:rPr lang="tr-TR" dirty="0" err="1"/>
              <a:t>leukonostoklar</a:t>
            </a:r>
            <a:r>
              <a:rPr lang="tr-TR" dirty="0"/>
              <a:t> ve </a:t>
            </a:r>
            <a:r>
              <a:rPr lang="tr-TR" dirty="0" err="1"/>
              <a:t>laktobasiller</a:t>
            </a:r>
            <a:r>
              <a:rPr lang="tr-TR" dirty="0"/>
              <a:t> yer alır.</a:t>
            </a:r>
          </a:p>
          <a:p>
            <a:r>
              <a:rPr lang="tr-TR" b="1" dirty="0"/>
              <a:t>Engel et al </a:t>
            </a:r>
            <a:r>
              <a:rPr lang="tr-TR" dirty="0"/>
              <a:t>(1980) tarafından incelenen 313 süt örneğinden 174 dünün </a:t>
            </a:r>
            <a:r>
              <a:rPr lang="tr-TR" dirty="0" err="1"/>
              <a:t>kontamine</a:t>
            </a:r>
            <a:r>
              <a:rPr lang="tr-TR" dirty="0"/>
              <a:t> olduğu, 57 tanesinde de 10</a:t>
            </a:r>
            <a:r>
              <a:rPr lang="tr-TR" baseline="30000" dirty="0"/>
              <a:t>5</a:t>
            </a:r>
            <a:r>
              <a:rPr lang="tr-TR" dirty="0"/>
              <a:t> </a:t>
            </a:r>
            <a:r>
              <a:rPr lang="tr-TR" dirty="0" err="1"/>
              <a:t>cfu</a:t>
            </a:r>
            <a:r>
              <a:rPr lang="tr-TR" dirty="0"/>
              <a:t>/ml </a:t>
            </a:r>
            <a:r>
              <a:rPr lang="tr-TR" dirty="0" err="1"/>
              <a:t>yi</a:t>
            </a:r>
            <a:r>
              <a:rPr lang="tr-TR" dirty="0"/>
              <a:t> aşan sayılarda </a:t>
            </a:r>
            <a:r>
              <a:rPr lang="tr-TR" i="1" dirty="0"/>
              <a:t>G. </a:t>
            </a:r>
            <a:r>
              <a:rPr lang="tr-TR" i="1" dirty="0" err="1"/>
              <a:t>candidum</a:t>
            </a:r>
            <a:r>
              <a:rPr lang="tr-TR" dirty="0" err="1"/>
              <a:t>’a</a:t>
            </a:r>
            <a:r>
              <a:rPr lang="tr-TR" dirty="0"/>
              <a:t> rastlandığı bildirilmiştir. Bunu </a:t>
            </a:r>
            <a:r>
              <a:rPr lang="tr-TR" i="1" dirty="0"/>
              <a:t>K. </a:t>
            </a:r>
            <a:r>
              <a:rPr lang="tr-TR" i="1" dirty="0" err="1"/>
              <a:t>marxianus</a:t>
            </a:r>
            <a:r>
              <a:rPr lang="tr-TR" i="1" dirty="0"/>
              <a:t>, C. </a:t>
            </a:r>
            <a:r>
              <a:rPr lang="tr-TR" i="1" dirty="0" err="1"/>
              <a:t>kefyr</a:t>
            </a:r>
            <a:r>
              <a:rPr lang="tr-TR" i="1" dirty="0"/>
              <a:t>, C. </a:t>
            </a:r>
            <a:r>
              <a:rPr lang="tr-TR" i="1" dirty="0" err="1"/>
              <a:t>lipolytica</a:t>
            </a:r>
            <a:r>
              <a:rPr lang="tr-TR" b="1" dirty="0"/>
              <a:t> </a:t>
            </a:r>
            <a:r>
              <a:rPr lang="tr-TR" dirty="0"/>
              <a:t>ve </a:t>
            </a:r>
            <a:r>
              <a:rPr lang="tr-TR" i="1" dirty="0" err="1"/>
              <a:t>Pichia</a:t>
            </a:r>
            <a:r>
              <a:rPr lang="tr-TR" i="1" dirty="0"/>
              <a:t> </a:t>
            </a:r>
            <a:r>
              <a:rPr lang="tr-TR" i="1" dirty="0" err="1"/>
              <a:t>membranaefaciens</a:t>
            </a:r>
            <a:r>
              <a:rPr lang="tr-TR" b="1" dirty="0"/>
              <a:t> </a:t>
            </a:r>
            <a:r>
              <a:rPr lang="tr-TR" dirty="0"/>
              <a:t>azalarak </a:t>
            </a:r>
            <a:r>
              <a:rPr lang="tr-TR" dirty="0" err="1"/>
              <a:t>takibetmişlerdir</a:t>
            </a:r>
            <a:r>
              <a:rPr lang="tr-TR" dirty="0"/>
              <a:t>. </a:t>
            </a:r>
          </a:p>
          <a:p>
            <a:endParaRPr lang="tr-TR" dirty="0"/>
          </a:p>
        </p:txBody>
      </p:sp>
    </p:spTree>
    <p:extLst>
      <p:ext uri="{BB962C8B-B14F-4D97-AF65-F5344CB8AC3E}">
        <p14:creationId xmlns:p14="http://schemas.microsoft.com/office/powerpoint/2010/main" val="3820070911"/>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 xmlns:a16="http://schemas.microsoft.com/office/drawing/2014/main" id="{079D79F7-B382-4F02-AAA7-5B273300BE1C}"/>
              </a:ext>
            </a:extLst>
          </p:cNvPr>
          <p:cNvSpPr>
            <a:spLocks noGrp="1"/>
          </p:cNvSpPr>
          <p:nvPr>
            <p:ph idx="1"/>
          </p:nvPr>
        </p:nvSpPr>
        <p:spPr>
          <a:xfrm>
            <a:off x="838200" y="483577"/>
            <a:ext cx="10515600" cy="5693386"/>
          </a:xfrm>
        </p:spPr>
        <p:txBody>
          <a:bodyPr>
            <a:normAutofit lnSpcReduction="10000"/>
          </a:bodyPr>
          <a:lstStyle/>
          <a:p>
            <a:r>
              <a:rPr lang="tr-TR" dirty="0"/>
              <a:t>Maya sayısının belli bir sayıyı geçmesi durumunda peynirlerde acılık, maya tadı ve meyvemsi tat hissedildiği tespit edilmiştir. Araştırıcıların bildirdiğine göre her maya türünün etkisi farklı eşik değerlerde ortaya çıkmaktadır. Örneğin </a:t>
            </a:r>
            <a:r>
              <a:rPr lang="tr-TR" i="1" dirty="0"/>
              <a:t>K. </a:t>
            </a:r>
            <a:r>
              <a:rPr lang="tr-TR" i="1" dirty="0" err="1"/>
              <a:t>marxianus</a:t>
            </a:r>
            <a:r>
              <a:rPr lang="tr-TR" b="1" dirty="0"/>
              <a:t> </a:t>
            </a:r>
            <a:r>
              <a:rPr lang="tr-TR" dirty="0"/>
              <a:t>için bu değer 5. 10</a:t>
            </a:r>
            <a:r>
              <a:rPr lang="tr-TR" baseline="30000" dirty="0"/>
              <a:t>4</a:t>
            </a:r>
            <a:r>
              <a:rPr lang="tr-TR" dirty="0"/>
              <a:t> </a:t>
            </a:r>
            <a:r>
              <a:rPr lang="tr-TR" dirty="0" err="1"/>
              <a:t>cfu</a:t>
            </a:r>
            <a:r>
              <a:rPr lang="tr-TR" dirty="0"/>
              <a:t>/-2. 10</a:t>
            </a:r>
            <a:r>
              <a:rPr lang="tr-TR" baseline="30000" dirty="0"/>
              <a:t>5</a:t>
            </a:r>
            <a:r>
              <a:rPr lang="tr-TR" dirty="0"/>
              <a:t> </a:t>
            </a:r>
            <a:r>
              <a:rPr lang="tr-TR" dirty="0" err="1"/>
              <a:t>cfu</a:t>
            </a:r>
            <a:r>
              <a:rPr lang="tr-TR" dirty="0"/>
              <a:t>/g iken C. </a:t>
            </a:r>
            <a:r>
              <a:rPr lang="tr-TR" i="1" dirty="0" err="1"/>
              <a:t>lipolytica’</a:t>
            </a:r>
            <a:r>
              <a:rPr lang="tr-TR" dirty="0" err="1"/>
              <a:t>da</a:t>
            </a:r>
            <a:r>
              <a:rPr lang="tr-TR" dirty="0"/>
              <a:t> 4. 10</a:t>
            </a:r>
            <a:r>
              <a:rPr lang="tr-TR" baseline="30000" dirty="0"/>
              <a:t>5</a:t>
            </a:r>
            <a:r>
              <a:rPr lang="tr-TR" dirty="0"/>
              <a:t>-2. 10</a:t>
            </a:r>
            <a:r>
              <a:rPr lang="tr-TR" baseline="30000" dirty="0"/>
              <a:t>6</a:t>
            </a:r>
            <a:r>
              <a:rPr lang="tr-TR" dirty="0"/>
              <a:t> </a:t>
            </a:r>
            <a:r>
              <a:rPr lang="tr-TR" dirty="0" err="1"/>
              <a:t>cfu</a:t>
            </a:r>
            <a:r>
              <a:rPr lang="tr-TR" dirty="0"/>
              <a:t>/g olarak bulunmuştur. Yüzeyi küflü olan olgun peynirler üzerinde </a:t>
            </a:r>
            <a:r>
              <a:rPr lang="tr-TR" i="1" dirty="0"/>
              <a:t>G </a:t>
            </a:r>
            <a:r>
              <a:rPr lang="tr-TR" i="1" dirty="0" err="1"/>
              <a:t>candidum’</a:t>
            </a:r>
            <a:r>
              <a:rPr lang="tr-TR" dirty="0" err="1"/>
              <a:t>istenmeyen</a:t>
            </a:r>
            <a:r>
              <a:rPr lang="tr-TR" dirty="0"/>
              <a:t> bir şekilde gelişmesi yağımsı türden hatanın oluşmasına sebep olur.</a:t>
            </a:r>
          </a:p>
          <a:p>
            <a:r>
              <a:rPr lang="tr-TR" dirty="0"/>
              <a:t>Bu durum, genellikle </a:t>
            </a:r>
            <a:r>
              <a:rPr lang="tr-TR" i="1" dirty="0"/>
              <a:t>P. </a:t>
            </a:r>
            <a:r>
              <a:rPr lang="tr-TR" i="1" dirty="0" err="1"/>
              <a:t>camemberti’</a:t>
            </a:r>
            <a:r>
              <a:rPr lang="tr-TR" dirty="0" err="1"/>
              <a:t>nin</a:t>
            </a:r>
            <a:r>
              <a:rPr lang="tr-TR" dirty="0"/>
              <a:t> yetersiz ve düzensiz gelişmesine bağlanmaktadır. Sonuçta peynirde </a:t>
            </a:r>
            <a:r>
              <a:rPr lang="tr-TR" dirty="0" err="1"/>
              <a:t>fonjik</a:t>
            </a:r>
            <a:r>
              <a:rPr lang="tr-TR" dirty="0"/>
              <a:t> bir hata riski olan ‘mavi ve kedi tüyü’ diye adlandırılan hata ortaya çıkmaktadır.</a:t>
            </a:r>
            <a:br>
              <a:rPr lang="tr-TR" dirty="0"/>
            </a:br>
            <a:endParaRPr lang="tr-TR" dirty="0"/>
          </a:p>
          <a:p>
            <a:r>
              <a:rPr lang="tr-TR" dirty="0" err="1"/>
              <a:t>Feta</a:t>
            </a:r>
            <a:r>
              <a:rPr lang="tr-TR" dirty="0"/>
              <a:t> peynirinin dış kısmında bulunan bu mayaların olgunlaşmaya katıldığı, </a:t>
            </a:r>
            <a:r>
              <a:rPr lang="tr-TR" dirty="0" err="1"/>
              <a:t>peptidleri</a:t>
            </a:r>
            <a:r>
              <a:rPr lang="tr-TR" dirty="0"/>
              <a:t> ve süt yağını hidrolize ettikleri belirlenmiştir. Bunların çoğunun tuza dayanıklı oldukları da belirlenmiştir.</a:t>
            </a:r>
          </a:p>
          <a:p>
            <a:endParaRPr lang="tr-TR" dirty="0"/>
          </a:p>
        </p:txBody>
      </p:sp>
    </p:spTree>
    <p:extLst>
      <p:ext uri="{BB962C8B-B14F-4D97-AF65-F5344CB8AC3E}">
        <p14:creationId xmlns:p14="http://schemas.microsoft.com/office/powerpoint/2010/main" val="2432576352"/>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 xmlns:a16="http://schemas.microsoft.com/office/drawing/2014/main" id="{1A61FD7A-3AD8-4DE4-BE2E-0537A05074C8}"/>
              </a:ext>
            </a:extLst>
          </p:cNvPr>
          <p:cNvSpPr>
            <a:spLocks noGrp="1"/>
          </p:cNvSpPr>
          <p:nvPr>
            <p:ph idx="1"/>
          </p:nvPr>
        </p:nvSpPr>
        <p:spPr>
          <a:xfrm>
            <a:off x="838200" y="659422"/>
            <a:ext cx="10515600" cy="5899639"/>
          </a:xfrm>
        </p:spPr>
        <p:txBody>
          <a:bodyPr/>
          <a:lstStyle/>
          <a:p>
            <a:r>
              <a:rPr lang="tr-TR" dirty="0"/>
              <a:t>Yoğurt örneklerinde genelde mayanın bulunması istenmez. Türk gıda kodeksinde 10 adet/g ve üzeri mayanın bulunması hijyenik koşullarda üretimin yapılmadığının bir göstergesi olarak kabul edilmektedir. Kısaca özellikle yoğurt açısından maya bir indikatör mikroorganizmadır. Yoğurtta bulunması temizlik ve hijyenin yeterince sağlanmadığını gösterir. Ancak işletme koşullarında maya mikroorganizmasının bulunması her zaman mümkündür. Yakın zamanda Türk yoğurtlarından </a:t>
            </a:r>
            <a:r>
              <a:rPr lang="tr-TR" dirty="0" err="1"/>
              <a:t>Saccharomyces</a:t>
            </a:r>
            <a:r>
              <a:rPr lang="tr-TR" dirty="0"/>
              <a:t>, </a:t>
            </a:r>
            <a:r>
              <a:rPr lang="tr-TR" dirty="0" err="1"/>
              <a:t>Trichosporon</a:t>
            </a:r>
            <a:r>
              <a:rPr lang="tr-TR" dirty="0"/>
              <a:t>, </a:t>
            </a:r>
            <a:r>
              <a:rPr lang="tr-TR" dirty="0" err="1"/>
              <a:t>Kluyveromyces</a:t>
            </a:r>
            <a:r>
              <a:rPr lang="tr-TR" dirty="0"/>
              <a:t>, </a:t>
            </a:r>
            <a:r>
              <a:rPr lang="tr-TR" dirty="0" err="1"/>
              <a:t>Candida</a:t>
            </a:r>
            <a:r>
              <a:rPr lang="tr-TR" dirty="0"/>
              <a:t>, </a:t>
            </a:r>
            <a:r>
              <a:rPr lang="tr-TR" dirty="0" err="1"/>
              <a:t>Debaryomyces</a:t>
            </a:r>
            <a:r>
              <a:rPr lang="tr-TR" dirty="0"/>
              <a:t>, </a:t>
            </a:r>
            <a:r>
              <a:rPr lang="tr-TR" dirty="0" err="1"/>
              <a:t>Geotrichum</a:t>
            </a:r>
            <a:r>
              <a:rPr lang="tr-TR" dirty="0"/>
              <a:t> ve </a:t>
            </a:r>
            <a:r>
              <a:rPr lang="tr-TR" dirty="0" err="1"/>
              <a:t>Pichia</a:t>
            </a:r>
            <a:r>
              <a:rPr lang="tr-TR" dirty="0"/>
              <a:t> </a:t>
            </a:r>
            <a:r>
              <a:rPr lang="tr-TR" dirty="0" err="1"/>
              <a:t>genusuna</a:t>
            </a:r>
            <a:r>
              <a:rPr lang="tr-TR" dirty="0"/>
              <a:t> dahil türlerin tanımlandığı bildirilmiştir </a:t>
            </a:r>
            <a:r>
              <a:rPr lang="tr-TR" b="1" dirty="0"/>
              <a:t>(Kavas ve ark, 2005).</a:t>
            </a:r>
            <a:endParaRPr lang="tr-TR" dirty="0"/>
          </a:p>
          <a:p>
            <a:endParaRPr lang="tr-TR" dirty="0"/>
          </a:p>
        </p:txBody>
      </p:sp>
    </p:spTree>
    <p:extLst>
      <p:ext uri="{BB962C8B-B14F-4D97-AF65-F5344CB8AC3E}">
        <p14:creationId xmlns:p14="http://schemas.microsoft.com/office/powerpoint/2010/main" val="3726013589"/>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 xmlns:a16="http://schemas.microsoft.com/office/drawing/2014/main" id="{1059E9F6-3B95-412A-8B01-5B825B944CE5}"/>
              </a:ext>
            </a:extLst>
          </p:cNvPr>
          <p:cNvSpPr>
            <a:spLocks noGrp="1"/>
          </p:cNvSpPr>
          <p:nvPr>
            <p:ph idx="1"/>
          </p:nvPr>
        </p:nvSpPr>
        <p:spPr>
          <a:xfrm>
            <a:off x="899746" y="861646"/>
            <a:ext cx="10515600" cy="5491163"/>
          </a:xfrm>
        </p:spPr>
        <p:txBody>
          <a:bodyPr>
            <a:normAutofit/>
          </a:bodyPr>
          <a:lstStyle/>
          <a:p>
            <a:r>
              <a:rPr lang="tr-TR" i="1" dirty="0"/>
              <a:t>Yapılan bir çok çalışmada yoğurtta genellikle </a:t>
            </a:r>
            <a:r>
              <a:rPr lang="tr-TR" i="1" dirty="0" err="1"/>
              <a:t>Candida</a:t>
            </a:r>
            <a:r>
              <a:rPr lang="tr-TR" i="1" dirty="0"/>
              <a:t> </a:t>
            </a:r>
            <a:r>
              <a:rPr lang="tr-TR" i="1" dirty="0" err="1"/>
              <a:t>famata</a:t>
            </a:r>
            <a:r>
              <a:rPr lang="tr-TR" i="1" dirty="0"/>
              <a:t>, </a:t>
            </a:r>
            <a:r>
              <a:rPr lang="tr-TR" i="1" dirty="0" err="1"/>
              <a:t>Sacch</a:t>
            </a:r>
            <a:r>
              <a:rPr lang="tr-TR" i="1" dirty="0"/>
              <a:t>. </a:t>
            </a:r>
            <a:r>
              <a:rPr lang="tr-TR" i="1" dirty="0" err="1"/>
              <a:t>cerevisiae</a:t>
            </a:r>
            <a:r>
              <a:rPr lang="tr-TR" i="1" dirty="0"/>
              <a:t>, </a:t>
            </a:r>
            <a:r>
              <a:rPr lang="tr-TR" i="1" dirty="0" err="1"/>
              <a:t>Kluy</a:t>
            </a:r>
            <a:r>
              <a:rPr lang="tr-TR" i="1" dirty="0"/>
              <a:t>. </a:t>
            </a:r>
            <a:r>
              <a:rPr lang="tr-TR" i="1" dirty="0" err="1"/>
              <a:t>marxianus</a:t>
            </a:r>
            <a:r>
              <a:rPr lang="tr-TR" i="1" dirty="0"/>
              <a:t>, </a:t>
            </a:r>
            <a:r>
              <a:rPr lang="tr-TR" i="1" dirty="0" err="1"/>
              <a:t>Cryptococcus</a:t>
            </a:r>
            <a:r>
              <a:rPr lang="tr-TR" i="1" dirty="0"/>
              <a:t> </a:t>
            </a:r>
            <a:r>
              <a:rPr lang="tr-TR" i="1" dirty="0" err="1"/>
              <a:t>diffluens</a:t>
            </a:r>
            <a:r>
              <a:rPr lang="tr-TR" i="1" dirty="0"/>
              <a:t>, </a:t>
            </a:r>
            <a:r>
              <a:rPr lang="tr-TR" i="1" dirty="0" err="1"/>
              <a:t>Candida</a:t>
            </a:r>
            <a:r>
              <a:rPr lang="tr-TR" i="1" dirty="0"/>
              <a:t> </a:t>
            </a:r>
            <a:r>
              <a:rPr lang="tr-TR" i="1" dirty="0" err="1"/>
              <a:t>stellata</a:t>
            </a:r>
            <a:r>
              <a:rPr lang="tr-TR" i="1" dirty="0"/>
              <a:t>, C. </a:t>
            </a:r>
            <a:r>
              <a:rPr lang="tr-TR" i="1" dirty="0" err="1"/>
              <a:t>krusei</a:t>
            </a:r>
            <a:r>
              <a:rPr lang="tr-TR" i="1" dirty="0"/>
              <a:t> ve C. </a:t>
            </a:r>
            <a:r>
              <a:rPr lang="tr-TR" i="1" dirty="0" err="1"/>
              <a:t>rugosa</a:t>
            </a:r>
            <a:r>
              <a:rPr lang="tr-TR" b="1" i="1" dirty="0"/>
              <a:t> </a:t>
            </a:r>
            <a:r>
              <a:rPr lang="tr-TR" i="1" dirty="0"/>
              <a:t>gibi türlerin belirlendiği ortaya konmuştur.</a:t>
            </a:r>
          </a:p>
          <a:p>
            <a:r>
              <a:rPr lang="tr-TR" dirty="0"/>
              <a:t>Kremalardan </a:t>
            </a:r>
            <a:r>
              <a:rPr lang="tr-TR" i="1" dirty="0" err="1"/>
              <a:t>Cryptococcus</a:t>
            </a:r>
            <a:r>
              <a:rPr lang="tr-TR" i="1" dirty="0"/>
              <a:t> </a:t>
            </a:r>
            <a:r>
              <a:rPr lang="tr-TR" i="1" dirty="0" err="1"/>
              <a:t>cremoris</a:t>
            </a:r>
            <a:r>
              <a:rPr lang="tr-TR" i="1" dirty="0"/>
              <a:t>, </a:t>
            </a:r>
            <a:r>
              <a:rPr lang="tr-TR" i="1" dirty="0" err="1"/>
              <a:t>Cryptococcus</a:t>
            </a:r>
            <a:r>
              <a:rPr lang="tr-TR" i="1" dirty="0"/>
              <a:t> </a:t>
            </a:r>
            <a:r>
              <a:rPr lang="tr-TR" i="1" dirty="0" err="1"/>
              <a:t>sphacrica</a:t>
            </a:r>
            <a:r>
              <a:rPr lang="tr-TR" i="1" dirty="0"/>
              <a:t>, </a:t>
            </a:r>
            <a:r>
              <a:rPr lang="tr-TR" i="1" dirty="0" err="1"/>
              <a:t>Torulopsis</a:t>
            </a:r>
            <a:r>
              <a:rPr lang="tr-TR" i="1" dirty="0"/>
              <a:t> </a:t>
            </a:r>
            <a:r>
              <a:rPr lang="tr-TR" i="1" dirty="0" err="1"/>
              <a:t>lactis</a:t>
            </a:r>
            <a:r>
              <a:rPr lang="tr-TR" i="1" dirty="0"/>
              <a:t>,</a:t>
            </a:r>
            <a:r>
              <a:rPr lang="tr-TR" b="1" dirty="0"/>
              <a:t> </a:t>
            </a:r>
            <a:r>
              <a:rPr lang="tr-TR" dirty="0"/>
              <a:t>koyulaştırılmış sütlerden </a:t>
            </a:r>
            <a:r>
              <a:rPr lang="tr-TR" i="1" dirty="0" err="1"/>
              <a:t>Torulopsis</a:t>
            </a:r>
            <a:r>
              <a:rPr lang="tr-TR" i="1" dirty="0"/>
              <a:t> </a:t>
            </a:r>
            <a:r>
              <a:rPr lang="tr-TR" i="1" dirty="0" err="1"/>
              <a:t>globos</a:t>
            </a:r>
            <a:r>
              <a:rPr lang="tr-TR" i="1" dirty="0"/>
              <a:t> ve </a:t>
            </a:r>
            <a:r>
              <a:rPr lang="tr-TR" i="1" dirty="0" err="1"/>
              <a:t>Torulopsis</a:t>
            </a:r>
            <a:r>
              <a:rPr lang="tr-TR" i="1" dirty="0"/>
              <a:t> </a:t>
            </a:r>
            <a:r>
              <a:rPr lang="tr-TR" i="1" dirty="0" err="1"/>
              <a:t>sphacrica</a:t>
            </a:r>
            <a:r>
              <a:rPr lang="tr-TR" b="1" dirty="0"/>
              <a:t> </a:t>
            </a:r>
            <a:r>
              <a:rPr lang="tr-TR" dirty="0"/>
              <a:t>türlerinin izole edildiği bildirilmiştir </a:t>
            </a:r>
            <a:r>
              <a:rPr lang="tr-TR" b="1" dirty="0"/>
              <a:t>(Metin, 1996). </a:t>
            </a:r>
            <a:r>
              <a:rPr lang="tr-TR" dirty="0"/>
              <a:t>Kremalardaki maya popülasyonunu C. </a:t>
            </a:r>
            <a:r>
              <a:rPr lang="tr-TR" i="1" dirty="0" err="1"/>
              <a:t>famata</a:t>
            </a:r>
            <a:r>
              <a:rPr lang="tr-TR" i="1" dirty="0"/>
              <a:t>, Cr. </a:t>
            </a:r>
            <a:r>
              <a:rPr lang="tr-TR" i="1" dirty="0" err="1"/>
              <a:t>diffluens</a:t>
            </a:r>
            <a:r>
              <a:rPr lang="tr-TR" i="1" dirty="0"/>
              <a:t>, </a:t>
            </a:r>
            <a:r>
              <a:rPr lang="tr-TR" i="1" dirty="0" err="1"/>
              <a:t>Rhodotorula</a:t>
            </a:r>
            <a:r>
              <a:rPr lang="tr-TR" i="1" dirty="0"/>
              <a:t> </a:t>
            </a:r>
            <a:r>
              <a:rPr lang="tr-TR" i="1" dirty="0" err="1"/>
              <a:t>glutinis</a:t>
            </a:r>
            <a:r>
              <a:rPr lang="tr-TR" i="1" dirty="0"/>
              <a:t>, </a:t>
            </a:r>
            <a:r>
              <a:rPr lang="tr-TR" i="1" dirty="0" err="1"/>
              <a:t>Rh</a:t>
            </a:r>
            <a:r>
              <a:rPr lang="tr-TR" i="1" dirty="0"/>
              <a:t>. </a:t>
            </a:r>
            <a:r>
              <a:rPr lang="tr-TR" i="1" dirty="0" err="1"/>
              <a:t>rubra</a:t>
            </a:r>
            <a:r>
              <a:rPr lang="tr-TR" i="1" dirty="0"/>
              <a:t> ve Cr. </a:t>
            </a:r>
            <a:r>
              <a:rPr lang="tr-TR" i="1" dirty="0" err="1"/>
              <a:t>laurentii</a:t>
            </a:r>
            <a:r>
              <a:rPr lang="tr-TR" i="1" dirty="0"/>
              <a:t> ile G. </a:t>
            </a:r>
            <a:r>
              <a:rPr lang="tr-TR" i="1" dirty="0" err="1"/>
              <a:t>candidum</a:t>
            </a:r>
            <a:r>
              <a:rPr lang="tr-TR" b="1" dirty="0"/>
              <a:t> </a:t>
            </a:r>
            <a:r>
              <a:rPr lang="tr-TR" dirty="0"/>
              <a:t>oluşturur. Hatta bunların sayıları * 5.10</a:t>
            </a:r>
            <a:r>
              <a:rPr lang="tr-TR" baseline="30000" dirty="0"/>
              <a:t>5</a:t>
            </a:r>
            <a:r>
              <a:rPr lang="tr-TR" dirty="0"/>
              <a:t>-5.10</a:t>
            </a:r>
            <a:r>
              <a:rPr lang="tr-TR" baseline="30000" dirty="0"/>
              <a:t>7</a:t>
            </a:r>
            <a:r>
              <a:rPr lang="tr-TR" dirty="0"/>
              <a:t> </a:t>
            </a:r>
            <a:r>
              <a:rPr lang="tr-TR" dirty="0" err="1"/>
              <a:t>cftı</a:t>
            </a:r>
            <a:r>
              <a:rPr lang="tr-TR" dirty="0"/>
              <a:t>/g kadar yükselir. Bazı maya türleri bakterilerle birlikte anilik da oluştururlar. Örneğin </a:t>
            </a:r>
            <a:r>
              <a:rPr lang="tr-TR" i="1" dirty="0" err="1"/>
              <a:t>Lactococcus</a:t>
            </a:r>
            <a:r>
              <a:rPr lang="tr-TR" i="1" dirty="0"/>
              <a:t> </a:t>
            </a:r>
            <a:r>
              <a:rPr lang="tr-TR" i="1" dirty="0" err="1"/>
              <a:t>lactis’in</a:t>
            </a:r>
            <a:r>
              <a:rPr lang="tr-TR" b="1" dirty="0"/>
              <a:t> </a:t>
            </a:r>
            <a:r>
              <a:rPr lang="tr-TR" dirty="0"/>
              <a:t>bazı </a:t>
            </a:r>
            <a:r>
              <a:rPr lang="tr-TR" dirty="0" err="1"/>
              <a:t>suşları</a:t>
            </a:r>
            <a:r>
              <a:rPr lang="tr-TR" dirty="0"/>
              <a:t> </a:t>
            </a:r>
            <a:r>
              <a:rPr lang="tr-TR" i="1" dirty="0" err="1"/>
              <a:t>Rhodotorula</a:t>
            </a:r>
            <a:r>
              <a:rPr lang="tr-TR" i="1" dirty="0"/>
              <a:t> </a:t>
            </a:r>
            <a:r>
              <a:rPr lang="tr-TR" i="1" dirty="0" err="1"/>
              <a:t>mucildginosa</a:t>
            </a:r>
            <a:r>
              <a:rPr lang="tr-TR" b="1" dirty="0"/>
              <a:t> </a:t>
            </a:r>
            <a:r>
              <a:rPr lang="tr-TR" dirty="0"/>
              <a:t>ile birlikte bulunduklarında böyle zararlı etkileri görülmektedir.</a:t>
            </a:r>
          </a:p>
          <a:p>
            <a:endParaRPr lang="tr-TR" dirty="0"/>
          </a:p>
        </p:txBody>
      </p:sp>
    </p:spTree>
    <p:extLst>
      <p:ext uri="{BB962C8B-B14F-4D97-AF65-F5344CB8AC3E}">
        <p14:creationId xmlns:p14="http://schemas.microsoft.com/office/powerpoint/2010/main" val="2211694864"/>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 xmlns:a16="http://schemas.microsoft.com/office/drawing/2014/main" id="{D3D3A328-AEEF-4A08-94AC-FDA50AA9FA97}"/>
              </a:ext>
            </a:extLst>
          </p:cNvPr>
          <p:cNvSpPr>
            <a:spLocks noGrp="1"/>
          </p:cNvSpPr>
          <p:nvPr>
            <p:ph idx="1"/>
          </p:nvPr>
        </p:nvSpPr>
        <p:spPr>
          <a:xfrm>
            <a:off x="838200" y="958362"/>
            <a:ext cx="10515600" cy="5218601"/>
          </a:xfrm>
        </p:spPr>
        <p:txBody>
          <a:bodyPr>
            <a:normAutofit/>
          </a:bodyPr>
          <a:lstStyle/>
          <a:p>
            <a:r>
              <a:rPr lang="tr-TR" dirty="0"/>
              <a:t>Tereyağında acılaşmanın etkenlerinden birisi de </a:t>
            </a:r>
            <a:r>
              <a:rPr lang="tr-TR"/>
              <a:t>fungus</a:t>
            </a:r>
            <a:r>
              <a:rPr lang="tr-TR" dirty="0"/>
              <a:t> florasıdır. Bu </a:t>
            </a:r>
            <a:r>
              <a:rPr lang="tr-TR" dirty="0" err="1"/>
              <a:t>dumm</a:t>
            </a:r>
            <a:r>
              <a:rPr lang="tr-TR" dirty="0"/>
              <a:t> genelde </a:t>
            </a:r>
            <a:r>
              <a:rPr lang="tr-TR" dirty="0" err="1"/>
              <a:t>psikrotroflarm</a:t>
            </a:r>
            <a:r>
              <a:rPr lang="tr-TR" dirty="0"/>
              <a:t> oluşturduğu acılıkla karıştırılmaktadır. </a:t>
            </a:r>
            <a:r>
              <a:rPr lang="tr-TR" i="1" dirty="0"/>
              <a:t>G. </a:t>
            </a:r>
            <a:r>
              <a:rPr lang="tr-TR" i="1" dirty="0" err="1"/>
              <a:t>candidum</a:t>
            </a:r>
            <a:r>
              <a:rPr lang="tr-TR" i="1" dirty="0"/>
              <a:t> ve </a:t>
            </a:r>
            <a:r>
              <a:rPr lang="tr-TR" i="1" dirty="0" err="1"/>
              <a:t>Rhodotorula</a:t>
            </a:r>
            <a:r>
              <a:rPr lang="tr-TR" i="1" dirty="0"/>
              <a:t> </a:t>
            </a:r>
            <a:r>
              <a:rPr lang="tr-TR" i="1" dirty="0" err="1"/>
              <a:t>glutinis</a:t>
            </a:r>
            <a:r>
              <a:rPr lang="tr-TR" i="1" dirty="0"/>
              <a:t>, </a:t>
            </a:r>
            <a:r>
              <a:rPr lang="tr-TR" i="1" dirty="0" err="1"/>
              <a:t>Rh</a:t>
            </a:r>
            <a:r>
              <a:rPr lang="tr-TR" i="1" dirty="0"/>
              <a:t>. </a:t>
            </a:r>
            <a:r>
              <a:rPr lang="tr-TR" i="1" dirty="0" err="1"/>
              <a:t>rubra</a:t>
            </a:r>
            <a:r>
              <a:rPr lang="tr-TR" i="1" dirty="0"/>
              <a:t>, </a:t>
            </a:r>
            <a:r>
              <a:rPr lang="tr-TR" i="1" dirty="0" err="1"/>
              <a:t>Candida</a:t>
            </a:r>
            <a:r>
              <a:rPr lang="tr-TR" i="1" dirty="0"/>
              <a:t> </a:t>
            </a:r>
            <a:r>
              <a:rPr lang="tr-TR" i="1" dirty="0" err="1"/>
              <a:t>lipolytica</a:t>
            </a:r>
            <a:r>
              <a:rPr lang="tr-TR" i="1" dirty="0"/>
              <a:t>,</a:t>
            </a:r>
            <a:endParaRPr lang="tr-TR" dirty="0"/>
          </a:p>
          <a:p>
            <a:r>
              <a:rPr lang="tr-TR" i="1" dirty="0" err="1"/>
              <a:t>Cryptococcus</a:t>
            </a:r>
            <a:r>
              <a:rPr lang="tr-TR" i="1" dirty="0"/>
              <a:t> </a:t>
            </a:r>
            <a:r>
              <a:rPr lang="tr-TR" i="1" dirty="0" err="1"/>
              <a:t>laurentii</a:t>
            </a:r>
            <a:r>
              <a:rPr lang="tr-TR" i="1" dirty="0"/>
              <a:t>, Cr. </a:t>
            </a:r>
            <a:r>
              <a:rPr lang="tr-TR" i="1" dirty="0" err="1"/>
              <a:t>diffluens</a:t>
            </a:r>
            <a:r>
              <a:rPr lang="tr-TR" dirty="0"/>
              <a:t> gibi maya türleri sözü edilen organoleptik hataların başlıca sorumlularıdır. </a:t>
            </a:r>
            <a:r>
              <a:rPr lang="tr-TR" i="1" dirty="0"/>
              <a:t>K. </a:t>
            </a:r>
            <a:r>
              <a:rPr lang="tr-TR" i="1" dirty="0" err="1"/>
              <a:t>marxianus</a:t>
            </a:r>
            <a:r>
              <a:rPr lang="tr-TR" dirty="0"/>
              <a:t> ve </a:t>
            </a:r>
            <a:r>
              <a:rPr lang="tr-TR" i="1" dirty="0"/>
              <a:t>D. </a:t>
            </a:r>
            <a:r>
              <a:rPr lang="tr-TR" i="1" dirty="0" err="1"/>
              <a:t>hansenii</a:t>
            </a:r>
            <a:r>
              <a:rPr lang="tr-TR" i="1" dirty="0"/>
              <a:t> </a:t>
            </a:r>
            <a:r>
              <a:rPr lang="tr-TR" dirty="0"/>
              <a:t>türlerinin içinde </a:t>
            </a:r>
            <a:r>
              <a:rPr lang="tr-TR" dirty="0" err="1"/>
              <a:t>proteolitik</a:t>
            </a:r>
            <a:r>
              <a:rPr lang="tr-TR" dirty="0"/>
              <a:t> ve </a:t>
            </a:r>
            <a:r>
              <a:rPr lang="tr-TR" dirty="0" err="1"/>
              <a:t>lipolitik</a:t>
            </a:r>
            <a:r>
              <a:rPr lang="tr-TR" dirty="0"/>
              <a:t> aktivite bakımından oldukça farklı kapasitede olan </a:t>
            </a:r>
            <a:r>
              <a:rPr lang="tr-TR" dirty="0" err="1"/>
              <a:t>suşlar</a:t>
            </a:r>
            <a:r>
              <a:rPr lang="tr-TR" dirty="0"/>
              <a:t> vardır. Bunlar sütte yağ ve proteinleri </a:t>
            </a:r>
            <a:r>
              <a:rPr lang="tr-TR" dirty="0" err="1"/>
              <a:t>metabolize</a:t>
            </a:r>
            <a:r>
              <a:rPr lang="tr-TR" dirty="0"/>
              <a:t> etme gücüne sahiptirler.</a:t>
            </a:r>
          </a:p>
          <a:p>
            <a:r>
              <a:rPr lang="tr-TR" dirty="0"/>
              <a:t>Koyulaştırılmış sütlerde de mayalara rastlanmaktadır. </a:t>
            </a:r>
            <a:r>
              <a:rPr lang="tr-TR" i="1" dirty="0" err="1"/>
              <a:t>Torula</a:t>
            </a:r>
            <a:r>
              <a:rPr lang="tr-TR" i="1" dirty="0"/>
              <a:t> </a:t>
            </a:r>
            <a:r>
              <a:rPr lang="tr-TR" i="1" dirty="0" err="1"/>
              <a:t>lactis</a:t>
            </a:r>
            <a:r>
              <a:rPr lang="tr-TR" i="1" dirty="0"/>
              <a:t>- </a:t>
            </a:r>
            <a:r>
              <a:rPr lang="tr-TR" i="1" dirty="0" err="1"/>
              <a:t>condensi</a:t>
            </a:r>
            <a:r>
              <a:rPr lang="tr-TR" dirty="0"/>
              <a:t> ve </a:t>
            </a:r>
            <a:r>
              <a:rPr lang="tr-TR" i="1" dirty="0" err="1"/>
              <a:t>Torula</a:t>
            </a:r>
            <a:r>
              <a:rPr lang="tr-TR" i="1" dirty="0"/>
              <a:t> </a:t>
            </a:r>
            <a:r>
              <a:rPr lang="tr-TR" i="1" dirty="0" err="1"/>
              <a:t>globula</a:t>
            </a:r>
            <a:r>
              <a:rPr lang="tr-TR" i="1" dirty="0"/>
              <a:t>,</a:t>
            </a:r>
            <a:r>
              <a:rPr lang="tr-TR" dirty="0"/>
              <a:t> sakarozu fermente ederek gaz oluşumuna neden olmaktadır.</a:t>
            </a:r>
          </a:p>
          <a:p>
            <a:endParaRPr lang="tr-TR" dirty="0"/>
          </a:p>
        </p:txBody>
      </p:sp>
    </p:spTree>
    <p:extLst>
      <p:ext uri="{BB962C8B-B14F-4D97-AF65-F5344CB8AC3E}">
        <p14:creationId xmlns:p14="http://schemas.microsoft.com/office/powerpoint/2010/main" val="2990192752"/>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 xmlns:a16="http://schemas.microsoft.com/office/drawing/2014/main" id="{98B09D6C-78B2-46DC-BEA5-8998FA9C5185}"/>
              </a:ext>
            </a:extLst>
          </p:cNvPr>
          <p:cNvSpPr>
            <a:spLocks noGrp="1"/>
          </p:cNvSpPr>
          <p:nvPr>
            <p:ph type="title"/>
          </p:nvPr>
        </p:nvSpPr>
        <p:spPr/>
        <p:txBody>
          <a:bodyPr>
            <a:normAutofit/>
          </a:bodyPr>
          <a:lstStyle/>
          <a:p>
            <a:r>
              <a:rPr lang="tr-TR" b="1" dirty="0"/>
              <a:t>    </a:t>
            </a:r>
            <a:r>
              <a:rPr lang="tr-TR" b="1" dirty="0">
                <a:solidFill>
                  <a:srgbClr val="FF0000"/>
                </a:solidFill>
              </a:rPr>
              <a:t>Mayaların Seçim Kriterleri</a:t>
            </a:r>
            <a:r>
              <a:rPr lang="tr-TR" b="1" dirty="0"/>
              <a:t/>
            </a:r>
            <a:br>
              <a:rPr lang="tr-TR" b="1" dirty="0"/>
            </a:br>
            <a:endParaRPr lang="tr-TR" dirty="0"/>
          </a:p>
        </p:txBody>
      </p:sp>
      <p:sp>
        <p:nvSpPr>
          <p:cNvPr id="3" name="İçerik Yer Tutucusu 2">
            <a:extLst>
              <a:ext uri="{FF2B5EF4-FFF2-40B4-BE49-F238E27FC236}">
                <a16:creationId xmlns="" xmlns:a16="http://schemas.microsoft.com/office/drawing/2014/main" id="{E42A3353-9662-497C-82CA-2E13834ADAA1}"/>
              </a:ext>
            </a:extLst>
          </p:cNvPr>
          <p:cNvSpPr>
            <a:spLocks noGrp="1"/>
          </p:cNvSpPr>
          <p:nvPr>
            <p:ph idx="1"/>
          </p:nvPr>
        </p:nvSpPr>
        <p:spPr/>
        <p:txBody>
          <a:bodyPr/>
          <a:lstStyle/>
          <a:p>
            <a:r>
              <a:rPr lang="tr-TR" dirty="0"/>
              <a:t>Mayalar Süt ürünlerinin tadı, aroması ve viskozitesi üzerinde ve peynirlerin olgunlaşması sırasında yapının değişiminde ve tadın, aromanın oluşmasında önemli roller üstlenen enzimlerden sentezlerler. Bunun dışında ortamı B grup vitaminlerce zenginleştirmeleri ve karakteristik görünüşün oluşmasında mayaların rolü büyüktür. Dolaylı olarak </a:t>
            </a:r>
            <a:r>
              <a:rPr lang="tr-TR" dirty="0" err="1"/>
              <a:t>stimülant</a:t>
            </a:r>
            <a:r>
              <a:rPr lang="tr-TR" dirty="0"/>
              <a:t>, </a:t>
            </a:r>
            <a:r>
              <a:rPr lang="tr-TR" dirty="0" err="1"/>
              <a:t>antagonistik</a:t>
            </a:r>
            <a:r>
              <a:rPr lang="tr-TR" dirty="0"/>
              <a:t>, rekabet ve </a:t>
            </a:r>
            <a:r>
              <a:rPr lang="tr-TR" dirty="0" err="1"/>
              <a:t>sinerjik</a:t>
            </a:r>
            <a:r>
              <a:rPr lang="tr-TR" dirty="0"/>
              <a:t> etkiler ile diğer mikroorganizmalar üzerinde elverişli etki gösterirler.</a:t>
            </a:r>
          </a:p>
          <a:p>
            <a:endParaRPr lang="tr-TR" dirty="0"/>
          </a:p>
        </p:txBody>
      </p:sp>
    </p:spTree>
    <p:extLst>
      <p:ext uri="{BB962C8B-B14F-4D97-AF65-F5344CB8AC3E}">
        <p14:creationId xmlns:p14="http://schemas.microsoft.com/office/powerpoint/2010/main" val="190615425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 xmlns:a16="http://schemas.microsoft.com/office/drawing/2014/main" id="{3DDE12CE-630B-4732-B1A5-641F818008C1}"/>
              </a:ext>
            </a:extLst>
          </p:cNvPr>
          <p:cNvSpPr>
            <a:spLocks noGrp="1"/>
          </p:cNvSpPr>
          <p:nvPr>
            <p:ph type="title"/>
          </p:nvPr>
        </p:nvSpPr>
        <p:spPr/>
        <p:txBody>
          <a:bodyPr>
            <a:normAutofit/>
          </a:bodyPr>
          <a:lstStyle/>
          <a:p>
            <a:r>
              <a:rPr lang="tr-TR" b="1" dirty="0">
                <a:solidFill>
                  <a:srgbClr val="FF0000"/>
                </a:solidFill>
              </a:rPr>
              <a:t>       Mayaların Taksonomisi</a:t>
            </a:r>
            <a:r>
              <a:rPr lang="tr-TR" b="1" dirty="0"/>
              <a:t/>
            </a:r>
            <a:br>
              <a:rPr lang="tr-TR" b="1" dirty="0"/>
            </a:br>
            <a:endParaRPr lang="tr-TR" dirty="0"/>
          </a:p>
        </p:txBody>
      </p:sp>
      <p:sp>
        <p:nvSpPr>
          <p:cNvPr id="3" name="İçerik Yer Tutucusu 2">
            <a:extLst>
              <a:ext uri="{FF2B5EF4-FFF2-40B4-BE49-F238E27FC236}">
                <a16:creationId xmlns="" xmlns:a16="http://schemas.microsoft.com/office/drawing/2014/main" id="{4A28AFF5-64B1-43CB-9D9B-A7CEB11AAC98}"/>
              </a:ext>
            </a:extLst>
          </p:cNvPr>
          <p:cNvSpPr>
            <a:spLocks noGrp="1"/>
          </p:cNvSpPr>
          <p:nvPr>
            <p:ph idx="1"/>
          </p:nvPr>
        </p:nvSpPr>
        <p:spPr/>
        <p:txBody>
          <a:bodyPr>
            <a:normAutofit fontScale="77500" lnSpcReduction="20000"/>
          </a:bodyPr>
          <a:lstStyle/>
          <a:p>
            <a:r>
              <a:rPr lang="tr-TR" dirty="0"/>
              <a:t>Mayalar 3 önemli sınıfı içerir: </a:t>
            </a:r>
            <a:r>
              <a:rPr lang="tr-TR" dirty="0" err="1"/>
              <a:t>Ascomycetes</a:t>
            </a:r>
            <a:r>
              <a:rPr lang="tr-TR" dirty="0"/>
              <a:t>, </a:t>
            </a:r>
            <a:r>
              <a:rPr lang="tr-TR" dirty="0" err="1"/>
              <a:t>Basidiomycetes</a:t>
            </a:r>
            <a:r>
              <a:rPr lang="tr-TR" dirty="0"/>
              <a:t> ve </a:t>
            </a:r>
            <a:r>
              <a:rPr lang="tr-TR" dirty="0" err="1"/>
              <a:t>Deuteromycetes</a:t>
            </a:r>
            <a:r>
              <a:rPr lang="tr-TR" dirty="0"/>
              <a:t>. Bunlardan </a:t>
            </a:r>
            <a:r>
              <a:rPr lang="tr-TR" dirty="0" err="1"/>
              <a:t>ascomycetes</a:t>
            </a:r>
            <a:r>
              <a:rPr lang="tr-TR" dirty="0"/>
              <a:t> ve </a:t>
            </a:r>
            <a:r>
              <a:rPr lang="tr-TR" dirty="0" err="1"/>
              <a:t>basidiomycetes</a:t>
            </a:r>
            <a:r>
              <a:rPr lang="tr-TR" dirty="0"/>
              <a:t> ’ le yakınlığı bilinmesine rağmen </a:t>
            </a:r>
            <a:r>
              <a:rPr lang="tr-TR" dirty="0" err="1"/>
              <a:t>deuteromyces’le</a:t>
            </a:r>
            <a:r>
              <a:rPr lang="tr-TR" dirty="0"/>
              <a:t> olan ilişkisi bilinmemektedir.</a:t>
            </a:r>
          </a:p>
          <a:p>
            <a:r>
              <a:rPr lang="tr-TR" dirty="0"/>
              <a:t>Mayalar, sınıflandırmaya göre en çok kabul edilen belli başlı 3 gruba ayrılmışlardır.</a:t>
            </a:r>
          </a:p>
          <a:p>
            <a:r>
              <a:rPr lang="tr-TR" dirty="0"/>
              <a:t>Seksüel üreyen mayalar </a:t>
            </a:r>
            <a:r>
              <a:rPr lang="tr-TR" dirty="0" err="1"/>
              <a:t>askusları</a:t>
            </a:r>
            <a:r>
              <a:rPr lang="tr-TR" dirty="0"/>
              <a:t> içerir ve askospor oluşumuna götürür. (</a:t>
            </a:r>
            <a:r>
              <a:rPr lang="tr-TR" dirty="0" err="1"/>
              <a:t>Endomycetales</a:t>
            </a:r>
            <a:r>
              <a:rPr lang="tr-TR" dirty="0"/>
              <a:t>)</a:t>
            </a:r>
          </a:p>
          <a:p>
            <a:r>
              <a:rPr lang="tr-TR" dirty="0" err="1"/>
              <a:t>Sporobolomycetales</a:t>
            </a:r>
            <a:r>
              <a:rPr lang="tr-TR" dirty="0"/>
              <a:t> sınıfındaki mayalar, bir </a:t>
            </a:r>
            <a:r>
              <a:rPr lang="tr-TR" dirty="0" err="1"/>
              <a:t>sterigmadan</a:t>
            </a:r>
            <a:r>
              <a:rPr lang="tr-TR" dirty="0"/>
              <a:t> serbest kalan </a:t>
            </a:r>
            <a:r>
              <a:rPr lang="tr-TR" dirty="0" err="1"/>
              <a:t>ballitosporlardan</a:t>
            </a:r>
            <a:r>
              <a:rPr lang="tr-TR" dirty="0"/>
              <a:t> üreten </a:t>
            </a:r>
            <a:r>
              <a:rPr lang="tr-TR" dirty="0" err="1"/>
              <a:t>Basidiomyceteslerin</a:t>
            </a:r>
            <a:r>
              <a:rPr lang="tr-TR" dirty="0"/>
              <a:t> alt sınıfına girenler,</a:t>
            </a:r>
          </a:p>
          <a:p>
            <a:r>
              <a:rPr lang="tr-TR" dirty="0" err="1"/>
              <a:t>Fungi</a:t>
            </a:r>
            <a:r>
              <a:rPr lang="tr-TR" dirty="0"/>
              <a:t> </a:t>
            </a:r>
            <a:r>
              <a:rPr lang="tr-TR" dirty="0" err="1"/>
              <a:t>inperfekti</a:t>
            </a:r>
            <a:r>
              <a:rPr lang="tr-TR" dirty="0"/>
              <a:t>: seksüel olmayan döngüsü olan mayaların (</a:t>
            </a:r>
            <a:r>
              <a:rPr lang="tr-TR" dirty="0" err="1"/>
              <a:t>Blastomycetales</a:t>
            </a:r>
            <a:r>
              <a:rPr lang="tr-TR" dirty="0"/>
              <a:t>) bazı durumlarda </a:t>
            </a:r>
            <a:r>
              <a:rPr lang="tr-TR" b="1" dirty="0" err="1"/>
              <a:t>anascosporogenes</a:t>
            </a:r>
            <a:r>
              <a:rPr lang="tr-TR" b="1" dirty="0"/>
              <a:t> </a:t>
            </a:r>
            <a:r>
              <a:rPr lang="tr-TR" dirty="0"/>
              <a:t>ve </a:t>
            </a:r>
            <a:r>
              <a:rPr lang="tr-TR" b="1" dirty="0" err="1"/>
              <a:t>ascosporogenes</a:t>
            </a:r>
            <a:r>
              <a:rPr lang="tr-TR" b="1" dirty="0"/>
              <a:t> </a:t>
            </a:r>
            <a:r>
              <a:rPr lang="tr-TR" dirty="0"/>
              <a:t>formları arasında ilişki vardır.</a:t>
            </a:r>
          </a:p>
          <a:p>
            <a:r>
              <a:rPr lang="tr-TR" dirty="0"/>
              <a:t>Mayalar ilk olarak </a:t>
            </a:r>
            <a:r>
              <a:rPr lang="tr-TR" b="1" dirty="0" err="1"/>
              <a:t>Guillermond</a:t>
            </a:r>
            <a:r>
              <a:rPr lang="tr-TR" b="1" dirty="0"/>
              <a:t> </a:t>
            </a:r>
            <a:r>
              <a:rPr lang="tr-TR" dirty="0"/>
              <a:t>tarafından morfolojik kriterlerine göre sınıflandırılmıştır. Bunu takiben fizyolojik özellikleri </a:t>
            </a:r>
            <a:r>
              <a:rPr lang="tr-TR" b="1" dirty="0" err="1"/>
              <a:t>Lodder</a:t>
            </a:r>
            <a:r>
              <a:rPr lang="tr-TR" b="1" dirty="0"/>
              <a:t> </a:t>
            </a:r>
            <a:r>
              <a:rPr lang="tr-TR" dirty="0"/>
              <a:t>tarafından ele alınmıştır.</a:t>
            </a:r>
          </a:p>
          <a:p>
            <a:r>
              <a:rPr lang="tr-TR" dirty="0"/>
              <a:t>Bu iki kriter; morfolojik ve fizyolojik özelliklerin belirlenmesine yönelik klasik metotlar geliştirilmiştir.</a:t>
            </a:r>
          </a:p>
          <a:p>
            <a:r>
              <a:rPr lang="tr-TR" dirty="0"/>
              <a:t>Bu metotlar iki ekolle isimlendirilir:</a:t>
            </a:r>
          </a:p>
          <a:p>
            <a:endParaRPr lang="tr-TR" dirty="0"/>
          </a:p>
        </p:txBody>
      </p:sp>
    </p:spTree>
    <p:extLst>
      <p:ext uri="{BB962C8B-B14F-4D97-AF65-F5344CB8AC3E}">
        <p14:creationId xmlns:p14="http://schemas.microsoft.com/office/powerpoint/2010/main" val="3819153523"/>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 xmlns:a16="http://schemas.microsoft.com/office/drawing/2014/main" id="{401794C6-5DED-4EFC-9BC5-1EC9F5ACE53E}"/>
              </a:ext>
            </a:extLst>
          </p:cNvPr>
          <p:cNvSpPr>
            <a:spLocks noGrp="1"/>
          </p:cNvSpPr>
          <p:nvPr>
            <p:ph idx="1"/>
          </p:nvPr>
        </p:nvSpPr>
        <p:spPr>
          <a:xfrm>
            <a:off x="838200" y="800100"/>
            <a:ext cx="10515600" cy="5376863"/>
          </a:xfrm>
        </p:spPr>
        <p:txBody>
          <a:bodyPr>
            <a:normAutofit/>
          </a:bodyPr>
          <a:lstStyle/>
          <a:p>
            <a:r>
              <a:rPr lang="tr-TR" dirty="0"/>
              <a:t>Konsept G. R. A. S (</a:t>
            </a:r>
            <a:r>
              <a:rPr lang="tr-TR" dirty="0" err="1"/>
              <a:t>Generaly</a:t>
            </a:r>
            <a:r>
              <a:rPr lang="tr-TR" dirty="0"/>
              <a:t> </a:t>
            </a:r>
            <a:r>
              <a:rPr lang="tr-TR" dirty="0" err="1"/>
              <a:t>Recognized</a:t>
            </a:r>
            <a:r>
              <a:rPr lang="tr-TR" dirty="0"/>
              <a:t> As </a:t>
            </a:r>
            <a:r>
              <a:rPr lang="tr-TR" dirty="0" err="1"/>
              <a:t>Safe</a:t>
            </a:r>
            <a:r>
              <a:rPr lang="tr-TR" dirty="0"/>
              <a:t>). Kullanılan </a:t>
            </a:r>
            <a:r>
              <a:rPr lang="tr-TR" dirty="0" err="1"/>
              <a:t>suşlarm</a:t>
            </a:r>
            <a:r>
              <a:rPr lang="tr-TR" dirty="0"/>
              <a:t> pratik açıdan istenen iyi özelliklerde olması için aranan temel koşulları şöyle sıralanabilir:</a:t>
            </a:r>
          </a:p>
          <a:p>
            <a:pPr lvl="0"/>
            <a:r>
              <a:rPr lang="tr-TR" dirty="0"/>
              <a:t>Güvenilir ve eksiksiz bir kaynaktan sağlanması,</a:t>
            </a:r>
          </a:p>
          <a:p>
            <a:pPr lvl="0"/>
            <a:r>
              <a:rPr lang="tr-TR" dirty="0" err="1"/>
              <a:t>Kontaminasyon</a:t>
            </a:r>
            <a:r>
              <a:rPr lang="tr-TR" dirty="0"/>
              <a:t> mikroorganizmasının gelişmemiş olması,</a:t>
            </a:r>
          </a:p>
          <a:p>
            <a:pPr lvl="0"/>
            <a:r>
              <a:rPr lang="tr-TR" dirty="0"/>
              <a:t>Özenle tanımlanması,</a:t>
            </a:r>
          </a:p>
          <a:p>
            <a:pPr lvl="0"/>
            <a:r>
              <a:rPr lang="tr-TR" dirty="0"/>
              <a:t>Patojen olmayan, </a:t>
            </a:r>
            <a:r>
              <a:rPr lang="tr-TR" dirty="0" err="1"/>
              <a:t>toksinojen</a:t>
            </a:r>
            <a:r>
              <a:rPr lang="tr-TR" dirty="0"/>
              <a:t> ve patojen potansiyeli olmaması</a:t>
            </a:r>
          </a:p>
          <a:p>
            <a:pPr lvl="0"/>
            <a:r>
              <a:rPr lang="tr-TR" dirty="0" err="1"/>
              <a:t>Allejik</a:t>
            </a:r>
            <a:r>
              <a:rPr lang="tr-TR" dirty="0"/>
              <a:t> reaksiyonları teşvik etmemesi</a:t>
            </a:r>
          </a:p>
          <a:p>
            <a:pPr lvl="0"/>
            <a:r>
              <a:rPr lang="tr-TR" dirty="0" err="1"/>
              <a:t>Enteropatojen</a:t>
            </a:r>
            <a:r>
              <a:rPr lang="tr-TR" dirty="0"/>
              <a:t> ve patojen mikroorganizmalara karşı antagonist etki yapması</a:t>
            </a:r>
          </a:p>
          <a:p>
            <a:pPr lvl="0"/>
            <a:r>
              <a:rPr lang="tr-TR" dirty="0" err="1"/>
              <a:t>Biyojen</a:t>
            </a:r>
            <a:r>
              <a:rPr lang="tr-TR" dirty="0"/>
              <a:t> amin üretmemesi</a:t>
            </a:r>
          </a:p>
          <a:p>
            <a:endParaRPr lang="tr-TR" dirty="0"/>
          </a:p>
        </p:txBody>
      </p:sp>
    </p:spTree>
    <p:extLst>
      <p:ext uri="{BB962C8B-B14F-4D97-AF65-F5344CB8AC3E}">
        <p14:creationId xmlns:p14="http://schemas.microsoft.com/office/powerpoint/2010/main" val="2444577412"/>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 xmlns:a16="http://schemas.microsoft.com/office/drawing/2014/main" id="{1BD4B979-1A8D-47A3-AFF7-41988A2BABD8}"/>
              </a:ext>
            </a:extLst>
          </p:cNvPr>
          <p:cNvSpPr>
            <a:spLocks noGrp="1"/>
          </p:cNvSpPr>
          <p:nvPr>
            <p:ph idx="1"/>
          </p:nvPr>
        </p:nvSpPr>
        <p:spPr>
          <a:xfrm>
            <a:off x="838200" y="984738"/>
            <a:ext cx="10515600" cy="5192225"/>
          </a:xfrm>
        </p:spPr>
        <p:txBody>
          <a:bodyPr/>
          <a:lstStyle/>
          <a:p>
            <a:r>
              <a:rPr lang="tr-TR" b="1" dirty="0" err="1"/>
              <a:t>Fleet</a:t>
            </a:r>
            <a:r>
              <a:rPr lang="tr-TR" b="1" dirty="0"/>
              <a:t> </a:t>
            </a:r>
            <a:r>
              <a:rPr lang="tr-TR" dirty="0"/>
              <a:t>(1990)’de süt ürünlerindeki maya florasının dominant olması ve gelişmesi için içermesi gereken başlıca öncelikleri şöyle özetlemiştir:</a:t>
            </a:r>
          </a:p>
          <a:p>
            <a:pPr lvl="0"/>
            <a:r>
              <a:rPr lang="tr-TR" dirty="0"/>
              <a:t>Laktozun asimilasyonu veya fermantasyonu</a:t>
            </a:r>
          </a:p>
          <a:p>
            <a:pPr lvl="0"/>
            <a:r>
              <a:rPr lang="tr-TR" dirty="0"/>
              <a:t>Sitrik asidin asimilasyonu</a:t>
            </a:r>
          </a:p>
          <a:p>
            <a:pPr lvl="0"/>
            <a:r>
              <a:rPr lang="tr-TR" dirty="0"/>
              <a:t>Düşük sıcaklıkta gelişme</a:t>
            </a:r>
          </a:p>
          <a:p>
            <a:pPr lvl="0"/>
            <a:r>
              <a:rPr lang="tr-TR" dirty="0"/>
              <a:t>Yüksek tuz konsantrasyonuna tolerans</a:t>
            </a:r>
          </a:p>
          <a:p>
            <a:pPr lvl="0"/>
            <a:r>
              <a:rPr lang="tr-TR" dirty="0" err="1"/>
              <a:t>Elcstrasellüler</a:t>
            </a:r>
            <a:r>
              <a:rPr lang="tr-TR" dirty="0"/>
              <a:t> </a:t>
            </a:r>
            <a:r>
              <a:rPr lang="tr-TR" dirty="0" err="1"/>
              <a:t>proteolitik</a:t>
            </a:r>
            <a:r>
              <a:rPr lang="tr-TR" dirty="0"/>
              <a:t> ve </a:t>
            </a:r>
            <a:r>
              <a:rPr lang="tr-TR" dirty="0" err="1"/>
              <a:t>lipolitik</a:t>
            </a:r>
            <a:r>
              <a:rPr lang="tr-TR" dirty="0"/>
              <a:t> enzimlerden üretme.</a:t>
            </a:r>
          </a:p>
          <a:p>
            <a:endParaRPr lang="tr-TR" dirty="0"/>
          </a:p>
        </p:txBody>
      </p:sp>
    </p:spTree>
    <p:extLst>
      <p:ext uri="{BB962C8B-B14F-4D97-AF65-F5344CB8AC3E}">
        <p14:creationId xmlns:p14="http://schemas.microsoft.com/office/powerpoint/2010/main" val="2482208212"/>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B40BDD1B-6851-48C1-9E5E-626EF8FE5507}"/>
              </a:ext>
            </a:extLst>
          </p:cNvPr>
          <p:cNvSpPr>
            <a:spLocks noGrp="1"/>
          </p:cNvSpPr>
          <p:nvPr>
            <p:ph type="title"/>
          </p:nvPr>
        </p:nvSpPr>
        <p:spPr>
          <a:xfrm>
            <a:off x="205597" y="63200"/>
            <a:ext cx="11895825" cy="793602"/>
          </a:xfrm>
        </p:spPr>
        <p:txBody>
          <a:bodyPr/>
          <a:lstStyle/>
          <a:p>
            <a:pPr algn="ctr"/>
            <a:r>
              <a:rPr lang="en-US" sz="3200" b="1" u="sng" dirty="0" err="1">
                <a:solidFill>
                  <a:srgbClr val="FF0000"/>
                </a:solidFill>
                <a:cs typeface="Calibri Light"/>
              </a:rPr>
              <a:t>Süt</a:t>
            </a:r>
            <a:r>
              <a:rPr lang="en-US" sz="3200" b="1" u="sng" dirty="0">
                <a:solidFill>
                  <a:srgbClr val="FF0000"/>
                </a:solidFill>
                <a:cs typeface="Calibri Light"/>
              </a:rPr>
              <a:t> </a:t>
            </a:r>
            <a:r>
              <a:rPr lang="en-US" sz="3200" b="1" u="sng" dirty="0" err="1">
                <a:solidFill>
                  <a:srgbClr val="FF0000"/>
                </a:solidFill>
                <a:cs typeface="Calibri Light"/>
              </a:rPr>
              <a:t>teknolojisinde</a:t>
            </a:r>
            <a:r>
              <a:rPr lang="en-US" sz="3200" b="1" u="sng" dirty="0">
                <a:solidFill>
                  <a:srgbClr val="FF0000"/>
                </a:solidFill>
                <a:cs typeface="Calibri Light"/>
              </a:rPr>
              <a:t> </a:t>
            </a:r>
            <a:r>
              <a:rPr lang="en-US" sz="3200" b="1" u="sng" dirty="0" err="1">
                <a:solidFill>
                  <a:srgbClr val="FF0000"/>
                </a:solidFill>
                <a:cs typeface="Calibri Light"/>
              </a:rPr>
              <a:t>yaralanılan</a:t>
            </a:r>
            <a:r>
              <a:rPr lang="en-US" sz="3200" b="1" u="sng" dirty="0">
                <a:solidFill>
                  <a:srgbClr val="FF0000"/>
                </a:solidFill>
                <a:cs typeface="Calibri Light"/>
              </a:rPr>
              <a:t> </a:t>
            </a:r>
            <a:r>
              <a:rPr lang="en-US" sz="3200" b="1" u="sng" dirty="0" err="1">
                <a:solidFill>
                  <a:srgbClr val="FF0000"/>
                </a:solidFill>
                <a:cs typeface="Calibri Light"/>
              </a:rPr>
              <a:t>küfler</a:t>
            </a:r>
            <a:endParaRPr lang="en-US" sz="3200" b="1" u="sng" dirty="0">
              <a:solidFill>
                <a:srgbClr val="FF0000"/>
              </a:solidFill>
              <a:cs typeface="Calibri Light"/>
            </a:endParaRPr>
          </a:p>
        </p:txBody>
      </p:sp>
      <p:sp>
        <p:nvSpPr>
          <p:cNvPr id="3" name="Content Placeholder 2">
            <a:extLst>
              <a:ext uri="{FF2B5EF4-FFF2-40B4-BE49-F238E27FC236}">
                <a16:creationId xmlns="" xmlns:a16="http://schemas.microsoft.com/office/drawing/2014/main" id="{D62BB406-827B-414E-BA2B-3191FE9FE330}"/>
              </a:ext>
            </a:extLst>
          </p:cNvPr>
          <p:cNvSpPr>
            <a:spLocks noGrp="1"/>
          </p:cNvSpPr>
          <p:nvPr>
            <p:ph idx="1"/>
          </p:nvPr>
        </p:nvSpPr>
        <p:spPr>
          <a:xfrm>
            <a:off x="291861" y="862343"/>
            <a:ext cx="11809561" cy="5688431"/>
          </a:xfrm>
        </p:spPr>
        <p:txBody>
          <a:bodyPr vert="horz" lIns="91440" tIns="45720" rIns="91440" bIns="45720" rtlCol="0" anchor="t">
            <a:normAutofit/>
          </a:bodyPr>
          <a:lstStyle/>
          <a:p>
            <a:pPr algn="just">
              <a:buNone/>
            </a:pPr>
            <a:r>
              <a:rPr lang="en-US" b="1" u="sng" dirty="0">
                <a:solidFill>
                  <a:srgbClr val="FF0000"/>
                </a:solidFill>
                <a:latin typeface="Calibri"/>
                <a:cs typeface="Calibri"/>
              </a:rPr>
              <a:t>1. </a:t>
            </a:r>
            <a:r>
              <a:rPr lang="en-US" b="1" u="sng" dirty="0" err="1">
                <a:solidFill>
                  <a:srgbClr val="FF0000"/>
                </a:solidFill>
                <a:latin typeface="Calibri"/>
                <a:cs typeface="Calibri"/>
              </a:rPr>
              <a:t>Küflerin</a:t>
            </a:r>
            <a:r>
              <a:rPr lang="en-US" b="1" u="sng" dirty="0">
                <a:solidFill>
                  <a:srgbClr val="FF0000"/>
                </a:solidFill>
                <a:latin typeface="Calibri"/>
                <a:cs typeface="Calibri"/>
              </a:rPr>
              <a:t> </a:t>
            </a:r>
            <a:r>
              <a:rPr lang="en-US" b="1" u="sng" dirty="0" err="1">
                <a:solidFill>
                  <a:srgbClr val="FF0000"/>
                </a:solidFill>
                <a:latin typeface="Calibri"/>
                <a:cs typeface="Calibri"/>
              </a:rPr>
              <a:t>önemi</a:t>
            </a:r>
            <a:r>
              <a:rPr lang="en-US" b="1" u="sng" dirty="0">
                <a:solidFill>
                  <a:srgbClr val="FF0000"/>
                </a:solidFill>
                <a:latin typeface="Calibri"/>
                <a:cs typeface="Calibri"/>
              </a:rPr>
              <a:t>:</a:t>
            </a:r>
            <a:endParaRPr lang="en-US" dirty="0">
              <a:solidFill>
                <a:srgbClr val="FF0000"/>
              </a:solidFill>
              <a:latin typeface="Calibri"/>
              <a:cs typeface="Calibri"/>
            </a:endParaRPr>
          </a:p>
          <a:p>
            <a:pPr algn="just">
              <a:buNone/>
            </a:pPr>
            <a:r>
              <a:rPr lang="en-US" dirty="0">
                <a:latin typeface="Calibri"/>
                <a:cs typeface="Calibri"/>
              </a:rPr>
              <a:t>•Genel </a:t>
            </a:r>
            <a:r>
              <a:rPr lang="en-US" dirty="0" err="1">
                <a:latin typeface="Calibri"/>
                <a:cs typeface="Calibri"/>
              </a:rPr>
              <a:t>olarak</a:t>
            </a:r>
            <a:r>
              <a:rPr lang="en-US" dirty="0">
                <a:latin typeface="Calibri"/>
                <a:cs typeface="Calibri"/>
              </a:rPr>
              <a:t> </a:t>
            </a:r>
            <a:r>
              <a:rPr lang="en-US" dirty="0" err="1">
                <a:latin typeface="Calibri"/>
                <a:cs typeface="Calibri"/>
              </a:rPr>
              <a:t>küfler</a:t>
            </a:r>
            <a:r>
              <a:rPr lang="en-US" dirty="0">
                <a:latin typeface="Calibri"/>
                <a:cs typeface="Calibri"/>
              </a:rPr>
              <a:t> </a:t>
            </a:r>
            <a:r>
              <a:rPr lang="en-US" dirty="0" err="1">
                <a:latin typeface="Calibri"/>
                <a:cs typeface="Calibri"/>
              </a:rPr>
              <a:t>süt</a:t>
            </a:r>
            <a:r>
              <a:rPr lang="en-US" dirty="0">
                <a:latin typeface="Calibri"/>
                <a:cs typeface="Calibri"/>
              </a:rPr>
              <a:t> </a:t>
            </a:r>
            <a:r>
              <a:rPr lang="en-US" dirty="0" err="1">
                <a:latin typeface="Calibri"/>
                <a:cs typeface="Calibri"/>
              </a:rPr>
              <a:t>teknolojisinde</a:t>
            </a:r>
            <a:r>
              <a:rPr lang="en-US" dirty="0">
                <a:latin typeface="Calibri"/>
                <a:cs typeface="Calibri"/>
              </a:rPr>
              <a:t>, </a:t>
            </a:r>
            <a:r>
              <a:rPr lang="en-US" dirty="0" err="1">
                <a:latin typeface="Calibri"/>
                <a:cs typeface="Calibri"/>
              </a:rPr>
              <a:t>çeşitli</a:t>
            </a:r>
            <a:r>
              <a:rPr lang="en-US" dirty="0">
                <a:latin typeface="Calibri"/>
                <a:cs typeface="Calibri"/>
              </a:rPr>
              <a:t> </a:t>
            </a:r>
            <a:r>
              <a:rPr lang="en-US" dirty="0" err="1">
                <a:latin typeface="Calibri"/>
                <a:cs typeface="Calibri"/>
              </a:rPr>
              <a:t>peynirlerin</a:t>
            </a:r>
            <a:r>
              <a:rPr lang="en-US" dirty="0">
                <a:latin typeface="Calibri"/>
                <a:cs typeface="Calibri"/>
              </a:rPr>
              <a:t> </a:t>
            </a:r>
            <a:r>
              <a:rPr lang="en-US" dirty="0" err="1">
                <a:latin typeface="Calibri"/>
                <a:cs typeface="Calibri"/>
              </a:rPr>
              <a:t>hazırlanmasında</a:t>
            </a:r>
            <a:r>
              <a:rPr lang="en-US" dirty="0">
                <a:latin typeface="Calibri"/>
                <a:cs typeface="Calibri"/>
              </a:rPr>
              <a:t> </a:t>
            </a:r>
            <a:r>
              <a:rPr lang="en-US" dirty="0" err="1">
                <a:latin typeface="Calibri"/>
                <a:cs typeface="Calibri"/>
              </a:rPr>
              <a:t>ve</a:t>
            </a:r>
            <a:r>
              <a:rPr lang="en-US" dirty="0">
                <a:latin typeface="Calibri"/>
                <a:cs typeface="Calibri"/>
              </a:rPr>
              <a:t> </a:t>
            </a:r>
            <a:r>
              <a:rPr lang="en-US" dirty="0" err="1">
                <a:latin typeface="Calibri"/>
                <a:cs typeface="Calibri"/>
              </a:rPr>
              <a:t>olgunlaşmasında</a:t>
            </a:r>
            <a:r>
              <a:rPr lang="en-US" dirty="0">
                <a:latin typeface="Calibri"/>
                <a:cs typeface="Calibri"/>
              </a:rPr>
              <a:t> </a:t>
            </a:r>
            <a:r>
              <a:rPr lang="en-US" b="1" dirty="0" err="1">
                <a:solidFill>
                  <a:srgbClr val="FF0000"/>
                </a:solidFill>
                <a:latin typeface="Calibri"/>
                <a:cs typeface="Calibri"/>
              </a:rPr>
              <a:t>sekonder</a:t>
            </a:r>
            <a:r>
              <a:rPr lang="en-US" b="1" dirty="0">
                <a:solidFill>
                  <a:srgbClr val="FF0000"/>
                </a:solidFill>
                <a:latin typeface="Calibri"/>
                <a:cs typeface="Calibri"/>
              </a:rPr>
              <a:t> flora </a:t>
            </a:r>
            <a:r>
              <a:rPr lang="en-US" dirty="0" err="1">
                <a:latin typeface="Calibri"/>
                <a:cs typeface="Calibri"/>
              </a:rPr>
              <a:t>olarak</a:t>
            </a:r>
            <a:r>
              <a:rPr lang="en-US" dirty="0">
                <a:latin typeface="Calibri"/>
                <a:cs typeface="Calibri"/>
              </a:rPr>
              <a:t> </a:t>
            </a:r>
            <a:r>
              <a:rPr lang="en-US" dirty="0" err="1">
                <a:latin typeface="Calibri"/>
                <a:cs typeface="Calibri"/>
              </a:rPr>
              <a:t>kullanılır</a:t>
            </a:r>
            <a:r>
              <a:rPr lang="en-US" dirty="0">
                <a:latin typeface="Calibri"/>
                <a:cs typeface="Calibri"/>
              </a:rPr>
              <a:t>, </a:t>
            </a:r>
          </a:p>
          <a:p>
            <a:pPr algn="just">
              <a:buNone/>
            </a:pPr>
            <a:r>
              <a:rPr lang="en-US" dirty="0">
                <a:latin typeface="Calibri"/>
                <a:cs typeface="Calibri"/>
              </a:rPr>
              <a:t>•Küfler, buldukları ortamda protein  ve yağ maddelerini salgıladıkları enzimleri sayesinde parçalarlar , bu parçalama sonunda onların etkinliğine bağlı olarak çok değişik özellikte  ve farklı molekül ağırlıklı metabolitler açığa çıkar, </a:t>
            </a:r>
          </a:p>
          <a:p>
            <a:pPr algn="just">
              <a:buNone/>
            </a:pPr>
            <a:r>
              <a:rPr lang="en-US" dirty="0">
                <a:latin typeface="Calibri"/>
                <a:cs typeface="Calibri"/>
              </a:rPr>
              <a:t>•Bu </a:t>
            </a:r>
            <a:r>
              <a:rPr lang="en-US" dirty="0" err="1">
                <a:latin typeface="Calibri"/>
                <a:cs typeface="Calibri"/>
              </a:rPr>
              <a:t>maddelerin</a:t>
            </a:r>
            <a:r>
              <a:rPr lang="en-US" dirty="0">
                <a:latin typeface="Calibri"/>
                <a:cs typeface="Calibri"/>
              </a:rPr>
              <a:t> </a:t>
            </a:r>
            <a:r>
              <a:rPr lang="en-US" dirty="0" err="1">
                <a:latin typeface="Calibri"/>
                <a:cs typeface="Calibri"/>
              </a:rPr>
              <a:t>kısmı</a:t>
            </a:r>
            <a:r>
              <a:rPr lang="en-US" dirty="0">
                <a:latin typeface="Calibri"/>
                <a:cs typeface="Calibri"/>
              </a:rPr>
              <a:t> </a:t>
            </a:r>
            <a:r>
              <a:rPr lang="en-US" dirty="0" err="1">
                <a:latin typeface="Calibri"/>
                <a:cs typeface="Calibri"/>
              </a:rPr>
              <a:t>aromatik</a:t>
            </a:r>
            <a:r>
              <a:rPr lang="en-US" dirty="0">
                <a:latin typeface="Calibri"/>
                <a:cs typeface="Calibri"/>
              </a:rPr>
              <a:t> </a:t>
            </a:r>
            <a:r>
              <a:rPr lang="en-US" dirty="0" err="1">
                <a:latin typeface="Calibri"/>
                <a:cs typeface="Calibri"/>
              </a:rPr>
              <a:t>maddelerdir</a:t>
            </a:r>
            <a:r>
              <a:rPr lang="en-US" dirty="0">
                <a:latin typeface="Calibri"/>
                <a:cs typeface="Calibri"/>
              </a:rPr>
              <a:t>,</a:t>
            </a:r>
          </a:p>
          <a:p>
            <a:pPr algn="just">
              <a:buNone/>
            </a:pPr>
            <a:r>
              <a:rPr lang="en-US" dirty="0">
                <a:latin typeface="Calibri"/>
                <a:cs typeface="Calibri"/>
              </a:rPr>
              <a:t>•</a:t>
            </a:r>
            <a:r>
              <a:rPr lang="en-US" dirty="0" err="1">
                <a:latin typeface="Calibri"/>
                <a:cs typeface="Calibri"/>
              </a:rPr>
              <a:t>Enzimatik</a:t>
            </a:r>
            <a:r>
              <a:rPr lang="en-US" dirty="0">
                <a:latin typeface="Calibri"/>
                <a:cs typeface="Calibri"/>
              </a:rPr>
              <a:t> </a:t>
            </a:r>
            <a:r>
              <a:rPr lang="en-US" dirty="0" err="1">
                <a:latin typeface="Calibri"/>
                <a:cs typeface="Calibri"/>
              </a:rPr>
              <a:t>faaliyeti</a:t>
            </a:r>
            <a:r>
              <a:rPr lang="en-US" dirty="0">
                <a:latin typeface="Calibri"/>
                <a:cs typeface="Calibri"/>
              </a:rPr>
              <a:t> </a:t>
            </a:r>
            <a:r>
              <a:rPr lang="en-US" dirty="0" err="1">
                <a:latin typeface="Calibri"/>
                <a:cs typeface="Calibri"/>
              </a:rPr>
              <a:t>sonucu</a:t>
            </a:r>
            <a:r>
              <a:rPr lang="en-US" dirty="0">
                <a:latin typeface="Calibri"/>
                <a:cs typeface="Calibri"/>
              </a:rPr>
              <a:t> </a:t>
            </a:r>
            <a:r>
              <a:rPr lang="en-US" dirty="0" err="1">
                <a:latin typeface="Calibri"/>
                <a:cs typeface="Calibri"/>
              </a:rPr>
              <a:t>yapı</a:t>
            </a:r>
            <a:r>
              <a:rPr lang="en-US" dirty="0">
                <a:latin typeface="Calibri"/>
                <a:cs typeface="Calibri"/>
              </a:rPr>
              <a:t> </a:t>
            </a:r>
            <a:r>
              <a:rPr lang="en-US" dirty="0" err="1">
                <a:latin typeface="Calibri"/>
                <a:cs typeface="Calibri"/>
              </a:rPr>
              <a:t>ve</a:t>
            </a:r>
            <a:r>
              <a:rPr lang="en-US" dirty="0">
                <a:latin typeface="Calibri"/>
                <a:cs typeface="Calibri"/>
              </a:rPr>
              <a:t> </a:t>
            </a:r>
            <a:r>
              <a:rPr lang="en-US" dirty="0" err="1">
                <a:latin typeface="Calibri"/>
                <a:cs typeface="Calibri"/>
              </a:rPr>
              <a:t>tekstür</a:t>
            </a:r>
            <a:r>
              <a:rPr lang="en-US" dirty="0">
                <a:latin typeface="Calibri"/>
                <a:cs typeface="Calibri"/>
              </a:rPr>
              <a:t> </a:t>
            </a:r>
            <a:r>
              <a:rPr lang="en-US" dirty="0" err="1">
                <a:latin typeface="Calibri"/>
                <a:cs typeface="Calibri"/>
              </a:rPr>
              <a:t>üzerinde</a:t>
            </a:r>
            <a:r>
              <a:rPr lang="en-US" dirty="0">
                <a:latin typeface="Calibri"/>
                <a:cs typeface="Calibri"/>
              </a:rPr>
              <a:t> </a:t>
            </a:r>
            <a:r>
              <a:rPr lang="en-US" dirty="0" err="1">
                <a:latin typeface="Calibri"/>
                <a:cs typeface="Calibri"/>
              </a:rPr>
              <a:t>etki</a:t>
            </a:r>
            <a:r>
              <a:rPr lang="en-US" dirty="0">
                <a:latin typeface="Calibri"/>
                <a:cs typeface="Calibri"/>
              </a:rPr>
              <a:t> </a:t>
            </a:r>
            <a:r>
              <a:rPr lang="en-US" dirty="0" err="1">
                <a:latin typeface="Calibri"/>
                <a:cs typeface="Calibri"/>
              </a:rPr>
              <a:t>olurlar</a:t>
            </a:r>
            <a:r>
              <a:rPr lang="en-US" dirty="0">
                <a:latin typeface="Calibri"/>
                <a:cs typeface="Calibri"/>
              </a:rPr>
              <a:t>,</a:t>
            </a:r>
          </a:p>
          <a:p>
            <a:pPr algn="just">
              <a:buNone/>
            </a:pPr>
            <a:r>
              <a:rPr lang="en-US" dirty="0">
                <a:latin typeface="Calibri"/>
                <a:cs typeface="Calibri"/>
              </a:rPr>
              <a:t>•</a:t>
            </a:r>
            <a:r>
              <a:rPr lang="en-US" dirty="0" err="1">
                <a:latin typeface="Calibri"/>
                <a:cs typeface="Calibri"/>
              </a:rPr>
              <a:t>Bunların</a:t>
            </a:r>
            <a:r>
              <a:rPr lang="en-US" dirty="0">
                <a:latin typeface="Calibri"/>
                <a:cs typeface="Calibri"/>
              </a:rPr>
              <a:t>  </a:t>
            </a:r>
            <a:r>
              <a:rPr lang="en-US" dirty="0" err="1">
                <a:latin typeface="Calibri"/>
                <a:cs typeface="Calibri"/>
              </a:rPr>
              <a:t>bir</a:t>
            </a:r>
            <a:r>
              <a:rPr lang="en-US" dirty="0">
                <a:latin typeface="Calibri"/>
                <a:cs typeface="Calibri"/>
              </a:rPr>
              <a:t> </a:t>
            </a:r>
            <a:r>
              <a:rPr lang="en-US" dirty="0" err="1">
                <a:latin typeface="Calibri"/>
                <a:cs typeface="Calibri"/>
              </a:rPr>
              <a:t>kısım</a:t>
            </a:r>
            <a:r>
              <a:rPr lang="en-US" dirty="0">
                <a:latin typeface="Calibri"/>
                <a:cs typeface="Calibri"/>
              </a:rPr>
              <a:t> </a:t>
            </a:r>
            <a:r>
              <a:rPr lang="en-US" dirty="0" err="1">
                <a:latin typeface="Calibri"/>
                <a:cs typeface="Calibri"/>
              </a:rPr>
              <a:t>bazı</a:t>
            </a:r>
            <a:r>
              <a:rPr lang="en-US" dirty="0">
                <a:latin typeface="Calibri"/>
                <a:cs typeface="Calibri"/>
              </a:rPr>
              <a:t> </a:t>
            </a:r>
            <a:r>
              <a:rPr lang="en-US" dirty="0" err="1">
                <a:latin typeface="Calibri"/>
                <a:cs typeface="Calibri"/>
              </a:rPr>
              <a:t>peynirlerin</a:t>
            </a:r>
            <a:r>
              <a:rPr lang="en-US" dirty="0">
                <a:latin typeface="Calibri"/>
                <a:cs typeface="Calibri"/>
              </a:rPr>
              <a:t> </a:t>
            </a:r>
            <a:r>
              <a:rPr lang="en-US" dirty="0" err="1">
                <a:latin typeface="Calibri"/>
                <a:cs typeface="Calibri"/>
              </a:rPr>
              <a:t>özel</a:t>
            </a:r>
            <a:r>
              <a:rPr lang="en-US" dirty="0">
                <a:latin typeface="Calibri"/>
                <a:cs typeface="Calibri"/>
              </a:rPr>
              <a:t> tat </a:t>
            </a:r>
            <a:r>
              <a:rPr lang="en-US" dirty="0" err="1">
                <a:latin typeface="Calibri"/>
                <a:cs typeface="Calibri"/>
              </a:rPr>
              <a:t>ve</a:t>
            </a:r>
            <a:r>
              <a:rPr lang="en-US" dirty="0">
                <a:latin typeface="Calibri"/>
                <a:cs typeface="Calibri"/>
              </a:rPr>
              <a:t> </a:t>
            </a:r>
            <a:r>
              <a:rPr lang="en-US" dirty="0" err="1">
                <a:latin typeface="Calibri"/>
                <a:cs typeface="Calibri"/>
              </a:rPr>
              <a:t>kokusunu</a:t>
            </a:r>
            <a:r>
              <a:rPr lang="en-US" dirty="0">
                <a:latin typeface="Calibri"/>
                <a:cs typeface="Calibri"/>
              </a:rPr>
              <a:t> </a:t>
            </a:r>
            <a:r>
              <a:rPr lang="en-US" dirty="0" err="1">
                <a:latin typeface="Calibri"/>
                <a:cs typeface="Calibri"/>
              </a:rPr>
              <a:t>veren</a:t>
            </a:r>
            <a:r>
              <a:rPr lang="en-US" dirty="0">
                <a:latin typeface="Calibri"/>
                <a:cs typeface="Calibri"/>
              </a:rPr>
              <a:t> </a:t>
            </a:r>
            <a:r>
              <a:rPr lang="en-US" dirty="0" err="1">
                <a:latin typeface="Calibri"/>
                <a:cs typeface="Calibri"/>
              </a:rPr>
              <a:t>maddelerdir</a:t>
            </a:r>
            <a:r>
              <a:rPr lang="en-US" dirty="0">
                <a:latin typeface="Calibri"/>
                <a:cs typeface="Calibri"/>
              </a:rPr>
              <a:t>, </a:t>
            </a:r>
          </a:p>
          <a:p>
            <a:pPr algn="just">
              <a:buNone/>
            </a:pPr>
            <a:r>
              <a:rPr lang="en-US" dirty="0">
                <a:latin typeface="Calibri"/>
                <a:cs typeface="Calibri"/>
              </a:rPr>
              <a:t>•</a:t>
            </a:r>
            <a:r>
              <a:rPr lang="en-US" dirty="0" err="1">
                <a:latin typeface="Calibri"/>
                <a:cs typeface="Calibri"/>
              </a:rPr>
              <a:t>Bunlar</a:t>
            </a:r>
            <a:r>
              <a:rPr lang="en-US" dirty="0">
                <a:latin typeface="Calibri"/>
                <a:cs typeface="Calibri"/>
              </a:rPr>
              <a:t> </a:t>
            </a:r>
            <a:r>
              <a:rPr lang="en-US" dirty="0" err="1">
                <a:latin typeface="Calibri"/>
                <a:cs typeface="Calibri"/>
              </a:rPr>
              <a:t>yararlı</a:t>
            </a:r>
            <a:r>
              <a:rPr lang="en-US" dirty="0">
                <a:latin typeface="Calibri"/>
                <a:cs typeface="Calibri"/>
              </a:rPr>
              <a:t> </a:t>
            </a:r>
            <a:r>
              <a:rPr lang="en-US" dirty="0" err="1">
                <a:latin typeface="Calibri"/>
                <a:cs typeface="Calibri"/>
              </a:rPr>
              <a:t>bileşiklerdir</a:t>
            </a:r>
            <a:r>
              <a:rPr lang="en-US" dirty="0">
                <a:latin typeface="Calibri"/>
                <a:cs typeface="Calibri"/>
              </a:rPr>
              <a:t> ,</a:t>
            </a:r>
          </a:p>
          <a:p>
            <a:pPr algn="just">
              <a:buNone/>
            </a:pPr>
            <a:r>
              <a:rPr lang="en-US" dirty="0">
                <a:latin typeface="Calibri"/>
                <a:cs typeface="Calibri"/>
              </a:rPr>
              <a:t>•</a:t>
            </a:r>
            <a:r>
              <a:rPr lang="en-US" dirty="0" err="1">
                <a:latin typeface="Calibri"/>
                <a:cs typeface="Calibri"/>
              </a:rPr>
              <a:t>Küflerden</a:t>
            </a:r>
            <a:r>
              <a:rPr lang="en-US" dirty="0">
                <a:latin typeface="Calibri"/>
                <a:cs typeface="Calibri"/>
              </a:rPr>
              <a:t> </a:t>
            </a:r>
            <a:r>
              <a:rPr lang="en-US" dirty="0" err="1">
                <a:latin typeface="Calibri"/>
                <a:cs typeface="Calibri"/>
              </a:rPr>
              <a:t>elde</a:t>
            </a:r>
            <a:r>
              <a:rPr lang="en-US" dirty="0">
                <a:latin typeface="Calibri"/>
                <a:cs typeface="Calibri"/>
              </a:rPr>
              <a:t> </a:t>
            </a:r>
            <a:r>
              <a:rPr lang="en-US" dirty="0" err="1">
                <a:latin typeface="Calibri"/>
                <a:cs typeface="Calibri"/>
              </a:rPr>
              <a:t>edilen</a:t>
            </a:r>
            <a:r>
              <a:rPr lang="en-US" dirty="0">
                <a:latin typeface="Calibri"/>
                <a:cs typeface="Calibri"/>
              </a:rPr>
              <a:t> </a:t>
            </a:r>
            <a:r>
              <a:rPr lang="en-US" dirty="0" err="1">
                <a:latin typeface="Calibri"/>
                <a:cs typeface="Calibri"/>
              </a:rPr>
              <a:t>maddeler</a:t>
            </a:r>
            <a:r>
              <a:rPr lang="en-US" dirty="0">
                <a:latin typeface="Calibri"/>
                <a:cs typeface="Calibri"/>
              </a:rPr>
              <a:t> </a:t>
            </a:r>
            <a:r>
              <a:rPr lang="en-US" dirty="0" err="1">
                <a:latin typeface="Calibri"/>
                <a:cs typeface="Calibri"/>
              </a:rPr>
              <a:t>arasında</a:t>
            </a:r>
            <a:r>
              <a:rPr lang="en-US" dirty="0">
                <a:latin typeface="Calibri"/>
                <a:cs typeface="Calibri"/>
              </a:rPr>
              <a:t>:  </a:t>
            </a:r>
            <a:r>
              <a:rPr lang="en-US" dirty="0" err="1">
                <a:latin typeface="Calibri"/>
                <a:cs typeface="Calibri"/>
              </a:rPr>
              <a:t>Alkoller</a:t>
            </a:r>
            <a:r>
              <a:rPr lang="en-US" dirty="0">
                <a:latin typeface="Calibri"/>
                <a:cs typeface="Calibri"/>
              </a:rPr>
              <a:t>, </a:t>
            </a:r>
            <a:r>
              <a:rPr lang="en-US" dirty="0" err="1">
                <a:latin typeface="Calibri"/>
                <a:cs typeface="Calibri"/>
              </a:rPr>
              <a:t>organik</a:t>
            </a:r>
            <a:r>
              <a:rPr lang="en-US" dirty="0">
                <a:latin typeface="Calibri"/>
                <a:cs typeface="Calibri"/>
              </a:rPr>
              <a:t> </a:t>
            </a:r>
            <a:r>
              <a:rPr lang="en-US" dirty="0" err="1">
                <a:latin typeface="Calibri"/>
                <a:cs typeface="Calibri"/>
              </a:rPr>
              <a:t>asitler</a:t>
            </a:r>
            <a:r>
              <a:rPr lang="en-US" dirty="0">
                <a:latin typeface="Calibri"/>
                <a:cs typeface="Calibri"/>
              </a:rPr>
              <a:t>, </a:t>
            </a:r>
            <a:r>
              <a:rPr lang="en-US" dirty="0" err="1">
                <a:latin typeface="Calibri"/>
                <a:cs typeface="Calibri"/>
              </a:rPr>
              <a:t>antibiyotikler</a:t>
            </a:r>
            <a:r>
              <a:rPr lang="en-US" dirty="0">
                <a:latin typeface="Calibri"/>
                <a:cs typeface="Calibri"/>
              </a:rPr>
              <a:t>, </a:t>
            </a:r>
            <a:r>
              <a:rPr lang="en-US" dirty="0" err="1">
                <a:latin typeface="Calibri"/>
                <a:cs typeface="Calibri"/>
              </a:rPr>
              <a:t>vitaminler</a:t>
            </a:r>
            <a:r>
              <a:rPr lang="en-US" dirty="0">
                <a:latin typeface="Calibri"/>
                <a:cs typeface="Calibri"/>
              </a:rPr>
              <a:t>, </a:t>
            </a:r>
            <a:r>
              <a:rPr lang="en-US" dirty="0" err="1">
                <a:latin typeface="Calibri"/>
                <a:cs typeface="Calibri"/>
              </a:rPr>
              <a:t>enzimler</a:t>
            </a:r>
            <a:r>
              <a:rPr lang="en-US" dirty="0">
                <a:latin typeface="Calibri"/>
                <a:cs typeface="Calibri"/>
              </a:rPr>
              <a:t> </a:t>
            </a:r>
            <a:r>
              <a:rPr lang="en-US" dirty="0" err="1">
                <a:latin typeface="Calibri"/>
                <a:cs typeface="Calibri"/>
              </a:rPr>
              <a:t>ve</a:t>
            </a:r>
            <a:r>
              <a:rPr lang="en-US" dirty="0">
                <a:latin typeface="Calibri"/>
                <a:cs typeface="Calibri"/>
              </a:rPr>
              <a:t> </a:t>
            </a:r>
            <a:r>
              <a:rPr lang="en-US" dirty="0" err="1">
                <a:latin typeface="Calibri"/>
                <a:cs typeface="Calibri"/>
              </a:rPr>
              <a:t>pigmentler</a:t>
            </a:r>
            <a:r>
              <a:rPr lang="en-US" dirty="0">
                <a:latin typeface="Calibri"/>
                <a:cs typeface="Calibri"/>
              </a:rPr>
              <a:t> </a:t>
            </a:r>
            <a:r>
              <a:rPr lang="en-US" dirty="0" err="1">
                <a:latin typeface="Calibri"/>
                <a:cs typeface="Calibri"/>
              </a:rPr>
              <a:t>bulunmaktadı</a:t>
            </a:r>
            <a:r>
              <a:rPr lang="en-US" dirty="0" err="1">
                <a:cs typeface="Calibri"/>
              </a:rPr>
              <a:t>r</a:t>
            </a:r>
            <a:r>
              <a:rPr lang="en-US" dirty="0">
                <a:cs typeface="Calibri"/>
              </a:rPr>
              <a:t>. </a:t>
            </a:r>
            <a:endParaRPr lang="en-US" dirty="0"/>
          </a:p>
          <a:p>
            <a:pPr marL="0" indent="0">
              <a:buNone/>
            </a:pPr>
            <a:endParaRPr lang="en-US" dirty="0">
              <a:cs typeface="Calibri"/>
            </a:endParaRPr>
          </a:p>
        </p:txBody>
      </p:sp>
    </p:spTree>
    <p:extLst>
      <p:ext uri="{BB962C8B-B14F-4D97-AF65-F5344CB8AC3E}">
        <p14:creationId xmlns:p14="http://schemas.microsoft.com/office/powerpoint/2010/main" val="864761886"/>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779D2AAA-7962-4068-8A10-EA7C065DD3F5}"/>
              </a:ext>
            </a:extLst>
          </p:cNvPr>
          <p:cNvSpPr>
            <a:spLocks noGrp="1"/>
          </p:cNvSpPr>
          <p:nvPr>
            <p:ph type="title"/>
          </p:nvPr>
        </p:nvSpPr>
        <p:spPr>
          <a:xfrm>
            <a:off x="104956" y="5692"/>
            <a:ext cx="12082731" cy="678581"/>
          </a:xfrm>
        </p:spPr>
        <p:txBody>
          <a:bodyPr>
            <a:normAutofit/>
          </a:bodyPr>
          <a:lstStyle/>
          <a:p>
            <a:r>
              <a:rPr lang="en-US" sz="3200" b="1" u="sng" dirty="0">
                <a:solidFill>
                  <a:srgbClr val="FF0000"/>
                </a:solidFill>
                <a:cs typeface="Calibri Light"/>
              </a:rPr>
              <a:t>2. Penicillium </a:t>
            </a:r>
            <a:r>
              <a:rPr lang="en-US" sz="3200" b="1" u="sng" dirty="0" err="1">
                <a:solidFill>
                  <a:srgbClr val="FF0000"/>
                </a:solidFill>
                <a:cs typeface="Calibri Light"/>
              </a:rPr>
              <a:t>genusu</a:t>
            </a:r>
            <a:r>
              <a:rPr lang="en-US" sz="3200" b="1" u="sng" dirty="0">
                <a:solidFill>
                  <a:srgbClr val="FF0000"/>
                </a:solidFill>
                <a:cs typeface="Calibri Light"/>
              </a:rPr>
              <a:t> </a:t>
            </a:r>
            <a:endParaRPr lang="en-US" u="sng" dirty="0">
              <a:solidFill>
                <a:srgbClr val="FF0000"/>
              </a:solidFill>
            </a:endParaRPr>
          </a:p>
        </p:txBody>
      </p:sp>
      <p:sp>
        <p:nvSpPr>
          <p:cNvPr id="3" name="Content Placeholder 2">
            <a:extLst>
              <a:ext uri="{FF2B5EF4-FFF2-40B4-BE49-F238E27FC236}">
                <a16:creationId xmlns="" xmlns:a16="http://schemas.microsoft.com/office/drawing/2014/main" id="{CB7C58E6-7793-4658-A80A-1ABE45D80B12}"/>
              </a:ext>
            </a:extLst>
          </p:cNvPr>
          <p:cNvSpPr>
            <a:spLocks noGrp="1"/>
          </p:cNvSpPr>
          <p:nvPr>
            <p:ph idx="1"/>
          </p:nvPr>
        </p:nvSpPr>
        <p:spPr>
          <a:xfrm>
            <a:off x="4315" y="862343"/>
            <a:ext cx="12097107" cy="6407298"/>
          </a:xfrm>
        </p:spPr>
        <p:txBody>
          <a:bodyPr vert="horz" lIns="91440" tIns="45720" rIns="91440" bIns="45720" rtlCol="0" anchor="t">
            <a:normAutofit fontScale="92500" lnSpcReduction="10000"/>
          </a:bodyPr>
          <a:lstStyle/>
          <a:p>
            <a:pPr algn="just">
              <a:buNone/>
            </a:pPr>
            <a:r>
              <a:rPr lang="en-US" b="1" dirty="0">
                <a:latin typeface="Calibri Light"/>
                <a:cs typeface="Calibri Light"/>
              </a:rPr>
              <a:t>•</a:t>
            </a:r>
            <a:r>
              <a:rPr lang="en-US" b="1" dirty="0" err="1">
                <a:latin typeface="Calibri Light"/>
                <a:cs typeface="Calibri Light"/>
              </a:rPr>
              <a:t>Küflü</a:t>
            </a:r>
            <a:r>
              <a:rPr lang="en-US" b="1" dirty="0">
                <a:latin typeface="Calibri Light"/>
                <a:cs typeface="Calibri Light"/>
              </a:rPr>
              <a:t> </a:t>
            </a:r>
            <a:r>
              <a:rPr lang="en-US" b="1" dirty="0" err="1">
                <a:latin typeface="Calibri Light"/>
                <a:cs typeface="Calibri Light"/>
              </a:rPr>
              <a:t>peynir</a:t>
            </a:r>
            <a:r>
              <a:rPr lang="en-US" b="1" dirty="0">
                <a:latin typeface="Calibri Light"/>
                <a:cs typeface="Calibri Light"/>
              </a:rPr>
              <a:t> </a:t>
            </a:r>
            <a:r>
              <a:rPr lang="en-US" b="1" dirty="0" err="1">
                <a:latin typeface="Calibri Light"/>
                <a:cs typeface="Calibri Light"/>
              </a:rPr>
              <a:t>üretiminde</a:t>
            </a:r>
            <a:r>
              <a:rPr lang="en-US" b="1" dirty="0">
                <a:latin typeface="Calibri Light"/>
                <a:cs typeface="Calibri Light"/>
              </a:rPr>
              <a:t> penicillium </a:t>
            </a:r>
            <a:r>
              <a:rPr lang="en-US" b="1" dirty="0" err="1">
                <a:latin typeface="Calibri Light"/>
                <a:cs typeface="Calibri Light"/>
              </a:rPr>
              <a:t>sınıfına</a:t>
            </a:r>
            <a:r>
              <a:rPr lang="en-US" b="1" dirty="0">
                <a:latin typeface="Calibri Light"/>
                <a:cs typeface="Calibri Light"/>
              </a:rPr>
              <a:t> </a:t>
            </a:r>
            <a:r>
              <a:rPr lang="en-US" b="1" dirty="0" err="1">
                <a:latin typeface="Calibri Light"/>
                <a:cs typeface="Calibri Light"/>
              </a:rPr>
              <a:t>giren</a:t>
            </a:r>
            <a:r>
              <a:rPr lang="en-US" b="1" dirty="0">
                <a:latin typeface="Calibri Light"/>
                <a:cs typeface="Calibri Light"/>
              </a:rPr>
              <a:t> </a:t>
            </a:r>
            <a:r>
              <a:rPr lang="en-US" b="1" dirty="0" err="1">
                <a:latin typeface="Calibri Light"/>
                <a:cs typeface="Calibri Light"/>
              </a:rPr>
              <a:t>küf</a:t>
            </a:r>
            <a:r>
              <a:rPr lang="en-US" b="1" dirty="0">
                <a:latin typeface="Calibri Light"/>
                <a:cs typeface="Calibri Light"/>
              </a:rPr>
              <a:t> </a:t>
            </a:r>
            <a:r>
              <a:rPr lang="en-US" b="1" dirty="0" err="1">
                <a:latin typeface="Calibri Light"/>
                <a:cs typeface="Calibri Light"/>
              </a:rPr>
              <a:t>türlerinden</a:t>
            </a:r>
            <a:r>
              <a:rPr lang="en-US" b="1" dirty="0">
                <a:latin typeface="Calibri Light"/>
                <a:cs typeface="Calibri Light"/>
              </a:rPr>
              <a:t> </a:t>
            </a:r>
            <a:r>
              <a:rPr lang="en-US" b="1">
                <a:latin typeface="Calibri Light"/>
                <a:cs typeface="Calibri Light"/>
              </a:rPr>
              <a:t>yararlanır,</a:t>
            </a:r>
            <a:endParaRPr lang="en-US" b="1" dirty="0">
              <a:latin typeface="Calibri Light"/>
              <a:cs typeface="Calibri Light"/>
            </a:endParaRPr>
          </a:p>
          <a:p>
            <a:pPr algn="just">
              <a:buNone/>
            </a:pPr>
            <a:r>
              <a:rPr lang="en-US" b="1">
                <a:latin typeface="Calibri Light"/>
                <a:cs typeface="Calibri Light"/>
              </a:rPr>
              <a:t>•</a:t>
            </a:r>
            <a:r>
              <a:rPr lang="en-US" b="1" err="1">
                <a:latin typeface="Calibri Light"/>
                <a:cs typeface="Calibri Light"/>
              </a:rPr>
              <a:t>Peynir</a:t>
            </a:r>
            <a:r>
              <a:rPr lang="en-US" b="1" dirty="0">
                <a:latin typeface="Calibri Light"/>
                <a:cs typeface="Calibri Light"/>
              </a:rPr>
              <a:t> </a:t>
            </a:r>
            <a:r>
              <a:rPr lang="en-US" b="1" err="1">
                <a:latin typeface="Calibri Light"/>
                <a:cs typeface="Calibri Light"/>
              </a:rPr>
              <a:t>endüstresinde</a:t>
            </a:r>
            <a:r>
              <a:rPr lang="en-US" b="1" dirty="0">
                <a:latin typeface="Calibri Light"/>
                <a:cs typeface="Calibri Light"/>
              </a:rPr>
              <a:t> </a:t>
            </a:r>
            <a:r>
              <a:rPr lang="en-US" b="1" err="1">
                <a:latin typeface="Calibri Light"/>
                <a:cs typeface="Calibri Light"/>
              </a:rPr>
              <a:t>küfler</a:t>
            </a:r>
            <a:r>
              <a:rPr lang="en-US" b="1" dirty="0">
                <a:latin typeface="Calibri Light"/>
                <a:cs typeface="Calibri Light"/>
              </a:rPr>
              <a:t> </a:t>
            </a:r>
            <a:r>
              <a:rPr lang="en-US" b="1" err="1">
                <a:latin typeface="Calibri Light"/>
                <a:cs typeface="Calibri Light"/>
              </a:rPr>
              <a:t>laktik</a:t>
            </a:r>
            <a:r>
              <a:rPr lang="en-US" b="1" dirty="0">
                <a:latin typeface="Calibri Light"/>
                <a:cs typeface="Calibri Light"/>
              </a:rPr>
              <a:t> </a:t>
            </a:r>
            <a:r>
              <a:rPr lang="en-US" b="1" err="1">
                <a:latin typeface="Calibri Light"/>
                <a:cs typeface="Calibri Light"/>
              </a:rPr>
              <a:t>asit</a:t>
            </a:r>
            <a:r>
              <a:rPr lang="en-US" b="1" dirty="0">
                <a:latin typeface="Calibri Light"/>
                <a:cs typeface="Calibri Light"/>
              </a:rPr>
              <a:t> </a:t>
            </a:r>
            <a:r>
              <a:rPr lang="en-US" b="1" err="1">
                <a:latin typeface="Calibri Light"/>
                <a:cs typeface="Calibri Light"/>
              </a:rPr>
              <a:t>bakteriler</a:t>
            </a:r>
            <a:r>
              <a:rPr lang="en-US" b="1" dirty="0">
                <a:latin typeface="Calibri Light"/>
                <a:cs typeface="Calibri Light"/>
              </a:rPr>
              <a:t> </a:t>
            </a:r>
            <a:r>
              <a:rPr lang="en-US" b="1" err="1">
                <a:latin typeface="Calibri Light"/>
                <a:cs typeface="Calibri Light"/>
              </a:rPr>
              <a:t>ile</a:t>
            </a:r>
            <a:r>
              <a:rPr lang="en-US" b="1" dirty="0">
                <a:latin typeface="Calibri Light"/>
                <a:cs typeface="Calibri Light"/>
              </a:rPr>
              <a:t> </a:t>
            </a:r>
            <a:r>
              <a:rPr lang="en-US" b="1" err="1">
                <a:latin typeface="Calibri Light"/>
                <a:cs typeface="Calibri Light"/>
              </a:rPr>
              <a:t>birlikte</a:t>
            </a:r>
            <a:r>
              <a:rPr lang="en-US" b="1" dirty="0">
                <a:latin typeface="Calibri Light"/>
                <a:cs typeface="Calibri Light"/>
              </a:rPr>
              <a:t> </a:t>
            </a:r>
            <a:r>
              <a:rPr lang="en-US" b="1">
                <a:latin typeface="Calibri Light"/>
                <a:cs typeface="Calibri Light"/>
              </a:rPr>
              <a:t>kullanılırlar,</a:t>
            </a:r>
            <a:endParaRPr lang="en-US" b="1" dirty="0">
              <a:latin typeface="Calibri Light"/>
              <a:cs typeface="Calibri Light"/>
            </a:endParaRPr>
          </a:p>
          <a:p>
            <a:pPr algn="just">
              <a:buNone/>
            </a:pPr>
            <a:r>
              <a:rPr lang="en-US" b="1" dirty="0">
                <a:latin typeface="Calibri Light"/>
                <a:cs typeface="Calibri Light"/>
              </a:rPr>
              <a:t>•</a:t>
            </a:r>
            <a:r>
              <a:rPr lang="en-US" b="1" err="1">
                <a:latin typeface="Calibri Light"/>
                <a:cs typeface="Calibri Light"/>
              </a:rPr>
              <a:t>Olgunlaşma</a:t>
            </a:r>
            <a:r>
              <a:rPr lang="en-US" b="1" dirty="0">
                <a:latin typeface="Calibri Light"/>
                <a:cs typeface="Calibri Light"/>
              </a:rPr>
              <a:t> </a:t>
            </a:r>
            <a:r>
              <a:rPr lang="en-US" b="1" err="1">
                <a:latin typeface="Calibri Light"/>
                <a:cs typeface="Calibri Light"/>
              </a:rPr>
              <a:t>aşamasında</a:t>
            </a:r>
            <a:r>
              <a:rPr lang="en-US" b="1" dirty="0">
                <a:latin typeface="Calibri Light"/>
                <a:cs typeface="Calibri Light"/>
              </a:rPr>
              <a:t> </a:t>
            </a:r>
            <a:r>
              <a:rPr lang="en-US" b="1" err="1">
                <a:latin typeface="Calibri Light"/>
                <a:cs typeface="Calibri Light"/>
              </a:rPr>
              <a:t>küflerin</a:t>
            </a:r>
            <a:r>
              <a:rPr lang="en-US" b="1" dirty="0">
                <a:latin typeface="Calibri Light"/>
                <a:cs typeface="Calibri Light"/>
              </a:rPr>
              <a:t> </a:t>
            </a:r>
            <a:r>
              <a:rPr lang="en-US" b="1" err="1">
                <a:latin typeface="Calibri Light"/>
                <a:cs typeface="Calibri Light"/>
              </a:rPr>
              <a:t>sentezledikleri</a:t>
            </a:r>
            <a:r>
              <a:rPr lang="en-US" b="1" dirty="0">
                <a:latin typeface="Calibri Light"/>
                <a:cs typeface="Calibri Light"/>
              </a:rPr>
              <a:t> </a:t>
            </a:r>
            <a:r>
              <a:rPr lang="en-US" b="1" err="1">
                <a:latin typeface="Calibri Light"/>
                <a:cs typeface="Calibri Light"/>
              </a:rPr>
              <a:t>enzimlerden</a:t>
            </a:r>
            <a:r>
              <a:rPr lang="en-US" b="1" dirty="0">
                <a:latin typeface="Calibri Light"/>
                <a:cs typeface="Calibri Light"/>
              </a:rPr>
              <a:t> </a:t>
            </a:r>
            <a:r>
              <a:rPr lang="en-US" b="1">
                <a:latin typeface="Calibri Light"/>
                <a:cs typeface="Calibri Light"/>
              </a:rPr>
              <a:t>yararlanılır,</a:t>
            </a:r>
            <a:endParaRPr lang="en-US" b="1" dirty="0">
              <a:latin typeface="Calibri Light"/>
              <a:cs typeface="Calibri Light"/>
            </a:endParaRPr>
          </a:p>
          <a:p>
            <a:pPr algn="just">
              <a:buNone/>
            </a:pPr>
            <a:r>
              <a:rPr lang="en-US" b="1" dirty="0">
                <a:latin typeface="Calibri Light"/>
                <a:cs typeface="Calibri Light"/>
              </a:rPr>
              <a:t>•En </a:t>
            </a:r>
            <a:r>
              <a:rPr lang="en-US" b="1" err="1">
                <a:latin typeface="Calibri Light"/>
                <a:cs typeface="Calibri Light"/>
              </a:rPr>
              <a:t>çok</a:t>
            </a:r>
            <a:r>
              <a:rPr lang="en-US" b="1" dirty="0">
                <a:latin typeface="Calibri Light"/>
                <a:cs typeface="Calibri Light"/>
              </a:rPr>
              <a:t> </a:t>
            </a:r>
            <a:r>
              <a:rPr lang="en-US" b="1" err="1">
                <a:latin typeface="Calibri Light"/>
                <a:cs typeface="Calibri Light"/>
              </a:rPr>
              <a:t>proteolitik</a:t>
            </a:r>
            <a:r>
              <a:rPr lang="en-US" b="1" dirty="0">
                <a:latin typeface="Calibri Light"/>
                <a:cs typeface="Calibri Light"/>
              </a:rPr>
              <a:t> </a:t>
            </a:r>
            <a:r>
              <a:rPr lang="en-US" b="1" err="1">
                <a:latin typeface="Calibri Light"/>
                <a:cs typeface="Calibri Light"/>
              </a:rPr>
              <a:t>ve</a:t>
            </a:r>
            <a:r>
              <a:rPr lang="en-US" b="1" dirty="0">
                <a:latin typeface="Calibri Light"/>
                <a:cs typeface="Calibri Light"/>
              </a:rPr>
              <a:t> </a:t>
            </a:r>
            <a:r>
              <a:rPr lang="en-US" b="1" err="1">
                <a:latin typeface="Calibri Light"/>
                <a:cs typeface="Calibri Light"/>
              </a:rPr>
              <a:t>lipolitik</a:t>
            </a:r>
            <a:r>
              <a:rPr lang="en-US" b="1" dirty="0">
                <a:latin typeface="Calibri Light"/>
                <a:cs typeface="Calibri Light"/>
              </a:rPr>
              <a:t> </a:t>
            </a:r>
            <a:r>
              <a:rPr lang="en-US" b="1" err="1">
                <a:latin typeface="Calibri Light"/>
                <a:cs typeface="Calibri Light"/>
              </a:rPr>
              <a:t>enzimlerin</a:t>
            </a:r>
            <a:r>
              <a:rPr lang="en-US" b="1" dirty="0">
                <a:latin typeface="Calibri Light"/>
                <a:cs typeface="Calibri Light"/>
              </a:rPr>
              <a:t> </a:t>
            </a:r>
            <a:r>
              <a:rPr lang="en-US" b="1" err="1">
                <a:latin typeface="Calibri Light"/>
                <a:cs typeface="Calibri Light"/>
              </a:rPr>
              <a:t>etkinliği</a:t>
            </a:r>
            <a:r>
              <a:rPr lang="en-US" b="1" dirty="0">
                <a:latin typeface="Calibri Light"/>
                <a:cs typeface="Calibri Light"/>
              </a:rPr>
              <a:t> </a:t>
            </a:r>
            <a:r>
              <a:rPr lang="en-US" b="1" err="1">
                <a:latin typeface="Calibri Light"/>
                <a:cs typeface="Calibri Light"/>
              </a:rPr>
              <a:t>sonucuda</a:t>
            </a:r>
            <a:r>
              <a:rPr lang="en-US" b="1" dirty="0">
                <a:latin typeface="Calibri Light"/>
                <a:cs typeface="Calibri Light"/>
              </a:rPr>
              <a:t> </a:t>
            </a:r>
            <a:r>
              <a:rPr lang="en-US" b="1">
                <a:latin typeface="Calibri Light"/>
                <a:cs typeface="Calibri Light"/>
              </a:rPr>
              <a:t>açığa</a:t>
            </a:r>
            <a:r>
              <a:rPr lang="en-US" b="1" dirty="0">
                <a:latin typeface="Calibri Light"/>
                <a:cs typeface="Calibri Light"/>
              </a:rPr>
              <a:t> </a:t>
            </a:r>
            <a:r>
              <a:rPr lang="en-US" b="1" err="1">
                <a:latin typeface="Calibri Light"/>
                <a:cs typeface="Calibri Light"/>
              </a:rPr>
              <a:t>çıkan</a:t>
            </a:r>
            <a:r>
              <a:rPr lang="en-US" b="1" dirty="0">
                <a:latin typeface="Calibri Light"/>
                <a:cs typeface="Calibri Light"/>
              </a:rPr>
              <a:t> tat </a:t>
            </a:r>
            <a:r>
              <a:rPr lang="en-US" b="1" err="1">
                <a:latin typeface="Calibri Light"/>
                <a:cs typeface="Calibri Light"/>
              </a:rPr>
              <a:t>ve</a:t>
            </a:r>
            <a:r>
              <a:rPr lang="en-US" b="1" dirty="0">
                <a:latin typeface="Calibri Light"/>
                <a:cs typeface="Calibri Light"/>
              </a:rPr>
              <a:t> aroma </a:t>
            </a:r>
            <a:r>
              <a:rPr lang="en-US" b="1" err="1">
                <a:latin typeface="Calibri Light"/>
                <a:cs typeface="Calibri Light"/>
              </a:rPr>
              <a:t>maddeleri</a:t>
            </a:r>
            <a:r>
              <a:rPr lang="en-US" b="1" dirty="0">
                <a:latin typeface="Calibri Light"/>
                <a:cs typeface="Calibri Light"/>
              </a:rPr>
              <a:t> </a:t>
            </a:r>
            <a:r>
              <a:rPr lang="en-US" b="1" err="1">
                <a:latin typeface="Calibri Light"/>
                <a:cs typeface="Calibri Light"/>
              </a:rPr>
              <a:t>peynirlaerde</a:t>
            </a:r>
            <a:r>
              <a:rPr lang="en-US" b="1" dirty="0">
                <a:latin typeface="Calibri Light"/>
                <a:cs typeface="Calibri Light"/>
              </a:rPr>
              <a:t> </a:t>
            </a:r>
            <a:r>
              <a:rPr lang="en-US" b="1" err="1">
                <a:latin typeface="Calibri Light"/>
                <a:cs typeface="Calibri Light"/>
              </a:rPr>
              <a:t>karakteristik</a:t>
            </a:r>
            <a:r>
              <a:rPr lang="en-US" b="1" dirty="0">
                <a:latin typeface="Calibri Light"/>
                <a:cs typeface="Calibri Light"/>
              </a:rPr>
              <a:t> </a:t>
            </a:r>
            <a:r>
              <a:rPr lang="en-US" b="1" err="1">
                <a:latin typeface="Calibri Light"/>
                <a:cs typeface="Calibri Light"/>
              </a:rPr>
              <a:t>duyusal</a:t>
            </a:r>
            <a:r>
              <a:rPr lang="en-US" b="1" dirty="0">
                <a:latin typeface="Calibri Light"/>
                <a:cs typeface="Calibri Light"/>
              </a:rPr>
              <a:t> </a:t>
            </a:r>
            <a:r>
              <a:rPr lang="en-US" b="1" err="1">
                <a:latin typeface="Calibri Light"/>
                <a:cs typeface="Calibri Light"/>
              </a:rPr>
              <a:t>özelliklerin</a:t>
            </a:r>
            <a:r>
              <a:rPr lang="en-US" b="1" dirty="0">
                <a:latin typeface="Calibri Light"/>
                <a:cs typeface="Calibri Light"/>
              </a:rPr>
              <a:t> </a:t>
            </a:r>
            <a:r>
              <a:rPr lang="en-US" b="1" err="1">
                <a:latin typeface="Calibri Light"/>
                <a:cs typeface="Calibri Light"/>
              </a:rPr>
              <a:t>oluşmasında</a:t>
            </a:r>
            <a:r>
              <a:rPr lang="en-US" b="1" dirty="0">
                <a:latin typeface="Calibri Light"/>
                <a:cs typeface="Calibri Light"/>
              </a:rPr>
              <a:t> </a:t>
            </a:r>
            <a:r>
              <a:rPr lang="en-US" b="1" err="1">
                <a:latin typeface="Calibri Light"/>
                <a:cs typeface="Calibri Light"/>
              </a:rPr>
              <a:t>önemli</a:t>
            </a:r>
            <a:r>
              <a:rPr lang="en-US" b="1" dirty="0">
                <a:latin typeface="Calibri Light"/>
                <a:cs typeface="Calibri Light"/>
              </a:rPr>
              <a:t> </a:t>
            </a:r>
            <a:r>
              <a:rPr lang="en-US" b="1" err="1">
                <a:latin typeface="Calibri Light"/>
                <a:cs typeface="Calibri Light"/>
              </a:rPr>
              <a:t>rol</a:t>
            </a:r>
            <a:r>
              <a:rPr lang="en-US" b="1" dirty="0">
                <a:latin typeface="Calibri Light"/>
                <a:cs typeface="Calibri Light"/>
              </a:rPr>
              <a:t> </a:t>
            </a:r>
            <a:r>
              <a:rPr lang="en-US" b="1" err="1">
                <a:latin typeface="Calibri Light"/>
                <a:cs typeface="Calibri Light"/>
              </a:rPr>
              <a:t>oynarlar</a:t>
            </a:r>
            <a:endParaRPr lang="en-US" b="1">
              <a:latin typeface="Calibri Light"/>
              <a:cs typeface="Calibri Light"/>
            </a:endParaRPr>
          </a:p>
          <a:p>
            <a:pPr algn="just">
              <a:buNone/>
            </a:pPr>
            <a:r>
              <a:rPr lang="en-US" b="1">
                <a:latin typeface="Calibri Light"/>
                <a:cs typeface="Calibri Light"/>
              </a:rPr>
              <a:t>•Penicillium ‘lar </a:t>
            </a:r>
            <a:r>
              <a:rPr lang="en-US" b="1" err="1">
                <a:latin typeface="Calibri Light"/>
                <a:cs typeface="Calibri Light"/>
              </a:rPr>
              <a:t>funguslardandır</a:t>
            </a:r>
            <a:r>
              <a:rPr lang="en-US" b="1" dirty="0">
                <a:latin typeface="Calibri Light"/>
                <a:cs typeface="Calibri Light"/>
              </a:rPr>
              <a:t> </a:t>
            </a:r>
          </a:p>
          <a:p>
            <a:pPr algn="just">
              <a:buNone/>
            </a:pPr>
            <a:r>
              <a:rPr lang="en-US" b="1">
                <a:latin typeface="Calibri Light"/>
                <a:cs typeface="Calibri Light"/>
              </a:rPr>
              <a:t>•</a:t>
            </a:r>
            <a:r>
              <a:rPr lang="en-US" b="1" err="1">
                <a:latin typeface="Calibri Light"/>
                <a:cs typeface="Calibri Light"/>
              </a:rPr>
              <a:t>Çoğunlukla</a:t>
            </a:r>
            <a:r>
              <a:rPr lang="en-US" b="1" dirty="0">
                <a:latin typeface="Calibri Light"/>
                <a:cs typeface="Calibri Light"/>
              </a:rPr>
              <a:t> </a:t>
            </a:r>
            <a:r>
              <a:rPr lang="en-US" b="1" err="1">
                <a:latin typeface="Calibri Light"/>
                <a:cs typeface="Calibri Light"/>
              </a:rPr>
              <a:t>Miselium</a:t>
            </a:r>
            <a:r>
              <a:rPr lang="en-US" b="1" dirty="0">
                <a:latin typeface="Calibri Light"/>
                <a:cs typeface="Calibri Light"/>
              </a:rPr>
              <a:t> </a:t>
            </a:r>
            <a:r>
              <a:rPr lang="en-US" b="1" err="1">
                <a:latin typeface="Calibri Light"/>
                <a:cs typeface="Calibri Light"/>
              </a:rPr>
              <a:t>denilen</a:t>
            </a:r>
            <a:r>
              <a:rPr lang="en-US" b="1" dirty="0">
                <a:latin typeface="Calibri Light"/>
                <a:cs typeface="Calibri Light"/>
              </a:rPr>
              <a:t> </a:t>
            </a:r>
            <a:r>
              <a:rPr lang="en-US" b="1" err="1">
                <a:latin typeface="Calibri Light"/>
                <a:cs typeface="Calibri Light"/>
              </a:rPr>
              <a:t>bölmeli</a:t>
            </a:r>
            <a:r>
              <a:rPr lang="en-US" b="1" dirty="0">
                <a:latin typeface="Calibri Light"/>
                <a:cs typeface="Calibri Light"/>
              </a:rPr>
              <a:t> </a:t>
            </a:r>
            <a:r>
              <a:rPr lang="en-US" b="1" err="1">
                <a:latin typeface="Calibri Light"/>
                <a:cs typeface="Calibri Light"/>
              </a:rPr>
              <a:t>tiptedirler</a:t>
            </a:r>
            <a:endParaRPr lang="en-US" b="1">
              <a:latin typeface="Calibri Light"/>
              <a:cs typeface="Calibri Light"/>
            </a:endParaRPr>
          </a:p>
          <a:p>
            <a:pPr algn="just">
              <a:buNone/>
            </a:pPr>
            <a:r>
              <a:rPr lang="en-US" b="1">
                <a:latin typeface="Calibri Light"/>
                <a:cs typeface="Calibri Light"/>
              </a:rPr>
              <a:t>•</a:t>
            </a:r>
            <a:r>
              <a:rPr lang="en-US" b="1" err="1">
                <a:latin typeface="Calibri Light"/>
                <a:cs typeface="Calibri Light"/>
              </a:rPr>
              <a:t>Gelişemesi</a:t>
            </a:r>
            <a:r>
              <a:rPr lang="en-US" b="1" dirty="0">
                <a:latin typeface="Calibri Light"/>
                <a:cs typeface="Calibri Light"/>
              </a:rPr>
              <a:t> </a:t>
            </a:r>
            <a:r>
              <a:rPr lang="en-US" b="1" err="1">
                <a:latin typeface="Calibri Light"/>
                <a:cs typeface="Calibri Light"/>
              </a:rPr>
              <a:t>apikaldır</a:t>
            </a:r>
            <a:r>
              <a:rPr lang="en-US" b="1" dirty="0">
                <a:latin typeface="Calibri Light"/>
                <a:cs typeface="Calibri Light"/>
              </a:rPr>
              <a:t> </a:t>
            </a:r>
          </a:p>
          <a:p>
            <a:pPr algn="just">
              <a:buNone/>
            </a:pPr>
            <a:r>
              <a:rPr lang="en-US" b="1">
                <a:latin typeface="Calibri Light"/>
                <a:cs typeface="Calibri Light"/>
              </a:rPr>
              <a:t>•</a:t>
            </a:r>
            <a:r>
              <a:rPr lang="en-US" b="1" err="1">
                <a:latin typeface="Calibri Light"/>
                <a:cs typeface="Calibri Light"/>
              </a:rPr>
              <a:t>Azotlu</a:t>
            </a:r>
            <a:r>
              <a:rPr lang="en-US" b="1" dirty="0">
                <a:latin typeface="Calibri Light"/>
                <a:cs typeface="Calibri Light"/>
              </a:rPr>
              <a:t> </a:t>
            </a:r>
            <a:r>
              <a:rPr lang="en-US" b="1" err="1">
                <a:latin typeface="Calibri Light"/>
                <a:cs typeface="Calibri Light"/>
              </a:rPr>
              <a:t>ve</a:t>
            </a:r>
            <a:r>
              <a:rPr lang="en-US" b="1" dirty="0">
                <a:latin typeface="Calibri Light"/>
                <a:cs typeface="Calibri Light"/>
              </a:rPr>
              <a:t> </a:t>
            </a:r>
            <a:r>
              <a:rPr lang="en-US" b="1" err="1">
                <a:latin typeface="Calibri Light"/>
                <a:cs typeface="Calibri Light"/>
              </a:rPr>
              <a:t>karbonlu</a:t>
            </a:r>
            <a:r>
              <a:rPr lang="en-US" b="1" dirty="0">
                <a:latin typeface="Calibri Light"/>
                <a:cs typeface="Calibri Light"/>
              </a:rPr>
              <a:t> </a:t>
            </a:r>
            <a:r>
              <a:rPr lang="en-US" b="1" err="1">
                <a:latin typeface="Calibri Light"/>
                <a:cs typeface="Calibri Light"/>
              </a:rPr>
              <a:t>maddelerinden</a:t>
            </a:r>
            <a:r>
              <a:rPr lang="en-US" b="1" dirty="0">
                <a:latin typeface="Calibri Light"/>
                <a:cs typeface="Calibri Light"/>
              </a:rPr>
              <a:t> </a:t>
            </a:r>
            <a:r>
              <a:rPr lang="en-US" b="1" err="1">
                <a:latin typeface="Calibri Light"/>
                <a:cs typeface="Calibri Light"/>
              </a:rPr>
              <a:t>yararlanarak</a:t>
            </a:r>
            <a:r>
              <a:rPr lang="en-US" b="1" dirty="0">
                <a:latin typeface="Calibri Light"/>
                <a:cs typeface="Calibri Light"/>
              </a:rPr>
              <a:t> </a:t>
            </a:r>
            <a:r>
              <a:rPr lang="en-US" b="1" err="1">
                <a:latin typeface="Calibri Light"/>
                <a:cs typeface="Calibri Light"/>
              </a:rPr>
              <a:t>kendilerine</a:t>
            </a:r>
            <a:r>
              <a:rPr lang="en-US" b="1" dirty="0">
                <a:latin typeface="Calibri Light"/>
                <a:cs typeface="Calibri Light"/>
              </a:rPr>
              <a:t> </a:t>
            </a:r>
            <a:r>
              <a:rPr lang="en-US" b="1" err="1">
                <a:latin typeface="Calibri Light"/>
                <a:cs typeface="Calibri Light"/>
              </a:rPr>
              <a:t>özgü</a:t>
            </a:r>
            <a:r>
              <a:rPr lang="en-US" b="1" dirty="0">
                <a:latin typeface="Calibri Light"/>
                <a:cs typeface="Calibri Light"/>
              </a:rPr>
              <a:t> </a:t>
            </a:r>
            <a:r>
              <a:rPr lang="en-US" b="1" err="1">
                <a:latin typeface="Calibri Light"/>
                <a:cs typeface="Calibri Light"/>
              </a:rPr>
              <a:t>maddeleri</a:t>
            </a:r>
            <a:r>
              <a:rPr lang="en-US" b="1" dirty="0">
                <a:latin typeface="Calibri Light"/>
                <a:cs typeface="Calibri Light"/>
              </a:rPr>
              <a:t> </a:t>
            </a:r>
            <a:r>
              <a:rPr lang="en-US" b="1" err="1">
                <a:latin typeface="Calibri Light"/>
                <a:cs typeface="Calibri Light"/>
              </a:rPr>
              <a:t>sentezlemektedir</a:t>
            </a:r>
            <a:r>
              <a:rPr lang="en-US" b="1" dirty="0">
                <a:latin typeface="Calibri Light"/>
                <a:cs typeface="Calibri Light"/>
              </a:rPr>
              <a:t> </a:t>
            </a:r>
          </a:p>
          <a:p>
            <a:pPr algn="just">
              <a:buNone/>
            </a:pPr>
            <a:r>
              <a:rPr lang="en-US" b="1">
                <a:latin typeface="Calibri Light"/>
                <a:cs typeface="Calibri Light"/>
              </a:rPr>
              <a:t>•</a:t>
            </a:r>
            <a:r>
              <a:rPr lang="en-US" b="1" err="1">
                <a:latin typeface="Calibri Light"/>
                <a:cs typeface="Calibri Light"/>
              </a:rPr>
              <a:t>Proteolitik</a:t>
            </a:r>
            <a:r>
              <a:rPr lang="en-US" b="1" dirty="0">
                <a:latin typeface="Calibri Light"/>
                <a:cs typeface="Calibri Light"/>
              </a:rPr>
              <a:t> </a:t>
            </a:r>
            <a:r>
              <a:rPr lang="en-US" b="1" err="1">
                <a:latin typeface="Calibri Light"/>
                <a:cs typeface="Calibri Light"/>
              </a:rPr>
              <a:t>ve</a:t>
            </a:r>
            <a:r>
              <a:rPr lang="en-US" b="1" dirty="0">
                <a:latin typeface="Calibri Light"/>
                <a:cs typeface="Calibri Light"/>
              </a:rPr>
              <a:t> </a:t>
            </a:r>
            <a:r>
              <a:rPr lang="en-US" b="1" err="1">
                <a:latin typeface="Calibri Light"/>
                <a:cs typeface="Calibri Light"/>
              </a:rPr>
              <a:t>lipolitik</a:t>
            </a:r>
            <a:r>
              <a:rPr lang="en-US" b="1" dirty="0">
                <a:latin typeface="Calibri Light"/>
                <a:cs typeface="Calibri Light"/>
              </a:rPr>
              <a:t>  </a:t>
            </a:r>
            <a:r>
              <a:rPr lang="en-US" b="1" err="1">
                <a:latin typeface="Calibri Light"/>
                <a:cs typeface="Calibri Light"/>
              </a:rPr>
              <a:t>enzimlerden</a:t>
            </a:r>
            <a:r>
              <a:rPr lang="en-US" b="1" dirty="0">
                <a:latin typeface="Calibri Light"/>
                <a:cs typeface="Calibri Light"/>
              </a:rPr>
              <a:t> </a:t>
            </a:r>
            <a:r>
              <a:rPr lang="en-US" b="1" err="1">
                <a:latin typeface="Calibri Light"/>
                <a:cs typeface="Calibri Light"/>
              </a:rPr>
              <a:t>beslenmelerini</a:t>
            </a:r>
            <a:r>
              <a:rPr lang="en-US" b="1" dirty="0">
                <a:latin typeface="Calibri Light"/>
                <a:cs typeface="Calibri Light"/>
              </a:rPr>
              <a:t> </a:t>
            </a:r>
            <a:r>
              <a:rPr lang="en-US" b="1" err="1">
                <a:latin typeface="Calibri Light"/>
                <a:cs typeface="Calibri Light"/>
              </a:rPr>
              <a:t>kolaylaştırmaktadır</a:t>
            </a:r>
            <a:r>
              <a:rPr lang="en-US" b="1">
                <a:latin typeface="Calibri Light"/>
                <a:cs typeface="Calibri Light"/>
              </a:rPr>
              <a:t>,</a:t>
            </a:r>
            <a:endParaRPr lang="en-US" b="1" dirty="0">
              <a:latin typeface="Calibri Light"/>
              <a:cs typeface="Calibri Light"/>
            </a:endParaRPr>
          </a:p>
          <a:p>
            <a:pPr algn="just">
              <a:buNone/>
            </a:pPr>
            <a:r>
              <a:rPr lang="en-US" b="1">
                <a:latin typeface="Calibri Light"/>
                <a:cs typeface="Calibri Light"/>
              </a:rPr>
              <a:t>•Fe, Mn, Mo, Zn, B </a:t>
            </a:r>
            <a:r>
              <a:rPr lang="en-US" b="1" err="1">
                <a:latin typeface="Calibri Light"/>
                <a:cs typeface="Calibri Light"/>
              </a:rPr>
              <a:t>mikro</a:t>
            </a:r>
            <a:r>
              <a:rPr lang="en-US" b="1" dirty="0">
                <a:latin typeface="Calibri Light"/>
                <a:cs typeface="Calibri Light"/>
              </a:rPr>
              <a:t> </a:t>
            </a:r>
            <a:r>
              <a:rPr lang="en-US" b="1" err="1">
                <a:latin typeface="Calibri Light"/>
                <a:cs typeface="Calibri Light"/>
              </a:rPr>
              <a:t>elementlere</a:t>
            </a:r>
            <a:r>
              <a:rPr lang="en-US" b="1" dirty="0">
                <a:latin typeface="Calibri Light"/>
                <a:cs typeface="Calibri Light"/>
              </a:rPr>
              <a:t> </a:t>
            </a:r>
            <a:r>
              <a:rPr lang="en-US" b="1" err="1">
                <a:latin typeface="Calibri Light"/>
                <a:cs typeface="Calibri Light"/>
              </a:rPr>
              <a:t>ihtiyaç</a:t>
            </a:r>
            <a:r>
              <a:rPr lang="en-US" b="1" dirty="0">
                <a:latin typeface="Calibri Light"/>
                <a:cs typeface="Calibri Light"/>
              </a:rPr>
              <a:t> </a:t>
            </a:r>
            <a:r>
              <a:rPr lang="en-US" b="1" err="1">
                <a:latin typeface="Calibri Light"/>
                <a:cs typeface="Calibri Light"/>
              </a:rPr>
              <a:t>duyurlar</a:t>
            </a:r>
            <a:r>
              <a:rPr lang="en-US" b="1" dirty="0">
                <a:latin typeface="Calibri Light"/>
                <a:cs typeface="Calibri Light"/>
              </a:rPr>
              <a:t> </a:t>
            </a:r>
          </a:p>
          <a:p>
            <a:pPr algn="just">
              <a:buNone/>
            </a:pPr>
            <a:r>
              <a:rPr lang="en-US" b="1">
                <a:latin typeface="Calibri Light"/>
                <a:cs typeface="Calibri Light"/>
              </a:rPr>
              <a:t>•Enerji </a:t>
            </a:r>
            <a:r>
              <a:rPr lang="en-US" b="1" err="1">
                <a:latin typeface="Calibri Light"/>
                <a:cs typeface="Calibri Light"/>
              </a:rPr>
              <a:t>temini</a:t>
            </a:r>
            <a:r>
              <a:rPr lang="en-US" b="1" dirty="0">
                <a:latin typeface="Calibri Light"/>
                <a:cs typeface="Calibri Light"/>
              </a:rPr>
              <a:t> </a:t>
            </a:r>
            <a:r>
              <a:rPr lang="en-US" b="1" err="1">
                <a:latin typeface="Calibri Light"/>
                <a:cs typeface="Calibri Light"/>
              </a:rPr>
              <a:t>için</a:t>
            </a:r>
            <a:r>
              <a:rPr lang="en-US" b="1" dirty="0">
                <a:latin typeface="Calibri Light"/>
                <a:cs typeface="Calibri Light"/>
              </a:rPr>
              <a:t> </a:t>
            </a:r>
            <a:r>
              <a:rPr lang="en-US" b="1" err="1">
                <a:latin typeface="Calibri Light"/>
                <a:cs typeface="Calibri Light"/>
              </a:rPr>
              <a:t>oksijen</a:t>
            </a:r>
            <a:r>
              <a:rPr lang="en-US" b="1" dirty="0">
                <a:latin typeface="Calibri Light"/>
                <a:cs typeface="Calibri Light"/>
              </a:rPr>
              <a:t> </a:t>
            </a:r>
            <a:r>
              <a:rPr lang="en-US" b="1" err="1">
                <a:latin typeface="Calibri Light"/>
                <a:cs typeface="Calibri Light"/>
              </a:rPr>
              <a:t>kullanılmaktadır</a:t>
            </a:r>
            <a:r>
              <a:rPr lang="en-US" b="1" dirty="0">
                <a:latin typeface="Calibri Light"/>
                <a:cs typeface="Calibri Light"/>
              </a:rPr>
              <a:t> </a:t>
            </a:r>
          </a:p>
          <a:p>
            <a:pPr algn="just">
              <a:buNone/>
            </a:pPr>
            <a:r>
              <a:rPr lang="en-US" b="1">
                <a:latin typeface="Calibri Light"/>
                <a:cs typeface="Calibri Light"/>
              </a:rPr>
              <a:t>•Asit </a:t>
            </a:r>
            <a:r>
              <a:rPr lang="en-US" b="1" err="1">
                <a:latin typeface="Calibri Light"/>
                <a:cs typeface="Calibri Light"/>
              </a:rPr>
              <a:t>ortamda</a:t>
            </a:r>
            <a:r>
              <a:rPr lang="en-US" b="1" dirty="0">
                <a:latin typeface="Calibri Light"/>
                <a:cs typeface="Calibri Light"/>
              </a:rPr>
              <a:t> </a:t>
            </a:r>
            <a:r>
              <a:rPr lang="en-US" b="1" err="1">
                <a:latin typeface="Calibri Light"/>
                <a:cs typeface="Calibri Light"/>
              </a:rPr>
              <a:t>veya</a:t>
            </a:r>
            <a:r>
              <a:rPr lang="en-US" b="1">
                <a:latin typeface="Calibri Light"/>
                <a:cs typeface="Calibri Light"/>
              </a:rPr>
              <a:t> pH 6 da  </a:t>
            </a:r>
            <a:r>
              <a:rPr lang="en-US" b="1" err="1">
                <a:latin typeface="Calibri Light"/>
                <a:cs typeface="Calibri Light"/>
              </a:rPr>
              <a:t>iyi</a:t>
            </a:r>
            <a:r>
              <a:rPr lang="en-US" b="1" dirty="0">
                <a:latin typeface="Calibri Light"/>
                <a:cs typeface="Calibri Light"/>
              </a:rPr>
              <a:t> </a:t>
            </a:r>
            <a:r>
              <a:rPr lang="en-US" b="1" err="1">
                <a:latin typeface="Calibri Light"/>
                <a:cs typeface="Calibri Light"/>
              </a:rPr>
              <a:t>gelişirler</a:t>
            </a:r>
            <a:endParaRPr lang="en-US" b="1" err="1">
              <a:latin typeface="Calibri"/>
              <a:cs typeface="Calibri"/>
            </a:endParaRPr>
          </a:p>
          <a:p>
            <a:pPr marL="0" indent="0">
              <a:buNone/>
            </a:pPr>
            <a:endParaRPr lang="en-US">
              <a:cs typeface="Calibri"/>
            </a:endParaRPr>
          </a:p>
        </p:txBody>
      </p:sp>
    </p:spTree>
    <p:extLst>
      <p:ext uri="{BB962C8B-B14F-4D97-AF65-F5344CB8AC3E}">
        <p14:creationId xmlns:p14="http://schemas.microsoft.com/office/powerpoint/2010/main" val="1357323777"/>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 xmlns:a16="http://schemas.microsoft.com/office/drawing/2014/main" id="{1113B5AB-D568-4698-8E66-F90A0742FDF4}"/>
              </a:ext>
            </a:extLst>
          </p:cNvPr>
          <p:cNvSpPr>
            <a:spLocks noGrp="1"/>
          </p:cNvSpPr>
          <p:nvPr>
            <p:ph idx="1"/>
          </p:nvPr>
        </p:nvSpPr>
        <p:spPr>
          <a:xfrm>
            <a:off x="76202" y="28456"/>
            <a:ext cx="11938956" cy="6838618"/>
          </a:xfrm>
        </p:spPr>
        <p:txBody>
          <a:bodyPr vert="horz" lIns="91440" tIns="45720" rIns="91440" bIns="45720" rtlCol="0" anchor="t">
            <a:normAutofit lnSpcReduction="10000"/>
          </a:bodyPr>
          <a:lstStyle/>
          <a:p>
            <a:pPr marL="0" indent="0">
              <a:buNone/>
            </a:pPr>
            <a:r>
              <a:rPr lang="en-US" err="1">
                <a:cs typeface="Calibri"/>
              </a:rPr>
              <a:t>Peynirlerin</a:t>
            </a:r>
            <a:r>
              <a:rPr lang="en-US" dirty="0">
                <a:cs typeface="Calibri"/>
              </a:rPr>
              <a:t> </a:t>
            </a:r>
            <a:r>
              <a:rPr lang="en-US" err="1">
                <a:cs typeface="Calibri"/>
              </a:rPr>
              <a:t>olgunlaşmasında</a:t>
            </a:r>
            <a:r>
              <a:rPr lang="en-US" dirty="0">
                <a:cs typeface="Calibri"/>
              </a:rPr>
              <a:t>  </a:t>
            </a:r>
            <a:r>
              <a:rPr lang="en-US" b="1" i="1" dirty="0">
                <a:cs typeface="Calibri"/>
              </a:rPr>
              <a:t>Penicillium </a:t>
            </a:r>
            <a:r>
              <a:rPr lang="en-US" b="1" i="1" err="1">
                <a:cs typeface="Calibri"/>
              </a:rPr>
              <a:t>camembertii</a:t>
            </a:r>
            <a:r>
              <a:rPr lang="en-US" b="1" i="1" dirty="0">
                <a:cs typeface="Calibri"/>
              </a:rPr>
              <a:t> </a:t>
            </a:r>
            <a:r>
              <a:rPr lang="en-US" err="1">
                <a:cs typeface="Calibri"/>
              </a:rPr>
              <a:t>ve</a:t>
            </a:r>
            <a:r>
              <a:rPr lang="en-US" dirty="0">
                <a:cs typeface="Calibri"/>
              </a:rPr>
              <a:t> </a:t>
            </a:r>
            <a:r>
              <a:rPr lang="en-US" b="1" i="1" dirty="0">
                <a:cs typeface="Calibri"/>
              </a:rPr>
              <a:t>Penicillium </a:t>
            </a:r>
            <a:r>
              <a:rPr lang="en-US" b="1" i="1">
                <a:cs typeface="Calibri"/>
              </a:rPr>
              <a:t>roquefortii</a:t>
            </a:r>
            <a:r>
              <a:rPr lang="en-US" dirty="0">
                <a:cs typeface="Calibri"/>
              </a:rPr>
              <a:t> en </a:t>
            </a:r>
            <a:r>
              <a:rPr lang="en-US" err="1">
                <a:cs typeface="Calibri"/>
              </a:rPr>
              <a:t>çok</a:t>
            </a:r>
            <a:r>
              <a:rPr lang="en-US" dirty="0">
                <a:cs typeface="Calibri"/>
              </a:rPr>
              <a:t> </a:t>
            </a:r>
            <a:r>
              <a:rPr lang="en-US" err="1">
                <a:cs typeface="Calibri"/>
              </a:rPr>
              <a:t>kullanılan</a:t>
            </a:r>
            <a:r>
              <a:rPr lang="en-US" dirty="0">
                <a:cs typeface="Calibri"/>
              </a:rPr>
              <a:t> </a:t>
            </a:r>
            <a:r>
              <a:rPr lang="en-US" err="1">
                <a:cs typeface="Calibri"/>
              </a:rPr>
              <a:t>küftirler</a:t>
            </a:r>
            <a:r>
              <a:rPr lang="en-US" dirty="0">
                <a:cs typeface="Calibri"/>
              </a:rPr>
              <a:t> </a:t>
            </a:r>
            <a:endParaRPr lang="tr-TR">
              <a:cs typeface="Calibri"/>
            </a:endParaRPr>
          </a:p>
          <a:p>
            <a:pPr marL="0" indent="0">
              <a:buNone/>
            </a:pPr>
            <a:r>
              <a:rPr lang="en-US" b="1" i="1" dirty="0">
                <a:cs typeface="Calibri"/>
              </a:rPr>
              <a:t> Penicillium camembertii</a:t>
            </a:r>
            <a:r>
              <a:rPr lang="en-US" b="1" dirty="0">
                <a:cs typeface="Calibri"/>
              </a:rPr>
              <a:t>  (</a:t>
            </a:r>
            <a:r>
              <a:rPr lang="en-US" b="1" i="1" dirty="0">
                <a:cs typeface="Calibri"/>
              </a:rPr>
              <a:t>Penicillium caseicolum, </a:t>
            </a:r>
            <a:r>
              <a:rPr lang="en-US" b="1" i="1">
                <a:cs typeface="Calibri"/>
              </a:rPr>
              <a:t>Penicillium candidum)</a:t>
            </a:r>
          </a:p>
          <a:p>
            <a:pPr marL="0" indent="0">
              <a:buNone/>
            </a:pPr>
            <a:r>
              <a:rPr lang="en-US">
                <a:cs typeface="Calibri"/>
              </a:rPr>
              <a:t>•Bu </a:t>
            </a:r>
            <a:r>
              <a:rPr lang="en-US" err="1">
                <a:cs typeface="Calibri"/>
              </a:rPr>
              <a:t>küf</a:t>
            </a:r>
            <a:r>
              <a:rPr lang="en-US" dirty="0">
                <a:cs typeface="Calibri"/>
              </a:rPr>
              <a:t> </a:t>
            </a:r>
            <a:r>
              <a:rPr lang="en-US" err="1">
                <a:cs typeface="Calibri"/>
              </a:rPr>
              <a:t>peynir</a:t>
            </a:r>
            <a:r>
              <a:rPr lang="en-US" dirty="0">
                <a:cs typeface="Calibri"/>
              </a:rPr>
              <a:t> </a:t>
            </a:r>
            <a:r>
              <a:rPr lang="en-US" err="1">
                <a:cs typeface="Calibri"/>
              </a:rPr>
              <a:t>endüstrisinde</a:t>
            </a:r>
            <a:r>
              <a:rPr lang="en-US" dirty="0">
                <a:cs typeface="Calibri"/>
              </a:rPr>
              <a:t> </a:t>
            </a:r>
            <a:r>
              <a:rPr lang="en-US" err="1">
                <a:cs typeface="Calibri"/>
              </a:rPr>
              <a:t>kamamber</a:t>
            </a:r>
            <a:r>
              <a:rPr lang="en-US" dirty="0">
                <a:cs typeface="Calibri"/>
              </a:rPr>
              <a:t> </a:t>
            </a:r>
            <a:r>
              <a:rPr lang="en-US" err="1">
                <a:cs typeface="Calibri"/>
              </a:rPr>
              <a:t>adı</a:t>
            </a:r>
            <a:r>
              <a:rPr lang="en-US" dirty="0">
                <a:cs typeface="Calibri"/>
              </a:rPr>
              <a:t> </a:t>
            </a:r>
            <a:r>
              <a:rPr lang="en-US" err="1">
                <a:cs typeface="Calibri"/>
              </a:rPr>
              <a:t>verilen</a:t>
            </a:r>
            <a:r>
              <a:rPr lang="en-US" dirty="0">
                <a:cs typeface="Calibri"/>
              </a:rPr>
              <a:t> </a:t>
            </a:r>
            <a:r>
              <a:rPr lang="en-US" err="1">
                <a:cs typeface="Calibri"/>
              </a:rPr>
              <a:t>peynirlerin</a:t>
            </a:r>
            <a:r>
              <a:rPr lang="en-US" dirty="0">
                <a:cs typeface="Calibri"/>
              </a:rPr>
              <a:t> </a:t>
            </a:r>
            <a:r>
              <a:rPr lang="en-US" err="1">
                <a:cs typeface="Calibri"/>
              </a:rPr>
              <a:t>yapımında</a:t>
            </a:r>
            <a:r>
              <a:rPr lang="en-US" dirty="0">
                <a:cs typeface="Calibri"/>
              </a:rPr>
              <a:t> </a:t>
            </a:r>
            <a:r>
              <a:rPr lang="en-US" err="1">
                <a:cs typeface="Calibri"/>
              </a:rPr>
              <a:t>kullanılır</a:t>
            </a:r>
            <a:endParaRPr lang="en-US" dirty="0">
              <a:cs typeface="Calibri"/>
            </a:endParaRPr>
          </a:p>
          <a:p>
            <a:pPr marL="0" indent="0">
              <a:buNone/>
            </a:pPr>
            <a:r>
              <a:rPr lang="en-US">
                <a:cs typeface="Calibri"/>
              </a:rPr>
              <a:t>•</a:t>
            </a:r>
            <a:r>
              <a:rPr lang="en-US" err="1">
                <a:cs typeface="Calibri"/>
              </a:rPr>
              <a:t>Yumuşak</a:t>
            </a:r>
            <a:r>
              <a:rPr lang="en-US" dirty="0">
                <a:cs typeface="Calibri"/>
              </a:rPr>
              <a:t> </a:t>
            </a:r>
            <a:r>
              <a:rPr lang="en-US" err="1">
                <a:cs typeface="Calibri"/>
              </a:rPr>
              <a:t>pıhtılı</a:t>
            </a:r>
            <a:r>
              <a:rPr lang="en-US" dirty="0">
                <a:cs typeface="Calibri"/>
              </a:rPr>
              <a:t> </a:t>
            </a:r>
            <a:r>
              <a:rPr lang="en-US" err="1">
                <a:cs typeface="Calibri"/>
              </a:rPr>
              <a:t>ve</a:t>
            </a:r>
            <a:r>
              <a:rPr lang="en-US" dirty="0">
                <a:cs typeface="Calibri"/>
              </a:rPr>
              <a:t> </a:t>
            </a:r>
            <a:r>
              <a:rPr lang="en-US" err="1">
                <a:cs typeface="Calibri"/>
              </a:rPr>
              <a:t>yüzeyi</a:t>
            </a:r>
            <a:r>
              <a:rPr lang="en-US" dirty="0">
                <a:cs typeface="Calibri"/>
              </a:rPr>
              <a:t> </a:t>
            </a:r>
            <a:r>
              <a:rPr lang="en-US" err="1">
                <a:cs typeface="Calibri"/>
              </a:rPr>
              <a:t>küflü</a:t>
            </a:r>
            <a:r>
              <a:rPr lang="en-US" dirty="0">
                <a:cs typeface="Calibri"/>
              </a:rPr>
              <a:t> </a:t>
            </a:r>
            <a:r>
              <a:rPr lang="en-US" err="1">
                <a:cs typeface="Calibri"/>
              </a:rPr>
              <a:t>peynirlerin</a:t>
            </a:r>
            <a:r>
              <a:rPr lang="en-US" dirty="0">
                <a:cs typeface="Calibri"/>
              </a:rPr>
              <a:t> </a:t>
            </a:r>
            <a:r>
              <a:rPr lang="en-US" err="1">
                <a:cs typeface="Calibri"/>
              </a:rPr>
              <a:t>hazırlanmasında</a:t>
            </a:r>
            <a:r>
              <a:rPr lang="en-US" dirty="0">
                <a:cs typeface="Calibri"/>
              </a:rPr>
              <a:t> </a:t>
            </a:r>
            <a:r>
              <a:rPr lang="en-US" err="1">
                <a:cs typeface="Calibri"/>
              </a:rPr>
              <a:t>yararlanılan</a:t>
            </a:r>
            <a:r>
              <a:rPr lang="en-US" dirty="0">
                <a:cs typeface="Calibri"/>
              </a:rPr>
              <a:t> </a:t>
            </a:r>
            <a:r>
              <a:rPr lang="en-US" err="1">
                <a:cs typeface="Calibri"/>
              </a:rPr>
              <a:t>küf</a:t>
            </a:r>
            <a:r>
              <a:rPr lang="en-US" dirty="0">
                <a:cs typeface="Calibri"/>
              </a:rPr>
              <a:t> </a:t>
            </a:r>
            <a:r>
              <a:rPr lang="en-US" err="1">
                <a:cs typeface="Calibri"/>
              </a:rPr>
              <a:t>türleridir</a:t>
            </a:r>
            <a:r>
              <a:rPr lang="en-US" dirty="0">
                <a:cs typeface="Calibri"/>
              </a:rPr>
              <a:t> </a:t>
            </a:r>
          </a:p>
          <a:p>
            <a:pPr marL="0" indent="0">
              <a:buNone/>
            </a:pPr>
            <a:r>
              <a:rPr lang="en-US">
                <a:cs typeface="Calibri"/>
              </a:rPr>
              <a:t>•</a:t>
            </a:r>
            <a:r>
              <a:rPr lang="en-US" err="1">
                <a:cs typeface="Calibri"/>
              </a:rPr>
              <a:t>Kamember</a:t>
            </a:r>
            <a:r>
              <a:rPr lang="en-US">
                <a:cs typeface="Calibri"/>
              </a:rPr>
              <a:t>, Brie </a:t>
            </a:r>
            <a:r>
              <a:rPr lang="en-US" err="1">
                <a:cs typeface="Calibri"/>
              </a:rPr>
              <a:t>gibi</a:t>
            </a:r>
            <a:r>
              <a:rPr lang="en-US" dirty="0">
                <a:cs typeface="Calibri"/>
              </a:rPr>
              <a:t> </a:t>
            </a:r>
            <a:r>
              <a:rPr lang="en-US" err="1">
                <a:cs typeface="Calibri"/>
              </a:rPr>
              <a:t>peynirlerde</a:t>
            </a:r>
            <a:r>
              <a:rPr lang="en-US" dirty="0">
                <a:cs typeface="Calibri"/>
              </a:rPr>
              <a:t> </a:t>
            </a:r>
            <a:r>
              <a:rPr lang="en-US" err="1">
                <a:cs typeface="Calibri"/>
              </a:rPr>
              <a:t>ikincil</a:t>
            </a:r>
            <a:r>
              <a:rPr lang="en-US">
                <a:cs typeface="Calibri"/>
              </a:rPr>
              <a:t> flora </a:t>
            </a:r>
            <a:r>
              <a:rPr lang="en-US" err="1">
                <a:cs typeface="Calibri"/>
              </a:rPr>
              <a:t>olarak</a:t>
            </a:r>
            <a:r>
              <a:rPr lang="en-US" dirty="0">
                <a:cs typeface="Calibri"/>
              </a:rPr>
              <a:t> </a:t>
            </a:r>
            <a:r>
              <a:rPr lang="en-US" err="1">
                <a:cs typeface="Calibri"/>
              </a:rPr>
              <a:t>kullanılır</a:t>
            </a:r>
            <a:r>
              <a:rPr lang="en-US" dirty="0">
                <a:cs typeface="Calibri"/>
              </a:rPr>
              <a:t> </a:t>
            </a:r>
          </a:p>
          <a:p>
            <a:pPr marL="0" indent="0">
              <a:buNone/>
            </a:pPr>
            <a:r>
              <a:rPr lang="en-US">
                <a:cs typeface="Calibri"/>
              </a:rPr>
              <a:t>•</a:t>
            </a:r>
            <a:r>
              <a:rPr lang="en-US" err="1">
                <a:cs typeface="Calibri"/>
              </a:rPr>
              <a:t>Penicillium’un</a:t>
            </a:r>
            <a:r>
              <a:rPr lang="en-US" dirty="0">
                <a:cs typeface="Calibri"/>
              </a:rPr>
              <a:t> </a:t>
            </a:r>
            <a:r>
              <a:rPr lang="en-US" err="1">
                <a:cs typeface="Calibri"/>
              </a:rPr>
              <a:t>temel</a:t>
            </a:r>
            <a:r>
              <a:rPr lang="en-US" dirty="0">
                <a:cs typeface="Calibri"/>
              </a:rPr>
              <a:t> </a:t>
            </a:r>
            <a:r>
              <a:rPr lang="en-US" err="1">
                <a:cs typeface="Calibri"/>
              </a:rPr>
              <a:t>rolü</a:t>
            </a:r>
            <a:r>
              <a:rPr lang="en-US" dirty="0">
                <a:cs typeface="Calibri"/>
              </a:rPr>
              <a:t> </a:t>
            </a:r>
            <a:r>
              <a:rPr lang="en-US" err="1">
                <a:cs typeface="Calibri"/>
              </a:rPr>
              <a:t>pıhtının</a:t>
            </a:r>
            <a:r>
              <a:rPr lang="en-US" dirty="0">
                <a:cs typeface="Calibri"/>
              </a:rPr>
              <a:t> </a:t>
            </a:r>
            <a:r>
              <a:rPr lang="en-US" err="1">
                <a:cs typeface="Calibri"/>
              </a:rPr>
              <a:t>olgunlaşması</a:t>
            </a:r>
            <a:r>
              <a:rPr lang="en-US" dirty="0">
                <a:cs typeface="Calibri"/>
              </a:rPr>
              <a:t> </a:t>
            </a:r>
            <a:r>
              <a:rPr lang="en-US" err="1">
                <a:cs typeface="Calibri"/>
              </a:rPr>
              <a:t>sırasında</a:t>
            </a:r>
            <a:r>
              <a:rPr lang="en-US" dirty="0">
                <a:cs typeface="Calibri"/>
              </a:rPr>
              <a:t> </a:t>
            </a:r>
            <a:r>
              <a:rPr lang="en-US" err="1">
                <a:cs typeface="Calibri"/>
              </a:rPr>
              <a:t>laktik</a:t>
            </a:r>
            <a:r>
              <a:rPr lang="en-US" dirty="0">
                <a:cs typeface="Calibri"/>
              </a:rPr>
              <a:t> </a:t>
            </a:r>
            <a:r>
              <a:rPr lang="en-US" err="1">
                <a:cs typeface="Calibri"/>
              </a:rPr>
              <a:t>asiti</a:t>
            </a:r>
            <a:r>
              <a:rPr lang="en-US" dirty="0">
                <a:cs typeface="Calibri"/>
              </a:rPr>
              <a:t> </a:t>
            </a:r>
            <a:r>
              <a:rPr lang="en-US" err="1">
                <a:cs typeface="Calibri"/>
              </a:rPr>
              <a:t>kullanma</a:t>
            </a:r>
            <a:r>
              <a:rPr lang="en-US" dirty="0">
                <a:cs typeface="Calibri"/>
              </a:rPr>
              <a:t> </a:t>
            </a:r>
            <a:r>
              <a:rPr lang="en-US" err="1">
                <a:cs typeface="Calibri"/>
              </a:rPr>
              <a:t>yeteneğinde</a:t>
            </a:r>
            <a:r>
              <a:rPr lang="en-US" dirty="0">
                <a:cs typeface="Calibri"/>
              </a:rPr>
              <a:t> </a:t>
            </a:r>
            <a:r>
              <a:rPr lang="en-US" err="1">
                <a:cs typeface="Calibri"/>
              </a:rPr>
              <a:t>olması</a:t>
            </a:r>
            <a:r>
              <a:rPr lang="en-US" dirty="0">
                <a:cs typeface="Calibri"/>
              </a:rPr>
              <a:t> </a:t>
            </a:r>
            <a:r>
              <a:rPr lang="en-US" err="1">
                <a:cs typeface="Calibri"/>
              </a:rPr>
              <a:t>ve</a:t>
            </a:r>
            <a:r>
              <a:rPr lang="en-US" dirty="0">
                <a:cs typeface="Calibri"/>
              </a:rPr>
              <a:t> </a:t>
            </a:r>
            <a:r>
              <a:rPr lang="en-US" err="1">
                <a:cs typeface="Calibri"/>
              </a:rPr>
              <a:t>pıhtıda</a:t>
            </a:r>
            <a:r>
              <a:rPr lang="en-US" dirty="0">
                <a:cs typeface="Calibri"/>
              </a:rPr>
              <a:t> </a:t>
            </a:r>
            <a:r>
              <a:rPr lang="en-US" err="1">
                <a:cs typeface="Calibri"/>
              </a:rPr>
              <a:t>asitleşmeyi</a:t>
            </a:r>
            <a:r>
              <a:rPr lang="en-US" dirty="0">
                <a:cs typeface="Calibri"/>
              </a:rPr>
              <a:t> </a:t>
            </a:r>
            <a:r>
              <a:rPr lang="en-US" err="1">
                <a:cs typeface="Calibri"/>
              </a:rPr>
              <a:t>engellemektedir</a:t>
            </a:r>
            <a:r>
              <a:rPr lang="en-US" dirty="0">
                <a:cs typeface="Calibri"/>
              </a:rPr>
              <a:t> </a:t>
            </a:r>
          </a:p>
          <a:p>
            <a:pPr marL="0" indent="0">
              <a:buNone/>
            </a:pPr>
            <a:r>
              <a:rPr lang="en-US">
                <a:cs typeface="Calibri"/>
              </a:rPr>
              <a:t>•</a:t>
            </a:r>
            <a:r>
              <a:rPr lang="en-US" err="1">
                <a:cs typeface="Calibri"/>
              </a:rPr>
              <a:t>Diğer</a:t>
            </a:r>
            <a:r>
              <a:rPr lang="en-US" dirty="0">
                <a:cs typeface="Calibri"/>
              </a:rPr>
              <a:t> </a:t>
            </a:r>
            <a:r>
              <a:rPr lang="en-US" err="1">
                <a:cs typeface="Calibri"/>
              </a:rPr>
              <a:t>taraftan</a:t>
            </a:r>
            <a:r>
              <a:rPr lang="en-US" dirty="0">
                <a:cs typeface="Calibri"/>
              </a:rPr>
              <a:t> </a:t>
            </a:r>
            <a:r>
              <a:rPr lang="en-US" err="1">
                <a:cs typeface="Calibri"/>
              </a:rPr>
              <a:t>farklı</a:t>
            </a:r>
            <a:r>
              <a:rPr lang="en-US" dirty="0">
                <a:cs typeface="Calibri"/>
              </a:rPr>
              <a:t> </a:t>
            </a:r>
            <a:r>
              <a:rPr lang="en-US" err="1">
                <a:cs typeface="Calibri"/>
              </a:rPr>
              <a:t>peynirlerde</a:t>
            </a:r>
            <a:r>
              <a:rPr lang="en-US">
                <a:cs typeface="Calibri"/>
              </a:rPr>
              <a:t> tat </a:t>
            </a:r>
            <a:r>
              <a:rPr lang="en-US" err="1">
                <a:cs typeface="Calibri"/>
              </a:rPr>
              <a:t>ve</a:t>
            </a:r>
            <a:r>
              <a:rPr lang="en-US">
                <a:cs typeface="Calibri"/>
              </a:rPr>
              <a:t> aroma </a:t>
            </a:r>
            <a:r>
              <a:rPr lang="en-US" err="1">
                <a:cs typeface="Calibri"/>
              </a:rPr>
              <a:t>oluşumunu</a:t>
            </a:r>
            <a:r>
              <a:rPr lang="en-US" dirty="0">
                <a:cs typeface="Calibri"/>
              </a:rPr>
              <a:t> </a:t>
            </a:r>
            <a:r>
              <a:rPr lang="en-US" err="1">
                <a:cs typeface="Calibri"/>
              </a:rPr>
              <a:t>sağlayan</a:t>
            </a:r>
            <a:r>
              <a:rPr lang="en-US" dirty="0">
                <a:cs typeface="Calibri"/>
              </a:rPr>
              <a:t> </a:t>
            </a:r>
            <a:r>
              <a:rPr lang="en-US" err="1">
                <a:cs typeface="Calibri"/>
              </a:rPr>
              <a:t>ve</a:t>
            </a:r>
            <a:r>
              <a:rPr lang="en-US" dirty="0">
                <a:cs typeface="Calibri"/>
              </a:rPr>
              <a:t> </a:t>
            </a:r>
            <a:r>
              <a:rPr lang="en-US" err="1">
                <a:cs typeface="Calibri"/>
              </a:rPr>
              <a:t>modifye</a:t>
            </a:r>
            <a:r>
              <a:rPr lang="en-US" dirty="0">
                <a:cs typeface="Calibri"/>
              </a:rPr>
              <a:t>  </a:t>
            </a:r>
            <a:r>
              <a:rPr lang="en-US" err="1">
                <a:cs typeface="Calibri"/>
              </a:rPr>
              <a:t>eden</a:t>
            </a:r>
            <a:r>
              <a:rPr lang="en-US" dirty="0">
                <a:cs typeface="Calibri"/>
              </a:rPr>
              <a:t> </a:t>
            </a:r>
            <a:r>
              <a:rPr lang="en-US" err="1">
                <a:cs typeface="Calibri"/>
              </a:rPr>
              <a:t>enzimleri</a:t>
            </a:r>
            <a:r>
              <a:rPr lang="en-US" dirty="0">
                <a:cs typeface="Calibri"/>
              </a:rPr>
              <a:t> </a:t>
            </a:r>
            <a:r>
              <a:rPr lang="en-US" err="1">
                <a:cs typeface="Calibri"/>
              </a:rPr>
              <a:t>sentezlemek</a:t>
            </a:r>
            <a:r>
              <a:rPr lang="en-US">
                <a:cs typeface="Calibri"/>
              </a:rPr>
              <a:t>, </a:t>
            </a:r>
            <a:r>
              <a:rPr lang="en-US" err="1">
                <a:cs typeface="Calibri"/>
              </a:rPr>
              <a:t>salgılamaktır</a:t>
            </a:r>
            <a:r>
              <a:rPr lang="en-US" dirty="0">
                <a:cs typeface="Calibri"/>
              </a:rPr>
              <a:t> </a:t>
            </a:r>
          </a:p>
          <a:p>
            <a:pPr marL="0" indent="0">
              <a:buNone/>
            </a:pPr>
            <a:r>
              <a:rPr lang="en-US">
                <a:cs typeface="Calibri"/>
              </a:rPr>
              <a:t>•</a:t>
            </a:r>
            <a:r>
              <a:rPr lang="en-US" err="1">
                <a:cs typeface="Calibri"/>
              </a:rPr>
              <a:t>Enzimatik</a:t>
            </a:r>
            <a:r>
              <a:rPr lang="en-US" dirty="0">
                <a:cs typeface="Calibri"/>
              </a:rPr>
              <a:t> </a:t>
            </a:r>
            <a:r>
              <a:rPr lang="en-US" err="1">
                <a:cs typeface="Calibri"/>
              </a:rPr>
              <a:t>aktiviteleri</a:t>
            </a:r>
            <a:r>
              <a:rPr lang="en-US" dirty="0">
                <a:cs typeface="Calibri"/>
              </a:rPr>
              <a:t> </a:t>
            </a:r>
            <a:r>
              <a:rPr lang="en-US" err="1">
                <a:cs typeface="Calibri"/>
              </a:rPr>
              <a:t>bir</a:t>
            </a:r>
            <a:r>
              <a:rPr lang="en-US" dirty="0">
                <a:cs typeface="Calibri"/>
              </a:rPr>
              <a:t> </a:t>
            </a:r>
            <a:r>
              <a:rPr lang="en-US" err="1">
                <a:cs typeface="Calibri"/>
              </a:rPr>
              <a:t>suştan</a:t>
            </a:r>
            <a:r>
              <a:rPr lang="en-US" dirty="0">
                <a:cs typeface="Calibri"/>
              </a:rPr>
              <a:t> </a:t>
            </a:r>
            <a:r>
              <a:rPr lang="en-US" err="1">
                <a:cs typeface="Calibri"/>
              </a:rPr>
              <a:t>değerine</a:t>
            </a:r>
            <a:r>
              <a:rPr lang="en-US">
                <a:cs typeface="Calibri"/>
              </a:rPr>
              <a:t>, </a:t>
            </a:r>
            <a:r>
              <a:rPr lang="en-US" err="1">
                <a:cs typeface="Calibri"/>
              </a:rPr>
              <a:t>çevre</a:t>
            </a:r>
            <a:r>
              <a:rPr lang="en-US" dirty="0">
                <a:cs typeface="Calibri"/>
              </a:rPr>
              <a:t> </a:t>
            </a:r>
            <a:r>
              <a:rPr lang="en-US" err="1">
                <a:cs typeface="Calibri"/>
              </a:rPr>
              <a:t>koşullarına</a:t>
            </a:r>
            <a:r>
              <a:rPr lang="en-US" dirty="0">
                <a:cs typeface="Calibri"/>
              </a:rPr>
              <a:t> </a:t>
            </a:r>
            <a:r>
              <a:rPr lang="en-US" err="1">
                <a:cs typeface="Calibri"/>
              </a:rPr>
              <a:t>bağlı</a:t>
            </a:r>
            <a:r>
              <a:rPr lang="en-US" dirty="0">
                <a:cs typeface="Calibri"/>
              </a:rPr>
              <a:t> </a:t>
            </a:r>
            <a:r>
              <a:rPr lang="en-US" err="1">
                <a:cs typeface="Calibri"/>
              </a:rPr>
              <a:t>olarak</a:t>
            </a:r>
            <a:r>
              <a:rPr lang="en-US" dirty="0">
                <a:cs typeface="Calibri"/>
              </a:rPr>
              <a:t> </a:t>
            </a:r>
            <a:r>
              <a:rPr lang="en-US">
                <a:cs typeface="Calibri"/>
              </a:rPr>
              <a:t>değişir </a:t>
            </a:r>
            <a:endParaRPr lang="en-US" dirty="0">
              <a:cs typeface="Calibri"/>
            </a:endParaRPr>
          </a:p>
          <a:p>
            <a:pPr marL="0" indent="0">
              <a:buNone/>
            </a:pPr>
            <a:r>
              <a:rPr lang="en-US">
                <a:cs typeface="Calibri"/>
              </a:rPr>
              <a:t>•</a:t>
            </a:r>
            <a:r>
              <a:rPr lang="en-US" err="1">
                <a:cs typeface="Calibri"/>
              </a:rPr>
              <a:t>Peynirin</a:t>
            </a:r>
            <a:r>
              <a:rPr lang="en-US" dirty="0">
                <a:cs typeface="Calibri"/>
              </a:rPr>
              <a:t> </a:t>
            </a:r>
            <a:r>
              <a:rPr lang="en-US" err="1">
                <a:cs typeface="Calibri"/>
              </a:rPr>
              <a:t>dış</a:t>
            </a:r>
            <a:r>
              <a:rPr lang="en-US" dirty="0">
                <a:cs typeface="Calibri"/>
              </a:rPr>
              <a:t> </a:t>
            </a:r>
            <a:r>
              <a:rPr lang="en-US" err="1">
                <a:cs typeface="Calibri"/>
              </a:rPr>
              <a:t>kısmında</a:t>
            </a:r>
            <a:r>
              <a:rPr lang="en-US" dirty="0">
                <a:cs typeface="Calibri"/>
              </a:rPr>
              <a:t> </a:t>
            </a:r>
            <a:r>
              <a:rPr lang="en-US" err="1">
                <a:cs typeface="Calibri"/>
              </a:rPr>
              <a:t>kabuk</a:t>
            </a:r>
            <a:r>
              <a:rPr lang="en-US" dirty="0">
                <a:cs typeface="Calibri"/>
              </a:rPr>
              <a:t> </a:t>
            </a:r>
            <a:r>
              <a:rPr lang="en-US" err="1">
                <a:cs typeface="Calibri"/>
              </a:rPr>
              <a:t>gibi</a:t>
            </a:r>
            <a:r>
              <a:rPr lang="en-US" dirty="0">
                <a:cs typeface="Calibri"/>
              </a:rPr>
              <a:t> </a:t>
            </a:r>
            <a:r>
              <a:rPr lang="en-US" err="1">
                <a:cs typeface="Calibri"/>
              </a:rPr>
              <a:t>kavrar</a:t>
            </a:r>
            <a:r>
              <a:rPr lang="en-US">
                <a:cs typeface="Calibri"/>
              </a:rPr>
              <a:t>,</a:t>
            </a:r>
            <a:endParaRPr lang="en-US" dirty="0">
              <a:cs typeface="Calibri"/>
            </a:endParaRPr>
          </a:p>
          <a:p>
            <a:pPr marL="0" indent="0">
              <a:buNone/>
            </a:pPr>
            <a:r>
              <a:rPr lang="en-US">
                <a:cs typeface="Calibri"/>
              </a:rPr>
              <a:t>•5- 35°C de </a:t>
            </a:r>
            <a:r>
              <a:rPr lang="en-US" err="1">
                <a:cs typeface="Calibri"/>
              </a:rPr>
              <a:t>gelişir</a:t>
            </a:r>
            <a:r>
              <a:rPr lang="en-US" dirty="0">
                <a:cs typeface="Calibri"/>
              </a:rPr>
              <a:t> </a:t>
            </a:r>
          </a:p>
          <a:p>
            <a:pPr marL="0" indent="0">
              <a:buNone/>
            </a:pPr>
            <a:r>
              <a:rPr lang="en-US">
                <a:cs typeface="Calibri"/>
              </a:rPr>
              <a:t>•</a:t>
            </a:r>
            <a:r>
              <a:rPr lang="en-US" err="1">
                <a:cs typeface="Calibri"/>
              </a:rPr>
              <a:t>Nem</a:t>
            </a:r>
            <a:r>
              <a:rPr lang="en-US" dirty="0">
                <a:cs typeface="Calibri"/>
              </a:rPr>
              <a:t> </a:t>
            </a:r>
            <a:r>
              <a:rPr lang="en-US" err="1">
                <a:cs typeface="Calibri"/>
              </a:rPr>
              <a:t>isteği</a:t>
            </a:r>
            <a:r>
              <a:rPr lang="en-US">
                <a:cs typeface="Calibri"/>
              </a:rPr>
              <a:t> % 85- 95’tir </a:t>
            </a:r>
          </a:p>
          <a:p>
            <a:endParaRPr lang="en-US">
              <a:cs typeface="Calibri"/>
            </a:endParaRPr>
          </a:p>
        </p:txBody>
      </p:sp>
    </p:spTree>
    <p:extLst>
      <p:ext uri="{BB962C8B-B14F-4D97-AF65-F5344CB8AC3E}">
        <p14:creationId xmlns:p14="http://schemas.microsoft.com/office/powerpoint/2010/main" val="3417874879"/>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 xmlns:a16="http://schemas.microsoft.com/office/drawing/2014/main" id="{B6275489-5F7F-4A76-A578-25C73621A422}"/>
              </a:ext>
            </a:extLst>
          </p:cNvPr>
          <p:cNvSpPr>
            <a:spLocks noGrp="1"/>
          </p:cNvSpPr>
          <p:nvPr>
            <p:ph idx="1"/>
          </p:nvPr>
        </p:nvSpPr>
        <p:spPr>
          <a:xfrm>
            <a:off x="320616" y="143475"/>
            <a:ext cx="11723296" cy="6277903"/>
          </a:xfrm>
        </p:spPr>
        <p:txBody>
          <a:bodyPr vert="horz" lIns="91440" tIns="45720" rIns="91440" bIns="45720" rtlCol="0" anchor="t">
            <a:normAutofit/>
          </a:bodyPr>
          <a:lstStyle/>
          <a:p>
            <a:pPr>
              <a:buNone/>
            </a:pPr>
            <a:r>
              <a:rPr lang="en-US" i="1" dirty="0" err="1">
                <a:cs typeface="Calibri"/>
              </a:rPr>
              <a:t>P.caseicolum</a:t>
            </a:r>
            <a:r>
              <a:rPr lang="en-US" i="1" dirty="0">
                <a:cs typeface="Calibri"/>
              </a:rPr>
              <a:t> </a:t>
            </a:r>
            <a:r>
              <a:rPr lang="en-US" dirty="0" err="1">
                <a:cs typeface="Calibri"/>
              </a:rPr>
              <a:t>veya</a:t>
            </a:r>
            <a:r>
              <a:rPr lang="en-US" dirty="0">
                <a:cs typeface="Calibri"/>
              </a:rPr>
              <a:t> </a:t>
            </a:r>
            <a:r>
              <a:rPr lang="en-US" i="1" dirty="0" err="1">
                <a:cs typeface="Calibri"/>
              </a:rPr>
              <a:t>P.candidum</a:t>
            </a:r>
            <a:r>
              <a:rPr lang="en-US" i="1" dirty="0">
                <a:cs typeface="Calibri"/>
              </a:rPr>
              <a:t> </a:t>
            </a:r>
            <a:r>
              <a:rPr lang="en-US" dirty="0" err="1">
                <a:cs typeface="Calibri"/>
              </a:rPr>
              <a:t>peynirlerde</a:t>
            </a:r>
            <a:r>
              <a:rPr lang="en-US" dirty="0">
                <a:cs typeface="Calibri"/>
              </a:rPr>
              <a:t> </a:t>
            </a:r>
            <a:r>
              <a:rPr lang="en-US" dirty="0" err="1">
                <a:cs typeface="Calibri"/>
              </a:rPr>
              <a:t>dört</a:t>
            </a:r>
            <a:r>
              <a:rPr lang="en-US" dirty="0">
                <a:cs typeface="Calibri"/>
              </a:rPr>
              <a:t> </a:t>
            </a:r>
            <a:r>
              <a:rPr lang="en-US" dirty="0" err="1">
                <a:cs typeface="Calibri"/>
              </a:rPr>
              <a:t>önemli</a:t>
            </a:r>
            <a:r>
              <a:rPr lang="en-US" dirty="0">
                <a:cs typeface="Calibri"/>
              </a:rPr>
              <a:t> </a:t>
            </a:r>
            <a:r>
              <a:rPr lang="en-US" dirty="0" err="1">
                <a:cs typeface="Calibri"/>
              </a:rPr>
              <a:t>görev</a:t>
            </a:r>
            <a:r>
              <a:rPr lang="en-US" dirty="0">
                <a:cs typeface="Calibri"/>
              </a:rPr>
              <a:t> </a:t>
            </a:r>
            <a:r>
              <a:rPr lang="en-US" dirty="0" err="1">
                <a:cs typeface="Calibri"/>
              </a:rPr>
              <a:t>üstlenmektedir</a:t>
            </a:r>
            <a:r>
              <a:rPr lang="en-US" dirty="0">
                <a:cs typeface="Calibri"/>
              </a:rPr>
              <a:t>:</a:t>
            </a:r>
          </a:p>
          <a:p>
            <a:pPr>
              <a:buNone/>
            </a:pPr>
            <a:endParaRPr lang="en-US" dirty="0">
              <a:cs typeface="Calibri"/>
            </a:endParaRPr>
          </a:p>
          <a:p>
            <a:pPr algn="just">
              <a:buNone/>
            </a:pPr>
            <a:r>
              <a:rPr lang="en-US" dirty="0">
                <a:cs typeface="Calibri"/>
              </a:rPr>
              <a:t>•</a:t>
            </a:r>
            <a:r>
              <a:rPr lang="en-US" dirty="0" err="1">
                <a:cs typeface="Calibri"/>
              </a:rPr>
              <a:t>Pıhtıda</a:t>
            </a:r>
            <a:r>
              <a:rPr lang="en-US" dirty="0">
                <a:cs typeface="Calibri"/>
              </a:rPr>
              <a:t> </a:t>
            </a:r>
            <a:r>
              <a:rPr lang="en-US" dirty="0" err="1">
                <a:cs typeface="Calibri"/>
              </a:rPr>
              <a:t>örtü</a:t>
            </a:r>
            <a:r>
              <a:rPr lang="en-US" dirty="0">
                <a:cs typeface="Calibri"/>
              </a:rPr>
              <a:t> </a:t>
            </a:r>
            <a:r>
              <a:rPr lang="en-US" dirty="0" err="1">
                <a:cs typeface="Calibri"/>
              </a:rPr>
              <a:t>oluşturur</a:t>
            </a:r>
            <a:r>
              <a:rPr lang="en-US" dirty="0">
                <a:cs typeface="Calibri"/>
              </a:rPr>
              <a:t>, </a:t>
            </a:r>
            <a:r>
              <a:rPr lang="en-US" dirty="0" err="1">
                <a:cs typeface="Calibri"/>
              </a:rPr>
              <a:t>böylelikle</a:t>
            </a:r>
            <a:r>
              <a:rPr lang="en-US" dirty="0">
                <a:cs typeface="Calibri"/>
              </a:rPr>
              <a:t> </a:t>
            </a:r>
            <a:r>
              <a:rPr lang="en-US" dirty="0" err="1">
                <a:cs typeface="Calibri"/>
              </a:rPr>
              <a:t>peynir</a:t>
            </a:r>
            <a:r>
              <a:rPr lang="en-US" dirty="0">
                <a:cs typeface="Calibri"/>
              </a:rPr>
              <a:t> </a:t>
            </a:r>
            <a:r>
              <a:rPr lang="en-US" dirty="0" err="1">
                <a:cs typeface="Calibri"/>
              </a:rPr>
              <a:t>tadını</a:t>
            </a:r>
            <a:r>
              <a:rPr lang="en-US" dirty="0">
                <a:cs typeface="Calibri"/>
              </a:rPr>
              <a:t> </a:t>
            </a:r>
            <a:r>
              <a:rPr lang="en-US" dirty="0" err="1">
                <a:cs typeface="Calibri"/>
              </a:rPr>
              <a:t>kötü</a:t>
            </a:r>
            <a:r>
              <a:rPr lang="en-US" dirty="0">
                <a:cs typeface="Calibri"/>
              </a:rPr>
              <a:t> </a:t>
            </a:r>
            <a:r>
              <a:rPr lang="en-US" dirty="0" err="1">
                <a:cs typeface="Calibri"/>
              </a:rPr>
              <a:t>yönde</a:t>
            </a:r>
            <a:r>
              <a:rPr lang="en-US" dirty="0">
                <a:cs typeface="Calibri"/>
              </a:rPr>
              <a:t> </a:t>
            </a:r>
            <a:r>
              <a:rPr lang="en-US" dirty="0" err="1">
                <a:cs typeface="Calibri"/>
              </a:rPr>
              <a:t>etkileyen</a:t>
            </a:r>
            <a:r>
              <a:rPr lang="en-US" dirty="0">
                <a:cs typeface="Calibri"/>
              </a:rPr>
              <a:t> </a:t>
            </a:r>
            <a:r>
              <a:rPr lang="en-US" dirty="0" err="1">
                <a:cs typeface="Calibri"/>
              </a:rPr>
              <a:t>küf</a:t>
            </a:r>
            <a:r>
              <a:rPr lang="en-US" dirty="0">
                <a:cs typeface="Calibri"/>
              </a:rPr>
              <a:t>, </a:t>
            </a:r>
            <a:r>
              <a:rPr lang="en-US" dirty="0" err="1">
                <a:cs typeface="Calibri"/>
              </a:rPr>
              <a:t>maya</a:t>
            </a:r>
            <a:r>
              <a:rPr lang="en-US" dirty="0">
                <a:cs typeface="Calibri"/>
              </a:rPr>
              <a:t>, </a:t>
            </a:r>
            <a:r>
              <a:rPr lang="en-US" dirty="0" err="1">
                <a:cs typeface="Calibri"/>
              </a:rPr>
              <a:t>bakteri</a:t>
            </a:r>
            <a:r>
              <a:rPr lang="en-US" dirty="0">
                <a:cs typeface="Calibri"/>
              </a:rPr>
              <a:t> </a:t>
            </a:r>
            <a:r>
              <a:rPr lang="en-US" dirty="0" err="1">
                <a:cs typeface="Calibri"/>
              </a:rPr>
              <a:t>gibi</a:t>
            </a:r>
            <a:r>
              <a:rPr lang="en-US" dirty="0">
                <a:cs typeface="Calibri"/>
              </a:rPr>
              <a:t> </a:t>
            </a:r>
            <a:r>
              <a:rPr lang="en-US" dirty="0" err="1">
                <a:cs typeface="Calibri"/>
              </a:rPr>
              <a:t>mikroorganizmalarının</a:t>
            </a:r>
            <a:r>
              <a:rPr lang="en-US" dirty="0">
                <a:cs typeface="Calibri"/>
              </a:rPr>
              <a:t> </a:t>
            </a:r>
            <a:r>
              <a:rPr lang="en-US" dirty="0" err="1">
                <a:cs typeface="Calibri"/>
              </a:rPr>
              <a:t>gelişmesini</a:t>
            </a:r>
            <a:r>
              <a:rPr lang="en-US" dirty="0">
                <a:cs typeface="Calibri"/>
              </a:rPr>
              <a:t> </a:t>
            </a:r>
            <a:r>
              <a:rPr lang="en-US" dirty="0" err="1">
                <a:cs typeface="Calibri"/>
              </a:rPr>
              <a:t>engellerler</a:t>
            </a:r>
            <a:r>
              <a:rPr lang="en-US" dirty="0">
                <a:cs typeface="Calibri"/>
              </a:rPr>
              <a:t>,</a:t>
            </a:r>
          </a:p>
          <a:p>
            <a:pPr algn="just">
              <a:buNone/>
            </a:pPr>
            <a:r>
              <a:rPr lang="en-US" dirty="0">
                <a:cs typeface="Calibri"/>
              </a:rPr>
              <a:t>•</a:t>
            </a:r>
            <a:r>
              <a:rPr lang="en-US" dirty="0" err="1">
                <a:cs typeface="Calibri"/>
              </a:rPr>
              <a:t>Proteolitik</a:t>
            </a:r>
            <a:r>
              <a:rPr lang="en-US" dirty="0">
                <a:cs typeface="Calibri"/>
              </a:rPr>
              <a:t> </a:t>
            </a:r>
            <a:r>
              <a:rPr lang="en-US" dirty="0" err="1">
                <a:cs typeface="Calibri"/>
              </a:rPr>
              <a:t>enzimlerinin</a:t>
            </a:r>
            <a:r>
              <a:rPr lang="en-US" dirty="0">
                <a:cs typeface="Calibri"/>
              </a:rPr>
              <a:t> </a:t>
            </a:r>
            <a:r>
              <a:rPr lang="en-US" dirty="0" err="1">
                <a:cs typeface="Calibri"/>
              </a:rPr>
              <a:t>etkisiyle</a:t>
            </a:r>
            <a:r>
              <a:rPr lang="en-US" dirty="0">
                <a:cs typeface="Calibri"/>
              </a:rPr>
              <a:t> </a:t>
            </a:r>
            <a:r>
              <a:rPr lang="en-US" dirty="0" err="1">
                <a:cs typeface="Calibri"/>
              </a:rPr>
              <a:t>olgunlaşmayı</a:t>
            </a:r>
            <a:r>
              <a:rPr lang="en-US" dirty="0">
                <a:cs typeface="Calibri"/>
              </a:rPr>
              <a:t> </a:t>
            </a:r>
            <a:r>
              <a:rPr lang="en-US" dirty="0" err="1">
                <a:cs typeface="Calibri"/>
              </a:rPr>
              <a:t>hızlandırırlar</a:t>
            </a:r>
            <a:r>
              <a:rPr lang="en-US" dirty="0">
                <a:cs typeface="Calibri"/>
              </a:rPr>
              <a:t>,</a:t>
            </a:r>
          </a:p>
          <a:p>
            <a:pPr algn="just">
              <a:buNone/>
            </a:pPr>
            <a:endParaRPr lang="en-US" dirty="0">
              <a:cs typeface="Calibri"/>
            </a:endParaRPr>
          </a:p>
          <a:p>
            <a:pPr algn="just">
              <a:buNone/>
            </a:pPr>
            <a:r>
              <a:rPr lang="en-US" dirty="0">
                <a:cs typeface="Calibri"/>
              </a:rPr>
              <a:t>•</a:t>
            </a:r>
            <a:r>
              <a:rPr lang="en-US" dirty="0" err="1">
                <a:cs typeface="Calibri"/>
              </a:rPr>
              <a:t>Lipazların</a:t>
            </a:r>
            <a:r>
              <a:rPr lang="en-US" dirty="0">
                <a:cs typeface="Calibri"/>
              </a:rPr>
              <a:t> </a:t>
            </a:r>
            <a:r>
              <a:rPr lang="en-US" dirty="0" err="1">
                <a:cs typeface="Calibri"/>
              </a:rPr>
              <a:t>etkisi</a:t>
            </a:r>
            <a:r>
              <a:rPr lang="en-US" dirty="0">
                <a:cs typeface="Calibri"/>
              </a:rPr>
              <a:t> </a:t>
            </a:r>
            <a:r>
              <a:rPr lang="en-US" dirty="0" err="1">
                <a:cs typeface="Calibri"/>
              </a:rPr>
              <a:t>ile</a:t>
            </a:r>
            <a:r>
              <a:rPr lang="en-US" dirty="0">
                <a:cs typeface="Calibri"/>
              </a:rPr>
              <a:t> </a:t>
            </a:r>
            <a:r>
              <a:rPr lang="en-US" dirty="0" err="1">
                <a:cs typeface="Calibri"/>
              </a:rPr>
              <a:t>yağ</a:t>
            </a:r>
            <a:r>
              <a:rPr lang="en-US" dirty="0">
                <a:cs typeface="Calibri"/>
              </a:rPr>
              <a:t> </a:t>
            </a:r>
            <a:r>
              <a:rPr lang="en-US" dirty="0" err="1">
                <a:cs typeface="Calibri"/>
              </a:rPr>
              <a:t>asitleri</a:t>
            </a:r>
            <a:r>
              <a:rPr lang="en-US" dirty="0">
                <a:cs typeface="Calibri"/>
              </a:rPr>
              <a:t> </a:t>
            </a:r>
            <a:r>
              <a:rPr lang="en-US" dirty="0" err="1">
                <a:cs typeface="Calibri"/>
              </a:rPr>
              <a:t>serbest</a:t>
            </a:r>
            <a:r>
              <a:rPr lang="en-US" dirty="0">
                <a:cs typeface="Calibri"/>
              </a:rPr>
              <a:t> </a:t>
            </a:r>
            <a:r>
              <a:rPr lang="en-US" dirty="0" err="1">
                <a:cs typeface="Calibri"/>
              </a:rPr>
              <a:t>kalır</a:t>
            </a:r>
            <a:r>
              <a:rPr lang="en-US" dirty="0">
                <a:cs typeface="Calibri"/>
              </a:rPr>
              <a:t> </a:t>
            </a:r>
            <a:r>
              <a:rPr lang="en-US" dirty="0" err="1">
                <a:cs typeface="Calibri"/>
              </a:rPr>
              <a:t>ve</a:t>
            </a:r>
            <a:r>
              <a:rPr lang="en-US" dirty="0">
                <a:cs typeface="Calibri"/>
              </a:rPr>
              <a:t> </a:t>
            </a:r>
            <a:r>
              <a:rPr lang="en-US" dirty="0" err="1">
                <a:cs typeface="Calibri"/>
              </a:rPr>
              <a:t>peynir</a:t>
            </a:r>
            <a:r>
              <a:rPr lang="en-US" dirty="0">
                <a:cs typeface="Calibri"/>
              </a:rPr>
              <a:t> </a:t>
            </a:r>
            <a:r>
              <a:rPr lang="en-US" dirty="0" err="1">
                <a:cs typeface="Calibri"/>
              </a:rPr>
              <a:t>aromasının</a:t>
            </a:r>
            <a:r>
              <a:rPr lang="en-US" dirty="0">
                <a:cs typeface="Calibri"/>
              </a:rPr>
              <a:t> </a:t>
            </a:r>
            <a:r>
              <a:rPr lang="en-US" dirty="0" err="1">
                <a:cs typeface="Calibri"/>
              </a:rPr>
              <a:t>zenginlaşmesini</a:t>
            </a:r>
            <a:r>
              <a:rPr lang="en-US" dirty="0">
                <a:cs typeface="Calibri"/>
              </a:rPr>
              <a:t> </a:t>
            </a:r>
            <a:r>
              <a:rPr lang="en-US" dirty="0" err="1">
                <a:cs typeface="Calibri"/>
              </a:rPr>
              <a:t>sağlarlar</a:t>
            </a:r>
            <a:r>
              <a:rPr lang="en-US" dirty="0">
                <a:cs typeface="Calibri"/>
              </a:rPr>
              <a:t>,</a:t>
            </a:r>
          </a:p>
          <a:p>
            <a:pPr algn="just">
              <a:buNone/>
            </a:pPr>
            <a:r>
              <a:rPr lang="en-US" dirty="0">
                <a:cs typeface="Calibri"/>
              </a:rPr>
              <a:t>•</a:t>
            </a:r>
            <a:r>
              <a:rPr lang="en-US" dirty="0" err="1">
                <a:cs typeface="Calibri"/>
              </a:rPr>
              <a:t>Pıhtı</a:t>
            </a:r>
            <a:r>
              <a:rPr lang="en-US" dirty="0">
                <a:cs typeface="Calibri"/>
              </a:rPr>
              <a:t> </a:t>
            </a:r>
            <a:r>
              <a:rPr lang="en-US" dirty="0" err="1">
                <a:cs typeface="Calibri"/>
              </a:rPr>
              <a:t>asitliğini</a:t>
            </a:r>
            <a:r>
              <a:rPr lang="en-US" dirty="0">
                <a:cs typeface="Calibri"/>
              </a:rPr>
              <a:t> </a:t>
            </a:r>
            <a:r>
              <a:rPr lang="en-US" dirty="0" err="1">
                <a:cs typeface="Calibri"/>
              </a:rPr>
              <a:t>nötralize</a:t>
            </a:r>
            <a:r>
              <a:rPr lang="en-US" dirty="0">
                <a:cs typeface="Calibri"/>
              </a:rPr>
              <a:t> </a:t>
            </a:r>
            <a:r>
              <a:rPr lang="en-US" dirty="0" err="1">
                <a:cs typeface="Calibri"/>
              </a:rPr>
              <a:t>eder</a:t>
            </a:r>
            <a:r>
              <a:rPr lang="en-US" dirty="0">
                <a:cs typeface="Calibri"/>
              </a:rPr>
              <a:t>, </a:t>
            </a:r>
            <a:r>
              <a:rPr lang="en-US" dirty="0" err="1">
                <a:cs typeface="Calibri"/>
              </a:rPr>
              <a:t>pH’yı</a:t>
            </a:r>
            <a:r>
              <a:rPr lang="en-US" dirty="0">
                <a:cs typeface="Calibri"/>
              </a:rPr>
              <a:t> 4.5’ten 7’ye </a:t>
            </a:r>
            <a:r>
              <a:rPr lang="en-US" dirty="0" err="1">
                <a:cs typeface="Calibri"/>
              </a:rPr>
              <a:t>doğru</a:t>
            </a:r>
            <a:r>
              <a:rPr lang="en-US" dirty="0">
                <a:cs typeface="Calibri"/>
              </a:rPr>
              <a:t> </a:t>
            </a:r>
            <a:r>
              <a:rPr lang="en-US" dirty="0" err="1">
                <a:cs typeface="Calibri"/>
              </a:rPr>
              <a:t>yükseltirler</a:t>
            </a:r>
            <a:r>
              <a:rPr lang="en-US" dirty="0">
                <a:cs typeface="Calibri"/>
              </a:rPr>
              <a:t>.</a:t>
            </a:r>
          </a:p>
          <a:p>
            <a:pPr algn="just">
              <a:buNone/>
            </a:pPr>
            <a:endParaRPr lang="en-US" dirty="0">
              <a:cs typeface="Calibri"/>
            </a:endParaRPr>
          </a:p>
          <a:p>
            <a:pPr algn="just">
              <a:buNone/>
            </a:pPr>
            <a:r>
              <a:rPr lang="en-US" i="1" dirty="0" err="1">
                <a:cs typeface="Calibri"/>
              </a:rPr>
              <a:t>P.caseicolum</a:t>
            </a:r>
            <a:r>
              <a:rPr lang="en-US" i="1" dirty="0">
                <a:cs typeface="Calibri"/>
              </a:rPr>
              <a:t>  </a:t>
            </a:r>
            <a:r>
              <a:rPr lang="en-US" dirty="0" err="1">
                <a:cs typeface="Calibri"/>
              </a:rPr>
              <a:t>peynirin</a:t>
            </a:r>
            <a:r>
              <a:rPr lang="en-US" dirty="0">
                <a:cs typeface="Calibri"/>
              </a:rPr>
              <a:t> </a:t>
            </a:r>
            <a:r>
              <a:rPr lang="en-US" dirty="0" err="1">
                <a:cs typeface="Calibri"/>
              </a:rPr>
              <a:t>yüzeyinde</a:t>
            </a:r>
            <a:r>
              <a:rPr lang="en-US" dirty="0">
                <a:cs typeface="Calibri"/>
              </a:rPr>
              <a:t> </a:t>
            </a:r>
            <a:r>
              <a:rPr lang="en-US" dirty="0" err="1">
                <a:cs typeface="Calibri"/>
              </a:rPr>
              <a:t>kar</a:t>
            </a:r>
            <a:r>
              <a:rPr lang="en-US" dirty="0">
                <a:cs typeface="Calibri"/>
              </a:rPr>
              <a:t> </a:t>
            </a:r>
            <a:r>
              <a:rPr lang="en-US" dirty="0" err="1">
                <a:cs typeface="Calibri"/>
              </a:rPr>
              <a:t>beyazı</a:t>
            </a:r>
            <a:r>
              <a:rPr lang="en-US" dirty="0">
                <a:cs typeface="Calibri"/>
              </a:rPr>
              <a:t> </a:t>
            </a:r>
            <a:r>
              <a:rPr lang="en-US" dirty="0" err="1">
                <a:cs typeface="Calibri"/>
              </a:rPr>
              <a:t>rengini</a:t>
            </a:r>
            <a:r>
              <a:rPr lang="en-US" dirty="0">
                <a:cs typeface="Calibri"/>
              </a:rPr>
              <a:t> </a:t>
            </a:r>
            <a:r>
              <a:rPr lang="en-US" dirty="0" err="1">
                <a:cs typeface="Calibri"/>
              </a:rPr>
              <a:t>uzun</a:t>
            </a:r>
            <a:r>
              <a:rPr lang="en-US" dirty="0">
                <a:cs typeface="Calibri"/>
              </a:rPr>
              <a:t> </a:t>
            </a:r>
            <a:r>
              <a:rPr lang="en-US" dirty="0" err="1">
                <a:cs typeface="Calibri"/>
              </a:rPr>
              <a:t>süre</a:t>
            </a:r>
            <a:r>
              <a:rPr lang="en-US" dirty="0">
                <a:cs typeface="Calibri"/>
              </a:rPr>
              <a:t> </a:t>
            </a:r>
            <a:r>
              <a:rPr lang="en-US" dirty="0" err="1">
                <a:cs typeface="Calibri"/>
              </a:rPr>
              <a:t>koruyabilir</a:t>
            </a:r>
            <a:r>
              <a:rPr lang="en-US" dirty="0">
                <a:cs typeface="Calibri"/>
              </a:rPr>
              <a:t>.</a:t>
            </a:r>
          </a:p>
          <a:p>
            <a:pPr algn="just">
              <a:buNone/>
            </a:pPr>
            <a:r>
              <a:rPr lang="en-US" dirty="0">
                <a:cs typeface="Calibri"/>
              </a:rPr>
              <a:t>•Bu </a:t>
            </a:r>
            <a:r>
              <a:rPr lang="en-US" dirty="0" err="1">
                <a:cs typeface="Calibri"/>
              </a:rPr>
              <a:t>küf</a:t>
            </a:r>
            <a:r>
              <a:rPr lang="en-US" dirty="0">
                <a:cs typeface="Calibri"/>
              </a:rPr>
              <a:t> </a:t>
            </a:r>
            <a:r>
              <a:rPr lang="en-US" dirty="0" err="1">
                <a:cs typeface="Calibri"/>
              </a:rPr>
              <a:t>peynire</a:t>
            </a:r>
            <a:r>
              <a:rPr lang="en-US" dirty="0">
                <a:cs typeface="Calibri"/>
              </a:rPr>
              <a:t> </a:t>
            </a:r>
            <a:r>
              <a:rPr lang="en-US" dirty="0" err="1">
                <a:cs typeface="Calibri"/>
              </a:rPr>
              <a:t>daha</a:t>
            </a:r>
            <a:r>
              <a:rPr lang="en-US" dirty="0">
                <a:cs typeface="Calibri"/>
              </a:rPr>
              <a:t> </a:t>
            </a:r>
            <a:r>
              <a:rPr lang="en-US" dirty="0" err="1">
                <a:cs typeface="Calibri"/>
              </a:rPr>
              <a:t>sık</a:t>
            </a:r>
            <a:r>
              <a:rPr lang="en-US" dirty="0">
                <a:cs typeface="Calibri"/>
              </a:rPr>
              <a:t> </a:t>
            </a:r>
            <a:r>
              <a:rPr lang="en-US" dirty="0" err="1">
                <a:cs typeface="Calibri"/>
              </a:rPr>
              <a:t>bir</a:t>
            </a:r>
            <a:r>
              <a:rPr lang="en-US" dirty="0">
                <a:cs typeface="Calibri"/>
              </a:rPr>
              <a:t> </a:t>
            </a:r>
            <a:r>
              <a:rPr lang="en-US" dirty="0" err="1">
                <a:cs typeface="Calibri"/>
              </a:rPr>
              <a:t>yapı</a:t>
            </a:r>
            <a:r>
              <a:rPr lang="en-US" dirty="0">
                <a:cs typeface="Calibri"/>
              </a:rPr>
              <a:t> </a:t>
            </a:r>
            <a:r>
              <a:rPr lang="en-US" dirty="0" err="1">
                <a:cs typeface="Calibri"/>
              </a:rPr>
              <a:t>ve</a:t>
            </a:r>
            <a:r>
              <a:rPr lang="en-US" dirty="0">
                <a:cs typeface="Calibri"/>
              </a:rPr>
              <a:t> </a:t>
            </a:r>
            <a:r>
              <a:rPr lang="en-US" dirty="0" err="1">
                <a:cs typeface="Calibri"/>
              </a:rPr>
              <a:t>daha</a:t>
            </a:r>
            <a:r>
              <a:rPr lang="en-US" dirty="0">
                <a:cs typeface="Calibri"/>
              </a:rPr>
              <a:t> </a:t>
            </a:r>
            <a:r>
              <a:rPr lang="en-US" dirty="0" err="1">
                <a:cs typeface="Calibri"/>
              </a:rPr>
              <a:t>iyi</a:t>
            </a:r>
            <a:r>
              <a:rPr lang="en-US" dirty="0">
                <a:cs typeface="Calibri"/>
              </a:rPr>
              <a:t> </a:t>
            </a:r>
            <a:r>
              <a:rPr lang="en-US" dirty="0" err="1">
                <a:cs typeface="Calibri"/>
              </a:rPr>
              <a:t>bir</a:t>
            </a:r>
            <a:r>
              <a:rPr lang="en-US" dirty="0">
                <a:cs typeface="Calibri"/>
              </a:rPr>
              <a:t> tat </a:t>
            </a:r>
            <a:r>
              <a:rPr lang="en-US" dirty="0" err="1">
                <a:cs typeface="Calibri"/>
              </a:rPr>
              <a:t>sağladığı</a:t>
            </a:r>
            <a:r>
              <a:rPr lang="en-US" dirty="0">
                <a:cs typeface="Calibri"/>
              </a:rPr>
              <a:t> </a:t>
            </a:r>
            <a:r>
              <a:rPr lang="en-US" dirty="0" err="1">
                <a:cs typeface="Calibri"/>
              </a:rPr>
              <a:t>için</a:t>
            </a:r>
            <a:r>
              <a:rPr lang="en-US" dirty="0">
                <a:cs typeface="Calibri"/>
              </a:rPr>
              <a:t> </a:t>
            </a:r>
            <a:r>
              <a:rPr lang="en-US" dirty="0" err="1">
                <a:cs typeface="Calibri"/>
              </a:rPr>
              <a:t>kamember</a:t>
            </a:r>
            <a:r>
              <a:rPr lang="en-US" dirty="0">
                <a:cs typeface="Calibri"/>
              </a:rPr>
              <a:t>.     </a:t>
            </a:r>
          </a:p>
          <a:p>
            <a:pPr marL="0" indent="0">
              <a:buNone/>
            </a:pPr>
            <a:endParaRPr lang="en-US">
              <a:cs typeface="Calibri"/>
            </a:endParaRPr>
          </a:p>
        </p:txBody>
      </p:sp>
      <p:pic>
        <p:nvPicPr>
          <p:cNvPr id="5" name="Resim 5" descr="pasta, yiyecek, tablo, peynir içeren bir resim&#10;&#10;Çok yüksek güvenilirlikle oluşturulmuş açıklama">
            <a:extLst>
              <a:ext uri="{FF2B5EF4-FFF2-40B4-BE49-F238E27FC236}">
                <a16:creationId xmlns="" xmlns:a16="http://schemas.microsoft.com/office/drawing/2014/main" id="{5A13D13E-0715-4D3E-813C-0A8A77784C20}"/>
              </a:ext>
            </a:extLst>
          </p:cNvPr>
          <p:cNvPicPr>
            <a:picLocks noChangeAspect="1"/>
          </p:cNvPicPr>
          <p:nvPr/>
        </p:nvPicPr>
        <p:blipFill>
          <a:blip r:embed="rId2"/>
          <a:stretch>
            <a:fillRect/>
          </a:stretch>
        </p:blipFill>
        <p:spPr>
          <a:xfrm>
            <a:off x="9224513" y="1579173"/>
            <a:ext cx="2743200" cy="1543050"/>
          </a:xfrm>
          <a:prstGeom prst="rect">
            <a:avLst/>
          </a:prstGeom>
        </p:spPr>
      </p:pic>
    </p:spTree>
    <p:extLst>
      <p:ext uri="{BB962C8B-B14F-4D97-AF65-F5344CB8AC3E}">
        <p14:creationId xmlns:p14="http://schemas.microsoft.com/office/powerpoint/2010/main" val="350707236"/>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 xmlns:a16="http://schemas.microsoft.com/office/drawing/2014/main" id="{80A1E145-CD94-4ED0-A767-CA7A6BF18FC1}"/>
              </a:ext>
            </a:extLst>
          </p:cNvPr>
          <p:cNvSpPr>
            <a:spLocks noGrp="1"/>
          </p:cNvSpPr>
          <p:nvPr>
            <p:ph idx="1"/>
          </p:nvPr>
        </p:nvSpPr>
        <p:spPr>
          <a:xfrm>
            <a:off x="450012" y="244116"/>
            <a:ext cx="11421372" cy="5932847"/>
          </a:xfrm>
        </p:spPr>
        <p:txBody>
          <a:bodyPr vert="horz" lIns="91440" tIns="45720" rIns="91440" bIns="45720" rtlCol="0" anchor="t">
            <a:normAutofit/>
          </a:bodyPr>
          <a:lstStyle/>
          <a:p>
            <a:pPr>
              <a:buNone/>
            </a:pPr>
            <a:r>
              <a:rPr lang="en-US" b="1" i="1" dirty="0">
                <a:solidFill>
                  <a:srgbClr val="FF0000"/>
                </a:solidFill>
                <a:cs typeface="Calibri"/>
              </a:rPr>
              <a:t>Penicillium </a:t>
            </a:r>
            <a:r>
              <a:rPr lang="en-US" b="1" i="1" dirty="0" err="1">
                <a:solidFill>
                  <a:srgbClr val="FF0000"/>
                </a:solidFill>
                <a:cs typeface="Calibri"/>
              </a:rPr>
              <a:t>requefortii</a:t>
            </a:r>
            <a:r>
              <a:rPr lang="en-US" i="1" dirty="0">
                <a:cs typeface="Calibri"/>
              </a:rPr>
              <a:t> </a:t>
            </a:r>
            <a:endParaRPr lang="en-US" dirty="0"/>
          </a:p>
          <a:p>
            <a:pPr marL="457200" indent="-457200"/>
            <a:r>
              <a:rPr lang="en-US" dirty="0" err="1">
                <a:cs typeface="Calibri"/>
              </a:rPr>
              <a:t>Rokfort</a:t>
            </a:r>
            <a:r>
              <a:rPr lang="en-US" dirty="0">
                <a:cs typeface="Calibri"/>
              </a:rPr>
              <a:t> </a:t>
            </a:r>
            <a:r>
              <a:rPr lang="en-US" dirty="0" err="1">
                <a:cs typeface="Calibri"/>
              </a:rPr>
              <a:t>küfü</a:t>
            </a:r>
            <a:r>
              <a:rPr lang="en-US" dirty="0">
                <a:cs typeface="Calibri"/>
              </a:rPr>
              <a:t> de </a:t>
            </a:r>
            <a:r>
              <a:rPr lang="en-US" dirty="0" err="1">
                <a:cs typeface="Calibri"/>
              </a:rPr>
              <a:t>denilen</a:t>
            </a:r>
            <a:r>
              <a:rPr lang="en-US" dirty="0">
                <a:cs typeface="Calibri"/>
              </a:rPr>
              <a:t> </a:t>
            </a:r>
            <a:r>
              <a:rPr lang="en-US" i="1" dirty="0">
                <a:cs typeface="Calibri"/>
              </a:rPr>
              <a:t>P. </a:t>
            </a:r>
            <a:r>
              <a:rPr lang="en-US" i="1" dirty="0" err="1">
                <a:cs typeface="Calibri"/>
              </a:rPr>
              <a:t>requefortii</a:t>
            </a:r>
            <a:r>
              <a:rPr lang="en-US" i="1" dirty="0">
                <a:cs typeface="Calibri"/>
              </a:rPr>
              <a:t> , </a:t>
            </a:r>
            <a:r>
              <a:rPr lang="en-US" dirty="0" err="1">
                <a:cs typeface="Calibri"/>
              </a:rPr>
              <a:t>Rokfort</a:t>
            </a:r>
            <a:r>
              <a:rPr lang="en-US" dirty="0">
                <a:cs typeface="Calibri"/>
              </a:rPr>
              <a:t> </a:t>
            </a:r>
            <a:r>
              <a:rPr lang="en-US" dirty="0" err="1">
                <a:cs typeface="Calibri"/>
              </a:rPr>
              <a:t>ve</a:t>
            </a:r>
            <a:r>
              <a:rPr lang="en-US" dirty="0">
                <a:cs typeface="Calibri"/>
              </a:rPr>
              <a:t> </a:t>
            </a:r>
            <a:r>
              <a:rPr lang="en-US" dirty="0" err="1">
                <a:cs typeface="Calibri"/>
              </a:rPr>
              <a:t>bunun</a:t>
            </a:r>
            <a:r>
              <a:rPr lang="en-US" dirty="0">
                <a:cs typeface="Calibri"/>
              </a:rPr>
              <a:t> </a:t>
            </a:r>
            <a:r>
              <a:rPr lang="en-US" dirty="0" err="1">
                <a:cs typeface="Calibri"/>
              </a:rPr>
              <a:t>gibi</a:t>
            </a:r>
            <a:r>
              <a:rPr lang="en-US" dirty="0">
                <a:cs typeface="Calibri"/>
              </a:rPr>
              <a:t> </a:t>
            </a:r>
            <a:r>
              <a:rPr lang="en-US" dirty="0" err="1">
                <a:cs typeface="Calibri"/>
              </a:rPr>
              <a:t>içi</a:t>
            </a:r>
            <a:r>
              <a:rPr lang="en-US" dirty="0">
                <a:cs typeface="Calibri"/>
              </a:rPr>
              <a:t> </a:t>
            </a:r>
            <a:r>
              <a:rPr lang="en-US" dirty="0" err="1">
                <a:cs typeface="Calibri"/>
              </a:rPr>
              <a:t>küflü</a:t>
            </a:r>
            <a:r>
              <a:rPr lang="en-US" dirty="0">
                <a:cs typeface="Calibri"/>
              </a:rPr>
              <a:t>  </a:t>
            </a:r>
            <a:r>
              <a:rPr lang="en-US" dirty="0" err="1">
                <a:cs typeface="Calibri"/>
              </a:rPr>
              <a:t>olan</a:t>
            </a:r>
            <a:r>
              <a:rPr lang="en-US" dirty="0">
                <a:cs typeface="Calibri"/>
              </a:rPr>
              <a:t> </a:t>
            </a:r>
            <a:r>
              <a:rPr lang="en-US" dirty="0" err="1">
                <a:cs typeface="Calibri"/>
              </a:rPr>
              <a:t>peynirler</a:t>
            </a:r>
            <a:r>
              <a:rPr lang="en-US" dirty="0">
                <a:cs typeface="Calibri"/>
              </a:rPr>
              <a:t>; </a:t>
            </a:r>
            <a:r>
              <a:rPr lang="en-US" dirty="0" err="1">
                <a:cs typeface="Calibri"/>
              </a:rPr>
              <a:t>Edelpilz</a:t>
            </a:r>
            <a:r>
              <a:rPr lang="en-US" dirty="0">
                <a:cs typeface="Calibri"/>
              </a:rPr>
              <a:t>, Stilton </a:t>
            </a:r>
            <a:r>
              <a:rPr lang="en-US" dirty="0" err="1">
                <a:cs typeface="Calibri"/>
              </a:rPr>
              <a:t>ve</a:t>
            </a:r>
            <a:r>
              <a:rPr lang="en-US" dirty="0">
                <a:cs typeface="Calibri"/>
              </a:rPr>
              <a:t> Gorgonzola </a:t>
            </a:r>
            <a:r>
              <a:rPr lang="en-US" dirty="0" err="1">
                <a:cs typeface="Calibri"/>
              </a:rPr>
              <a:t>ile</a:t>
            </a:r>
            <a:r>
              <a:rPr lang="en-US" dirty="0">
                <a:cs typeface="Calibri"/>
              </a:rPr>
              <a:t> </a:t>
            </a:r>
            <a:r>
              <a:rPr lang="en-US" dirty="0" err="1">
                <a:cs typeface="Calibri"/>
              </a:rPr>
              <a:t>benzer</a:t>
            </a:r>
            <a:r>
              <a:rPr lang="en-US" dirty="0">
                <a:cs typeface="Calibri"/>
              </a:rPr>
              <a:t> </a:t>
            </a:r>
            <a:r>
              <a:rPr lang="en-US" dirty="0" err="1">
                <a:cs typeface="Calibri"/>
              </a:rPr>
              <a:t>peynir</a:t>
            </a:r>
            <a:r>
              <a:rPr lang="en-US" dirty="0">
                <a:cs typeface="Calibri"/>
              </a:rPr>
              <a:t> </a:t>
            </a:r>
            <a:r>
              <a:rPr lang="en-US" dirty="0" err="1">
                <a:cs typeface="Calibri"/>
              </a:rPr>
              <a:t>çeşitlerinde</a:t>
            </a:r>
            <a:r>
              <a:rPr lang="en-US" dirty="0">
                <a:cs typeface="Calibri"/>
              </a:rPr>
              <a:t> starter </a:t>
            </a:r>
            <a:r>
              <a:rPr lang="en-US" dirty="0" err="1">
                <a:cs typeface="Calibri"/>
              </a:rPr>
              <a:t>kültür</a:t>
            </a:r>
            <a:r>
              <a:rPr lang="en-US" dirty="0">
                <a:cs typeface="Calibri"/>
              </a:rPr>
              <a:t> </a:t>
            </a:r>
            <a:r>
              <a:rPr lang="en-US" dirty="0" err="1">
                <a:cs typeface="Calibri"/>
              </a:rPr>
              <a:t>olarak</a:t>
            </a:r>
            <a:r>
              <a:rPr lang="en-US" dirty="0">
                <a:cs typeface="Calibri"/>
              </a:rPr>
              <a:t>, </a:t>
            </a:r>
            <a:r>
              <a:rPr lang="en-US" dirty="0" err="1">
                <a:cs typeface="Calibri"/>
              </a:rPr>
              <a:t>laktik</a:t>
            </a:r>
            <a:r>
              <a:rPr lang="en-US" dirty="0">
                <a:cs typeface="Calibri"/>
              </a:rPr>
              <a:t> </a:t>
            </a:r>
            <a:r>
              <a:rPr lang="en-US" dirty="0" err="1">
                <a:cs typeface="Calibri"/>
              </a:rPr>
              <a:t>bakterilerin</a:t>
            </a:r>
            <a:r>
              <a:rPr lang="en-US" dirty="0">
                <a:cs typeface="Calibri"/>
              </a:rPr>
              <a:t> </a:t>
            </a:r>
            <a:r>
              <a:rPr lang="en-US" dirty="0" err="1">
                <a:cs typeface="Calibri"/>
              </a:rPr>
              <a:t>yanı</a:t>
            </a:r>
            <a:r>
              <a:rPr lang="en-US" dirty="0">
                <a:cs typeface="Calibri"/>
              </a:rPr>
              <a:t> </a:t>
            </a:r>
            <a:r>
              <a:rPr lang="en-US" dirty="0" err="1">
                <a:cs typeface="Calibri"/>
              </a:rPr>
              <a:t>sıra</a:t>
            </a:r>
            <a:r>
              <a:rPr lang="en-US" dirty="0">
                <a:cs typeface="Calibri"/>
              </a:rPr>
              <a:t> </a:t>
            </a:r>
            <a:r>
              <a:rPr lang="en-US" dirty="0" err="1">
                <a:cs typeface="Calibri"/>
              </a:rPr>
              <a:t>kullanılırlar</a:t>
            </a:r>
            <a:r>
              <a:rPr lang="en-US" dirty="0">
                <a:cs typeface="Calibri"/>
              </a:rPr>
              <a:t>, </a:t>
            </a:r>
          </a:p>
          <a:p>
            <a:pPr marL="457200" indent="-457200"/>
            <a:r>
              <a:rPr lang="en-US" dirty="0" err="1">
                <a:cs typeface="Calibri"/>
              </a:rPr>
              <a:t>Kesin</a:t>
            </a:r>
            <a:r>
              <a:rPr lang="en-US" dirty="0">
                <a:cs typeface="Calibri"/>
              </a:rPr>
              <a:t> </a:t>
            </a:r>
            <a:r>
              <a:rPr lang="en-US" dirty="0" err="1">
                <a:cs typeface="Calibri"/>
              </a:rPr>
              <a:t>aerob</a:t>
            </a:r>
            <a:r>
              <a:rPr lang="en-US" dirty="0">
                <a:cs typeface="Calibri"/>
              </a:rPr>
              <a:t> </a:t>
            </a:r>
            <a:r>
              <a:rPr lang="en-US" dirty="0" err="1">
                <a:cs typeface="Calibri"/>
              </a:rPr>
              <a:t>değildir</a:t>
            </a:r>
            <a:r>
              <a:rPr lang="en-US" dirty="0">
                <a:cs typeface="Calibri"/>
              </a:rPr>
              <a:t> </a:t>
            </a:r>
          </a:p>
          <a:p>
            <a:pPr marL="457200" indent="-457200"/>
            <a:r>
              <a:rPr lang="en-US" dirty="0">
                <a:cs typeface="Calibri"/>
              </a:rPr>
              <a:t>Bu </a:t>
            </a:r>
            <a:r>
              <a:rPr lang="en-US" dirty="0" err="1">
                <a:cs typeface="Calibri"/>
              </a:rPr>
              <a:t>küf</a:t>
            </a:r>
            <a:r>
              <a:rPr lang="en-US" dirty="0">
                <a:cs typeface="Calibri"/>
              </a:rPr>
              <a:t> </a:t>
            </a:r>
            <a:r>
              <a:rPr lang="en-US" dirty="0" err="1">
                <a:cs typeface="Calibri"/>
              </a:rPr>
              <a:t>peynirin</a:t>
            </a:r>
            <a:r>
              <a:rPr lang="en-US" dirty="0">
                <a:cs typeface="Calibri"/>
              </a:rPr>
              <a:t> </a:t>
            </a:r>
            <a:r>
              <a:rPr lang="en-US" dirty="0" err="1">
                <a:cs typeface="Calibri"/>
              </a:rPr>
              <a:t>yapımı</a:t>
            </a:r>
            <a:r>
              <a:rPr lang="en-US" dirty="0">
                <a:cs typeface="Calibri"/>
              </a:rPr>
              <a:t> </a:t>
            </a:r>
            <a:r>
              <a:rPr lang="en-US" dirty="0" err="1">
                <a:cs typeface="Calibri"/>
              </a:rPr>
              <a:t>sırası</a:t>
            </a:r>
            <a:r>
              <a:rPr lang="en-US" dirty="0">
                <a:cs typeface="Calibri"/>
              </a:rPr>
              <a:t> </a:t>
            </a:r>
            <a:r>
              <a:rPr lang="en-US" dirty="0" err="1">
                <a:cs typeface="Calibri"/>
              </a:rPr>
              <a:t>kitelede</a:t>
            </a:r>
            <a:r>
              <a:rPr lang="en-US" dirty="0">
                <a:cs typeface="Calibri"/>
              </a:rPr>
              <a:t> </a:t>
            </a:r>
            <a:r>
              <a:rPr lang="en-US" dirty="0" err="1">
                <a:cs typeface="Calibri"/>
              </a:rPr>
              <a:t>kalan</a:t>
            </a:r>
            <a:r>
              <a:rPr lang="en-US" dirty="0">
                <a:cs typeface="Calibri"/>
              </a:rPr>
              <a:t> </a:t>
            </a:r>
            <a:r>
              <a:rPr lang="en-US" dirty="0" err="1">
                <a:cs typeface="Calibri"/>
              </a:rPr>
              <a:t>oksijeni</a:t>
            </a:r>
            <a:r>
              <a:rPr lang="en-US" dirty="0">
                <a:cs typeface="Calibri"/>
              </a:rPr>
              <a:t> </a:t>
            </a:r>
            <a:r>
              <a:rPr lang="en-US" dirty="0" err="1">
                <a:cs typeface="Calibri"/>
              </a:rPr>
              <a:t>kullanarak</a:t>
            </a:r>
            <a:r>
              <a:rPr lang="en-US" dirty="0">
                <a:cs typeface="Calibri"/>
              </a:rPr>
              <a:t> </a:t>
            </a:r>
            <a:r>
              <a:rPr lang="en-US" dirty="0" err="1">
                <a:cs typeface="Calibri"/>
              </a:rPr>
              <a:t>peynirin</a:t>
            </a:r>
            <a:r>
              <a:rPr lang="en-US" dirty="0">
                <a:cs typeface="Calibri"/>
              </a:rPr>
              <a:t> </a:t>
            </a:r>
            <a:r>
              <a:rPr lang="en-US" dirty="0" err="1">
                <a:cs typeface="Calibri"/>
              </a:rPr>
              <a:t>iç</a:t>
            </a:r>
            <a:r>
              <a:rPr lang="en-US" dirty="0">
                <a:cs typeface="Calibri"/>
              </a:rPr>
              <a:t> </a:t>
            </a:r>
            <a:r>
              <a:rPr lang="en-US" dirty="0" err="1">
                <a:cs typeface="Calibri"/>
              </a:rPr>
              <a:t>kısmında</a:t>
            </a:r>
            <a:r>
              <a:rPr lang="en-US" dirty="0">
                <a:cs typeface="Calibri"/>
              </a:rPr>
              <a:t> </a:t>
            </a:r>
            <a:r>
              <a:rPr lang="en-US" dirty="0" err="1">
                <a:cs typeface="Calibri"/>
              </a:rPr>
              <a:t>gelişerek</a:t>
            </a:r>
            <a:r>
              <a:rPr lang="en-US" dirty="0">
                <a:cs typeface="Calibri"/>
              </a:rPr>
              <a:t> </a:t>
            </a:r>
            <a:r>
              <a:rPr lang="en-US" dirty="0" err="1">
                <a:cs typeface="Calibri"/>
              </a:rPr>
              <a:t>çoğalmasını</a:t>
            </a:r>
            <a:r>
              <a:rPr lang="en-US" dirty="0">
                <a:cs typeface="Calibri"/>
              </a:rPr>
              <a:t> </a:t>
            </a:r>
            <a:r>
              <a:rPr lang="en-US" dirty="0" err="1">
                <a:cs typeface="Calibri"/>
              </a:rPr>
              <a:t>sürdürür</a:t>
            </a:r>
            <a:r>
              <a:rPr lang="en-US" dirty="0">
                <a:cs typeface="Calibri"/>
              </a:rPr>
              <a:t>,</a:t>
            </a:r>
          </a:p>
          <a:p>
            <a:pPr marL="457200" indent="-457200"/>
            <a:r>
              <a:rPr lang="en-US" dirty="0">
                <a:cs typeface="Calibri"/>
              </a:rPr>
              <a:t>Ortamdaki havanın veya oksijenin peynirin iç kısımlarına girmesi sağlamak amacıyla peynir kitlesi olgunlaşmasının ilk devrelerinde belli aralıklarla şişlenir. Böylelikle küf, peynirin iç kısmında gelişmesini olgulnaşma boyunca sürdürür </a:t>
            </a:r>
          </a:p>
          <a:p>
            <a:pPr marL="457200" indent="-457200"/>
            <a:r>
              <a:rPr lang="en-US" dirty="0" err="1">
                <a:cs typeface="Calibri"/>
              </a:rPr>
              <a:t>Küf</a:t>
            </a:r>
            <a:r>
              <a:rPr lang="en-US" dirty="0">
                <a:cs typeface="Calibri"/>
              </a:rPr>
              <a:t> </a:t>
            </a:r>
            <a:r>
              <a:rPr lang="en-US" dirty="0" err="1">
                <a:cs typeface="Calibri"/>
              </a:rPr>
              <a:t>salgıladığı</a:t>
            </a:r>
            <a:r>
              <a:rPr lang="en-US" dirty="0">
                <a:cs typeface="Calibri"/>
              </a:rPr>
              <a:t> </a:t>
            </a:r>
            <a:r>
              <a:rPr lang="en-US" dirty="0" err="1">
                <a:cs typeface="Calibri"/>
              </a:rPr>
              <a:t>proteolitik</a:t>
            </a:r>
            <a:r>
              <a:rPr lang="en-US" dirty="0">
                <a:cs typeface="Calibri"/>
              </a:rPr>
              <a:t> </a:t>
            </a:r>
            <a:r>
              <a:rPr lang="en-US" dirty="0" err="1">
                <a:cs typeface="Calibri"/>
              </a:rPr>
              <a:t>ve</a:t>
            </a:r>
            <a:r>
              <a:rPr lang="en-US" dirty="0">
                <a:cs typeface="Calibri"/>
              </a:rPr>
              <a:t>  </a:t>
            </a:r>
            <a:r>
              <a:rPr lang="en-US" dirty="0" err="1">
                <a:cs typeface="Calibri"/>
              </a:rPr>
              <a:t>lipolitik</a:t>
            </a:r>
            <a:r>
              <a:rPr lang="en-US" dirty="0">
                <a:cs typeface="Calibri"/>
              </a:rPr>
              <a:t> </a:t>
            </a:r>
            <a:r>
              <a:rPr lang="en-US" dirty="0" err="1">
                <a:cs typeface="Calibri"/>
              </a:rPr>
              <a:t>enzimleri</a:t>
            </a:r>
            <a:r>
              <a:rPr lang="en-US" dirty="0">
                <a:cs typeface="Calibri"/>
              </a:rPr>
              <a:t> </a:t>
            </a:r>
            <a:r>
              <a:rPr lang="en-US" dirty="0" err="1">
                <a:cs typeface="Calibri"/>
              </a:rPr>
              <a:t>sayesinde</a:t>
            </a:r>
            <a:r>
              <a:rPr lang="en-US" dirty="0">
                <a:cs typeface="Calibri"/>
              </a:rPr>
              <a:t> </a:t>
            </a:r>
            <a:r>
              <a:rPr lang="en-US" dirty="0" err="1">
                <a:cs typeface="Calibri"/>
              </a:rPr>
              <a:t>peynir</a:t>
            </a:r>
            <a:r>
              <a:rPr lang="en-US" dirty="0">
                <a:cs typeface="Calibri"/>
              </a:rPr>
              <a:t> </a:t>
            </a:r>
            <a:r>
              <a:rPr lang="en-US" dirty="0" err="1">
                <a:cs typeface="Calibri"/>
              </a:rPr>
              <a:t>olgunlaşmasında</a:t>
            </a:r>
            <a:r>
              <a:rPr lang="en-US" dirty="0">
                <a:cs typeface="Calibri"/>
              </a:rPr>
              <a:t> </a:t>
            </a:r>
            <a:r>
              <a:rPr lang="en-US" dirty="0" err="1">
                <a:cs typeface="Calibri"/>
              </a:rPr>
              <a:t>önemli</a:t>
            </a:r>
            <a:r>
              <a:rPr lang="en-US" dirty="0">
                <a:cs typeface="Calibri"/>
              </a:rPr>
              <a:t> </a:t>
            </a:r>
            <a:r>
              <a:rPr lang="en-US" dirty="0" err="1">
                <a:cs typeface="Calibri"/>
              </a:rPr>
              <a:t>rol</a:t>
            </a:r>
            <a:r>
              <a:rPr lang="en-US" dirty="0">
                <a:cs typeface="Calibri"/>
              </a:rPr>
              <a:t> </a:t>
            </a:r>
            <a:r>
              <a:rPr lang="en-US" dirty="0" err="1">
                <a:cs typeface="Calibri"/>
              </a:rPr>
              <a:t>oynar</a:t>
            </a:r>
            <a:r>
              <a:rPr lang="en-US" dirty="0">
                <a:cs typeface="Calibri"/>
              </a:rPr>
              <a:t> </a:t>
            </a:r>
          </a:p>
          <a:p>
            <a:pPr>
              <a:buNone/>
            </a:pPr>
            <a:endParaRPr lang="en-US" dirty="0"/>
          </a:p>
          <a:p>
            <a:pPr marL="0" indent="0">
              <a:buNone/>
            </a:pPr>
            <a:endParaRPr lang="en-US" dirty="0">
              <a:cs typeface="Calibri"/>
            </a:endParaRPr>
          </a:p>
        </p:txBody>
      </p:sp>
      <p:pic>
        <p:nvPicPr>
          <p:cNvPr id="2" name="Resim 3" descr="yiyecek, peynir, parça, pasta içeren bir resim&#10;&#10;Çok yüksek güvenilirlikle oluşturulmuş açıklama">
            <a:extLst>
              <a:ext uri="{FF2B5EF4-FFF2-40B4-BE49-F238E27FC236}">
                <a16:creationId xmlns="" xmlns:a16="http://schemas.microsoft.com/office/drawing/2014/main" id="{4D10B177-C6FC-4B3E-9D88-1F42E1745025}"/>
              </a:ext>
            </a:extLst>
          </p:cNvPr>
          <p:cNvPicPr>
            <a:picLocks noChangeAspect="1"/>
          </p:cNvPicPr>
          <p:nvPr/>
        </p:nvPicPr>
        <p:blipFill>
          <a:blip r:embed="rId2"/>
          <a:stretch>
            <a:fillRect/>
          </a:stretch>
        </p:blipFill>
        <p:spPr>
          <a:xfrm>
            <a:off x="10130286" y="5181383"/>
            <a:ext cx="1981201" cy="1599195"/>
          </a:xfrm>
          <a:prstGeom prst="rect">
            <a:avLst/>
          </a:prstGeom>
          <a:ln>
            <a:noFill/>
          </a:ln>
          <a:effectLst>
            <a:softEdge rad="112500"/>
          </a:effectLst>
        </p:spPr>
      </p:pic>
    </p:spTree>
    <p:extLst>
      <p:ext uri="{BB962C8B-B14F-4D97-AF65-F5344CB8AC3E}">
        <p14:creationId xmlns:p14="http://schemas.microsoft.com/office/powerpoint/2010/main" val="2017097541"/>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 xmlns:a16="http://schemas.microsoft.com/office/drawing/2014/main" id="{43393335-6D0F-4368-87E0-B83CEF207954}"/>
              </a:ext>
            </a:extLst>
          </p:cNvPr>
          <p:cNvSpPr>
            <a:spLocks noGrp="1"/>
          </p:cNvSpPr>
          <p:nvPr>
            <p:ph idx="1"/>
          </p:nvPr>
        </p:nvSpPr>
        <p:spPr>
          <a:xfrm>
            <a:off x="133711" y="129097"/>
            <a:ext cx="11924578" cy="6723601"/>
          </a:xfrm>
        </p:spPr>
        <p:txBody>
          <a:bodyPr vert="horz" lIns="91440" tIns="45720" rIns="91440" bIns="45720" rtlCol="0" anchor="t">
            <a:normAutofit lnSpcReduction="10000"/>
          </a:bodyPr>
          <a:lstStyle/>
          <a:p>
            <a:pPr>
              <a:buNone/>
            </a:pPr>
            <a:r>
              <a:rPr lang="en-US" u="sng" dirty="0" err="1">
                <a:solidFill>
                  <a:srgbClr val="FF0000"/>
                </a:solidFill>
                <a:cs typeface="Calibri"/>
              </a:rPr>
              <a:t>Özellikleri</a:t>
            </a:r>
            <a:endParaRPr lang="en-US" u="sng" dirty="0">
              <a:solidFill>
                <a:srgbClr val="FF0000"/>
              </a:solidFill>
              <a:cs typeface="Calibri"/>
            </a:endParaRPr>
          </a:p>
          <a:p>
            <a:pPr>
              <a:buNone/>
            </a:pPr>
            <a:r>
              <a:rPr lang="en-US" dirty="0">
                <a:cs typeface="Calibri"/>
              </a:rPr>
              <a:t>•</a:t>
            </a:r>
            <a:r>
              <a:rPr lang="en-US" dirty="0" err="1">
                <a:cs typeface="Calibri"/>
              </a:rPr>
              <a:t>Renkli</a:t>
            </a:r>
            <a:r>
              <a:rPr lang="en-US" dirty="0">
                <a:cs typeface="Calibri"/>
              </a:rPr>
              <a:t> </a:t>
            </a:r>
            <a:r>
              <a:rPr lang="en-US" dirty="0" err="1">
                <a:cs typeface="Calibri"/>
              </a:rPr>
              <a:t>genelde</a:t>
            </a:r>
            <a:r>
              <a:rPr lang="en-US" dirty="0">
                <a:cs typeface="Calibri"/>
              </a:rPr>
              <a:t> </a:t>
            </a:r>
            <a:r>
              <a:rPr lang="en-US" dirty="0" err="1">
                <a:cs typeface="Calibri"/>
              </a:rPr>
              <a:t>mavimtak</a:t>
            </a:r>
            <a:r>
              <a:rPr lang="en-US" dirty="0">
                <a:cs typeface="Calibri"/>
              </a:rPr>
              <a:t> – </a:t>
            </a:r>
            <a:r>
              <a:rPr lang="en-US" dirty="0" err="1">
                <a:cs typeface="Calibri"/>
              </a:rPr>
              <a:t>yeşildir</a:t>
            </a:r>
            <a:r>
              <a:rPr lang="en-US" dirty="0">
                <a:cs typeface="Calibri"/>
              </a:rPr>
              <a:t>,</a:t>
            </a:r>
          </a:p>
          <a:p>
            <a:pPr>
              <a:buNone/>
            </a:pPr>
            <a:r>
              <a:rPr lang="en-US" dirty="0">
                <a:cs typeface="Calibri"/>
              </a:rPr>
              <a:t>•</a:t>
            </a:r>
            <a:r>
              <a:rPr lang="en-US" b="1" dirty="0" err="1">
                <a:cs typeface="Calibri"/>
              </a:rPr>
              <a:t>Peynirin</a:t>
            </a:r>
            <a:r>
              <a:rPr lang="en-US" b="1" dirty="0">
                <a:cs typeface="Calibri"/>
              </a:rPr>
              <a:t> </a:t>
            </a:r>
            <a:r>
              <a:rPr lang="en-US" b="1" dirty="0" err="1">
                <a:cs typeface="Calibri"/>
              </a:rPr>
              <a:t>iç</a:t>
            </a:r>
            <a:r>
              <a:rPr lang="en-US" b="1" dirty="0">
                <a:cs typeface="Calibri"/>
              </a:rPr>
              <a:t> </a:t>
            </a:r>
            <a:r>
              <a:rPr lang="en-US" b="1" dirty="0" err="1">
                <a:cs typeface="Calibri"/>
              </a:rPr>
              <a:t>kısmında</a:t>
            </a:r>
            <a:r>
              <a:rPr lang="en-US" b="1" dirty="0">
                <a:cs typeface="Calibri"/>
              </a:rPr>
              <a:t> </a:t>
            </a:r>
            <a:r>
              <a:rPr lang="en-US" b="1" dirty="0" err="1">
                <a:cs typeface="Calibri"/>
              </a:rPr>
              <a:t>yeşil</a:t>
            </a:r>
            <a:r>
              <a:rPr lang="en-US" b="1" dirty="0">
                <a:cs typeface="Calibri"/>
              </a:rPr>
              <a:t> </a:t>
            </a:r>
            <a:r>
              <a:rPr lang="en-US" b="1" dirty="0" err="1">
                <a:cs typeface="Calibri"/>
              </a:rPr>
              <a:t>renkte</a:t>
            </a:r>
            <a:r>
              <a:rPr lang="en-US" b="1" dirty="0">
                <a:cs typeface="Calibri"/>
              </a:rPr>
              <a:t> </a:t>
            </a:r>
            <a:r>
              <a:rPr lang="en-US" b="1" dirty="0" err="1">
                <a:cs typeface="Calibri"/>
              </a:rPr>
              <a:t>ancak</a:t>
            </a:r>
            <a:r>
              <a:rPr lang="en-US" b="1" dirty="0">
                <a:cs typeface="Calibri"/>
              </a:rPr>
              <a:t> </a:t>
            </a:r>
            <a:r>
              <a:rPr lang="en-US" b="1" dirty="0" err="1">
                <a:cs typeface="Calibri"/>
              </a:rPr>
              <a:t>dış</a:t>
            </a:r>
            <a:r>
              <a:rPr lang="en-US" b="1" dirty="0">
                <a:cs typeface="Calibri"/>
              </a:rPr>
              <a:t> </a:t>
            </a:r>
            <a:r>
              <a:rPr lang="en-US" b="1" dirty="0" err="1">
                <a:cs typeface="Calibri"/>
              </a:rPr>
              <a:t>kısmında</a:t>
            </a:r>
            <a:r>
              <a:rPr lang="en-US" b="1" dirty="0">
                <a:cs typeface="Calibri"/>
              </a:rPr>
              <a:t>  </a:t>
            </a:r>
            <a:r>
              <a:rPr lang="en-US" b="1" dirty="0" err="1">
                <a:cs typeface="Calibri"/>
              </a:rPr>
              <a:t>konidiler</a:t>
            </a:r>
            <a:r>
              <a:rPr lang="en-US" b="1" dirty="0">
                <a:cs typeface="Calibri"/>
              </a:rPr>
              <a:t> </a:t>
            </a:r>
            <a:r>
              <a:rPr lang="en-US" b="1" dirty="0" err="1">
                <a:cs typeface="Calibri"/>
              </a:rPr>
              <a:t>bulunmaz</a:t>
            </a:r>
            <a:r>
              <a:rPr lang="en-US" b="1" dirty="0">
                <a:cs typeface="Calibri"/>
              </a:rPr>
              <a:t> </a:t>
            </a:r>
            <a:r>
              <a:rPr lang="en-US" b="1" dirty="0" err="1">
                <a:cs typeface="Calibri"/>
              </a:rPr>
              <a:t>ve</a:t>
            </a:r>
            <a:r>
              <a:rPr lang="en-US" b="1" dirty="0">
                <a:cs typeface="Calibri"/>
              </a:rPr>
              <a:t> </a:t>
            </a:r>
            <a:r>
              <a:rPr lang="en-US" b="1" dirty="0" err="1">
                <a:cs typeface="Calibri"/>
              </a:rPr>
              <a:t>renk</a:t>
            </a:r>
            <a:r>
              <a:rPr lang="en-US" b="1" dirty="0">
                <a:cs typeface="Calibri"/>
              </a:rPr>
              <a:t> </a:t>
            </a:r>
            <a:r>
              <a:rPr lang="en-US" b="1" dirty="0" err="1">
                <a:cs typeface="Calibri"/>
              </a:rPr>
              <a:t>beyzdır</a:t>
            </a:r>
            <a:r>
              <a:rPr lang="en-US" b="1" dirty="0">
                <a:cs typeface="Calibri"/>
              </a:rPr>
              <a:t> ,</a:t>
            </a:r>
          </a:p>
          <a:p>
            <a:pPr>
              <a:buNone/>
            </a:pPr>
            <a:r>
              <a:rPr lang="en-US" dirty="0">
                <a:cs typeface="Calibri"/>
              </a:rPr>
              <a:t>•</a:t>
            </a:r>
            <a:r>
              <a:rPr lang="en-US" b="1" dirty="0">
                <a:cs typeface="Calibri"/>
              </a:rPr>
              <a:t>P. </a:t>
            </a:r>
            <a:r>
              <a:rPr lang="en-US" b="1" dirty="0" err="1">
                <a:cs typeface="Calibri"/>
              </a:rPr>
              <a:t>Roquefortii</a:t>
            </a:r>
            <a:r>
              <a:rPr lang="en-US" b="1" dirty="0">
                <a:cs typeface="Calibri"/>
              </a:rPr>
              <a:t> </a:t>
            </a:r>
            <a:r>
              <a:rPr lang="en-US" b="1" dirty="0" err="1">
                <a:cs typeface="Calibri"/>
              </a:rPr>
              <a:t>proteolitik</a:t>
            </a:r>
            <a:r>
              <a:rPr lang="en-US" b="1" dirty="0">
                <a:cs typeface="Calibri"/>
              </a:rPr>
              <a:t> </a:t>
            </a:r>
            <a:r>
              <a:rPr lang="en-US" b="1" dirty="0" err="1">
                <a:cs typeface="Calibri"/>
              </a:rPr>
              <a:t>ve</a:t>
            </a:r>
            <a:r>
              <a:rPr lang="en-US" b="1" dirty="0">
                <a:cs typeface="Calibri"/>
              </a:rPr>
              <a:t> </a:t>
            </a:r>
            <a:r>
              <a:rPr lang="en-US" b="1" dirty="0" err="1">
                <a:cs typeface="Calibri"/>
              </a:rPr>
              <a:t>lipolitik</a:t>
            </a:r>
            <a:r>
              <a:rPr lang="en-US" b="1" dirty="0">
                <a:cs typeface="Calibri"/>
              </a:rPr>
              <a:t> </a:t>
            </a:r>
            <a:r>
              <a:rPr lang="en-US" b="1" dirty="0" err="1">
                <a:cs typeface="Calibri"/>
              </a:rPr>
              <a:t>özellikte</a:t>
            </a:r>
            <a:r>
              <a:rPr lang="en-US" b="1" dirty="0">
                <a:cs typeface="Calibri"/>
              </a:rPr>
              <a:t>  </a:t>
            </a:r>
            <a:r>
              <a:rPr lang="en-US" b="1" dirty="0" err="1">
                <a:cs typeface="Calibri"/>
              </a:rPr>
              <a:t>birden</a:t>
            </a:r>
            <a:r>
              <a:rPr lang="en-US" b="1" dirty="0">
                <a:cs typeface="Calibri"/>
              </a:rPr>
              <a:t> </a:t>
            </a:r>
            <a:r>
              <a:rPr lang="en-US" b="1" dirty="0" err="1">
                <a:cs typeface="Calibri"/>
              </a:rPr>
              <a:t>fazla</a:t>
            </a:r>
            <a:r>
              <a:rPr lang="en-US" b="1" dirty="0">
                <a:cs typeface="Calibri"/>
              </a:rPr>
              <a:t> </a:t>
            </a:r>
            <a:r>
              <a:rPr lang="en-US" b="1" dirty="0" err="1">
                <a:cs typeface="Calibri"/>
              </a:rPr>
              <a:t>enzim</a:t>
            </a:r>
            <a:r>
              <a:rPr lang="en-US" b="1" dirty="0">
                <a:cs typeface="Calibri"/>
              </a:rPr>
              <a:t> </a:t>
            </a:r>
            <a:r>
              <a:rPr lang="en-US" b="1" dirty="0" err="1">
                <a:cs typeface="Calibri"/>
              </a:rPr>
              <a:t>salgılamaktadır</a:t>
            </a:r>
            <a:r>
              <a:rPr lang="en-US" b="1" dirty="0">
                <a:cs typeface="Calibri"/>
              </a:rPr>
              <a:t>, </a:t>
            </a:r>
          </a:p>
          <a:p>
            <a:pPr>
              <a:buNone/>
            </a:pPr>
            <a:r>
              <a:rPr lang="en-US" b="1" dirty="0">
                <a:cs typeface="Calibri"/>
              </a:rPr>
              <a:t>•</a:t>
            </a:r>
            <a:r>
              <a:rPr lang="en-US" b="1" dirty="0" err="1">
                <a:cs typeface="Calibri"/>
              </a:rPr>
              <a:t>Güçlü</a:t>
            </a:r>
            <a:r>
              <a:rPr lang="en-US" b="1" dirty="0">
                <a:cs typeface="Calibri"/>
              </a:rPr>
              <a:t> protein </a:t>
            </a:r>
            <a:r>
              <a:rPr lang="en-US" b="1" dirty="0" err="1">
                <a:cs typeface="Calibri"/>
              </a:rPr>
              <a:t>ve</a:t>
            </a:r>
            <a:r>
              <a:rPr lang="en-US" b="1" dirty="0">
                <a:cs typeface="Calibri"/>
              </a:rPr>
              <a:t> </a:t>
            </a:r>
            <a:r>
              <a:rPr lang="en-US" b="1" dirty="0" err="1">
                <a:cs typeface="Calibri"/>
              </a:rPr>
              <a:t>yağ</a:t>
            </a:r>
            <a:r>
              <a:rPr lang="en-US" b="1" dirty="0">
                <a:cs typeface="Calibri"/>
              </a:rPr>
              <a:t> </a:t>
            </a:r>
            <a:r>
              <a:rPr lang="en-US" b="1" dirty="0" err="1">
                <a:cs typeface="Calibri"/>
              </a:rPr>
              <a:t>parçalayıcıdır</a:t>
            </a:r>
            <a:r>
              <a:rPr lang="en-US" b="1" dirty="0">
                <a:cs typeface="Calibri"/>
              </a:rPr>
              <a:t>, </a:t>
            </a:r>
          </a:p>
          <a:p>
            <a:pPr>
              <a:buNone/>
            </a:pPr>
            <a:r>
              <a:rPr lang="en-US" dirty="0">
                <a:cs typeface="Calibri"/>
              </a:rPr>
              <a:t>•</a:t>
            </a:r>
            <a:r>
              <a:rPr lang="en-US" b="1" dirty="0">
                <a:cs typeface="Calibri"/>
              </a:rPr>
              <a:t>Gaz </a:t>
            </a:r>
            <a:r>
              <a:rPr lang="en-US" b="1" dirty="0" err="1">
                <a:cs typeface="Calibri"/>
              </a:rPr>
              <a:t>üretimi</a:t>
            </a:r>
            <a:r>
              <a:rPr lang="en-US" b="1" dirty="0">
                <a:cs typeface="Calibri"/>
              </a:rPr>
              <a:t> </a:t>
            </a:r>
            <a:r>
              <a:rPr lang="en-US" b="1" dirty="0" err="1">
                <a:cs typeface="Calibri"/>
              </a:rPr>
              <a:t>sayesinde</a:t>
            </a:r>
            <a:r>
              <a:rPr lang="en-US" b="1" dirty="0">
                <a:cs typeface="Calibri"/>
              </a:rPr>
              <a:t> </a:t>
            </a:r>
            <a:r>
              <a:rPr lang="en-US" b="1" dirty="0" err="1">
                <a:cs typeface="Calibri"/>
              </a:rPr>
              <a:t>gözeneklerin</a:t>
            </a:r>
            <a:r>
              <a:rPr lang="en-US" b="1" dirty="0">
                <a:cs typeface="Calibri"/>
              </a:rPr>
              <a:t> </a:t>
            </a:r>
            <a:r>
              <a:rPr lang="en-US" b="1" dirty="0" err="1">
                <a:cs typeface="Calibri"/>
              </a:rPr>
              <a:t>açılmasını</a:t>
            </a:r>
            <a:r>
              <a:rPr lang="en-US" b="1" dirty="0">
                <a:cs typeface="Calibri"/>
              </a:rPr>
              <a:t> </a:t>
            </a:r>
            <a:r>
              <a:rPr lang="en-US" b="1" dirty="0" err="1">
                <a:cs typeface="Calibri"/>
              </a:rPr>
              <a:t>sağlayan</a:t>
            </a:r>
            <a:r>
              <a:rPr lang="en-US" b="1" dirty="0">
                <a:cs typeface="Calibri"/>
              </a:rPr>
              <a:t> </a:t>
            </a:r>
            <a:r>
              <a:rPr lang="en-US" b="1" dirty="0" err="1">
                <a:cs typeface="Calibri"/>
              </a:rPr>
              <a:t>Leuconostoc</a:t>
            </a:r>
            <a:r>
              <a:rPr lang="en-US" b="1" dirty="0">
                <a:cs typeface="Calibri"/>
              </a:rPr>
              <a:t> </a:t>
            </a:r>
            <a:r>
              <a:rPr lang="en-US" b="1" dirty="0" err="1">
                <a:cs typeface="Calibri"/>
              </a:rPr>
              <a:t>gibi</a:t>
            </a:r>
            <a:r>
              <a:rPr lang="en-US" b="1" dirty="0">
                <a:cs typeface="Calibri"/>
              </a:rPr>
              <a:t> </a:t>
            </a:r>
            <a:r>
              <a:rPr lang="en-US" b="1" dirty="0" err="1">
                <a:cs typeface="Calibri"/>
              </a:rPr>
              <a:t>bakterilerin</a:t>
            </a:r>
            <a:r>
              <a:rPr lang="en-US" b="1" dirty="0">
                <a:cs typeface="Calibri"/>
              </a:rPr>
              <a:t> </a:t>
            </a:r>
            <a:r>
              <a:rPr lang="en-US" b="1" dirty="0" err="1">
                <a:cs typeface="Calibri"/>
              </a:rPr>
              <a:t>yadımıyla</a:t>
            </a:r>
            <a:r>
              <a:rPr lang="en-US" b="1" dirty="0">
                <a:cs typeface="Calibri"/>
              </a:rPr>
              <a:t> </a:t>
            </a:r>
            <a:r>
              <a:rPr lang="en-US" b="1" dirty="0" err="1">
                <a:cs typeface="Calibri"/>
              </a:rPr>
              <a:t>olmaktadı</a:t>
            </a:r>
            <a:r>
              <a:rPr lang="en-US" dirty="0" err="1">
                <a:cs typeface="Calibri"/>
              </a:rPr>
              <a:t>r</a:t>
            </a:r>
            <a:r>
              <a:rPr lang="en-US" dirty="0">
                <a:cs typeface="Calibri"/>
              </a:rPr>
              <a:t>,</a:t>
            </a:r>
            <a:endParaRPr lang="en-US" dirty="0"/>
          </a:p>
          <a:p>
            <a:pPr>
              <a:buNone/>
            </a:pPr>
            <a:r>
              <a:rPr lang="en-US" dirty="0">
                <a:cs typeface="Calibri"/>
              </a:rPr>
              <a:t>•</a:t>
            </a:r>
            <a:r>
              <a:rPr lang="en-US" dirty="0" err="1">
                <a:cs typeface="Calibri"/>
              </a:rPr>
              <a:t>Gelişmesi</a:t>
            </a:r>
            <a:r>
              <a:rPr lang="en-US" dirty="0">
                <a:cs typeface="Calibri"/>
              </a:rPr>
              <a:t> </a:t>
            </a:r>
            <a:r>
              <a:rPr lang="en-US" dirty="0" err="1">
                <a:cs typeface="Calibri"/>
              </a:rPr>
              <a:t>aşılmasından</a:t>
            </a:r>
            <a:r>
              <a:rPr lang="en-US" dirty="0">
                <a:cs typeface="Calibri"/>
              </a:rPr>
              <a:t> </a:t>
            </a:r>
            <a:r>
              <a:rPr lang="en-US" dirty="0" err="1">
                <a:cs typeface="Calibri"/>
              </a:rPr>
              <a:t>sonra</a:t>
            </a:r>
            <a:r>
              <a:rPr lang="en-US" dirty="0">
                <a:cs typeface="Calibri"/>
              </a:rPr>
              <a:t> </a:t>
            </a:r>
            <a:r>
              <a:rPr lang="en-US" dirty="0" err="1">
                <a:cs typeface="Calibri"/>
              </a:rPr>
              <a:t>sekiz</a:t>
            </a:r>
            <a:r>
              <a:rPr lang="en-US" dirty="0">
                <a:cs typeface="Calibri"/>
              </a:rPr>
              <a:t>, on </a:t>
            </a:r>
            <a:r>
              <a:rPr lang="en-US" dirty="0" err="1">
                <a:cs typeface="Calibri"/>
              </a:rPr>
              <a:t>gün</a:t>
            </a:r>
            <a:r>
              <a:rPr lang="en-US" dirty="0">
                <a:cs typeface="Calibri"/>
              </a:rPr>
              <a:t> </a:t>
            </a:r>
            <a:r>
              <a:rPr lang="en-US" dirty="0" err="1">
                <a:cs typeface="Calibri"/>
              </a:rPr>
              <a:t>içerisinde</a:t>
            </a:r>
            <a:r>
              <a:rPr lang="en-US" dirty="0">
                <a:cs typeface="Calibri"/>
              </a:rPr>
              <a:t> </a:t>
            </a:r>
            <a:r>
              <a:rPr lang="en-US" dirty="0" err="1">
                <a:cs typeface="Calibri"/>
              </a:rPr>
              <a:t>gerçekleşir</a:t>
            </a:r>
            <a:endParaRPr lang="en-US" dirty="0"/>
          </a:p>
          <a:p>
            <a:pPr>
              <a:buNone/>
            </a:pPr>
            <a:r>
              <a:rPr lang="en-US" dirty="0">
                <a:cs typeface="Calibri"/>
              </a:rPr>
              <a:t>•</a:t>
            </a:r>
            <a:r>
              <a:rPr lang="en-US" dirty="0" err="1">
                <a:cs typeface="Calibri"/>
              </a:rPr>
              <a:t>Gelişmesi</a:t>
            </a:r>
            <a:r>
              <a:rPr lang="en-US" dirty="0">
                <a:cs typeface="Calibri"/>
              </a:rPr>
              <a:t> </a:t>
            </a:r>
            <a:r>
              <a:rPr lang="en-US" dirty="0" err="1">
                <a:cs typeface="Calibri"/>
              </a:rPr>
              <a:t>özel</a:t>
            </a:r>
            <a:r>
              <a:rPr lang="en-US" dirty="0">
                <a:cs typeface="Calibri"/>
              </a:rPr>
              <a:t> </a:t>
            </a:r>
            <a:r>
              <a:rPr lang="en-US" dirty="0" err="1">
                <a:cs typeface="Calibri"/>
              </a:rPr>
              <a:t>olarak</a:t>
            </a:r>
            <a:r>
              <a:rPr lang="en-US" dirty="0">
                <a:cs typeface="Calibri"/>
              </a:rPr>
              <a:t> </a:t>
            </a:r>
            <a:r>
              <a:rPr lang="en-US" dirty="0" err="1">
                <a:cs typeface="Calibri"/>
              </a:rPr>
              <a:t>havalandırılmış</a:t>
            </a:r>
            <a:r>
              <a:rPr lang="en-US" dirty="0">
                <a:cs typeface="Calibri"/>
              </a:rPr>
              <a:t> </a:t>
            </a:r>
            <a:r>
              <a:rPr lang="en-US" dirty="0" err="1">
                <a:cs typeface="Calibri"/>
              </a:rPr>
              <a:t>kavalarda</a:t>
            </a:r>
            <a:r>
              <a:rPr lang="en-US" dirty="0">
                <a:cs typeface="Calibri"/>
              </a:rPr>
              <a:t> </a:t>
            </a:r>
            <a:r>
              <a:rPr lang="en-US" dirty="0" err="1">
                <a:cs typeface="Calibri"/>
              </a:rPr>
              <a:t>bir</a:t>
            </a:r>
            <a:r>
              <a:rPr lang="en-US" dirty="0">
                <a:cs typeface="Calibri"/>
              </a:rPr>
              <a:t> </a:t>
            </a:r>
            <a:r>
              <a:rPr lang="en-US" dirty="0" err="1">
                <a:cs typeface="Calibri"/>
              </a:rPr>
              <a:t>ile</a:t>
            </a:r>
            <a:r>
              <a:rPr lang="en-US" dirty="0">
                <a:cs typeface="Calibri"/>
              </a:rPr>
              <a:t> </a:t>
            </a:r>
            <a:r>
              <a:rPr lang="en-US" dirty="0" err="1">
                <a:cs typeface="Calibri"/>
              </a:rPr>
              <a:t>üç</a:t>
            </a:r>
            <a:r>
              <a:rPr lang="en-US" dirty="0">
                <a:cs typeface="Calibri"/>
              </a:rPr>
              <a:t> </a:t>
            </a:r>
            <a:r>
              <a:rPr lang="en-US" dirty="0" err="1">
                <a:cs typeface="Calibri"/>
              </a:rPr>
              <a:t>aylık</a:t>
            </a:r>
            <a:r>
              <a:rPr lang="en-US" dirty="0">
                <a:cs typeface="Calibri"/>
              </a:rPr>
              <a:t> </a:t>
            </a:r>
            <a:r>
              <a:rPr lang="en-US" dirty="0" err="1">
                <a:cs typeface="Calibri"/>
              </a:rPr>
              <a:t>olgunlaşmasından</a:t>
            </a:r>
            <a:r>
              <a:rPr lang="en-US" dirty="0">
                <a:cs typeface="Calibri"/>
              </a:rPr>
              <a:t> </a:t>
            </a:r>
            <a:r>
              <a:rPr lang="en-US" dirty="0" err="1">
                <a:cs typeface="Calibri"/>
              </a:rPr>
              <a:t>sonra</a:t>
            </a:r>
            <a:r>
              <a:rPr lang="en-US" dirty="0">
                <a:cs typeface="Calibri"/>
              </a:rPr>
              <a:t> </a:t>
            </a:r>
            <a:r>
              <a:rPr lang="en-US" dirty="0" err="1">
                <a:cs typeface="Calibri"/>
              </a:rPr>
              <a:t>maksimuma</a:t>
            </a:r>
            <a:r>
              <a:rPr lang="en-US" dirty="0">
                <a:cs typeface="Calibri"/>
              </a:rPr>
              <a:t> </a:t>
            </a:r>
            <a:r>
              <a:rPr lang="en-US" dirty="0" err="1">
                <a:cs typeface="Calibri"/>
              </a:rPr>
              <a:t>ulaşır</a:t>
            </a:r>
            <a:r>
              <a:rPr lang="en-US" dirty="0">
                <a:cs typeface="Calibri"/>
              </a:rPr>
              <a:t> </a:t>
            </a:r>
            <a:endParaRPr lang="en-US" dirty="0"/>
          </a:p>
          <a:p>
            <a:pPr>
              <a:buNone/>
            </a:pPr>
            <a:r>
              <a:rPr lang="en-US" b="1" dirty="0">
                <a:cs typeface="Calibri"/>
              </a:rPr>
              <a:t>•</a:t>
            </a:r>
            <a:r>
              <a:rPr lang="en-US" b="1" dirty="0" err="1">
                <a:cs typeface="Calibri"/>
              </a:rPr>
              <a:t>Küf</a:t>
            </a:r>
            <a:r>
              <a:rPr lang="en-US" b="1" dirty="0">
                <a:cs typeface="Calibri"/>
              </a:rPr>
              <a:t>, </a:t>
            </a:r>
            <a:r>
              <a:rPr lang="en-US" b="1" dirty="0" err="1">
                <a:cs typeface="Calibri"/>
              </a:rPr>
              <a:t>peynirde</a:t>
            </a:r>
            <a:r>
              <a:rPr lang="en-US" b="1" dirty="0">
                <a:cs typeface="Calibri"/>
              </a:rPr>
              <a:t> </a:t>
            </a:r>
            <a:r>
              <a:rPr lang="en-US" b="1" dirty="0" err="1">
                <a:cs typeface="Calibri"/>
              </a:rPr>
              <a:t>çatlaklar</a:t>
            </a:r>
            <a:r>
              <a:rPr lang="en-US" b="1" dirty="0">
                <a:cs typeface="Calibri"/>
              </a:rPr>
              <a:t> </a:t>
            </a:r>
            <a:r>
              <a:rPr lang="en-US" b="1" dirty="0" err="1">
                <a:cs typeface="Calibri"/>
              </a:rPr>
              <a:t>ve</a:t>
            </a:r>
            <a:r>
              <a:rPr lang="en-US" b="1" dirty="0">
                <a:cs typeface="Calibri"/>
              </a:rPr>
              <a:t> </a:t>
            </a:r>
            <a:r>
              <a:rPr lang="en-US" b="1" dirty="0" err="1">
                <a:cs typeface="Calibri"/>
              </a:rPr>
              <a:t>damalar</a:t>
            </a:r>
            <a:r>
              <a:rPr lang="en-US" b="1" dirty="0">
                <a:cs typeface="Calibri"/>
              </a:rPr>
              <a:t> </a:t>
            </a:r>
            <a:r>
              <a:rPr lang="en-US" b="1" dirty="0" err="1">
                <a:cs typeface="Calibri"/>
              </a:rPr>
              <a:t>oluşturarak</a:t>
            </a:r>
            <a:r>
              <a:rPr lang="en-US" b="1" dirty="0">
                <a:cs typeface="Calibri"/>
              </a:rPr>
              <a:t> </a:t>
            </a:r>
            <a:r>
              <a:rPr lang="en-US" b="1" dirty="0" err="1">
                <a:cs typeface="Calibri"/>
              </a:rPr>
              <a:t>mermer</a:t>
            </a:r>
            <a:r>
              <a:rPr lang="en-US" b="1" dirty="0">
                <a:cs typeface="Calibri"/>
              </a:rPr>
              <a:t> </a:t>
            </a:r>
            <a:r>
              <a:rPr lang="en-US" b="1" dirty="0" err="1">
                <a:cs typeface="Calibri"/>
              </a:rPr>
              <a:t>görüntüsü</a:t>
            </a:r>
            <a:r>
              <a:rPr lang="en-US" b="1" dirty="0">
                <a:cs typeface="Calibri"/>
              </a:rPr>
              <a:t> </a:t>
            </a:r>
            <a:r>
              <a:rPr lang="en-US" b="1" dirty="0" err="1">
                <a:cs typeface="Calibri"/>
              </a:rPr>
              <a:t>almasına</a:t>
            </a:r>
            <a:r>
              <a:rPr lang="en-US" b="1" dirty="0">
                <a:cs typeface="Calibri"/>
              </a:rPr>
              <a:t> </a:t>
            </a:r>
            <a:r>
              <a:rPr lang="en-US" b="1" dirty="0" err="1">
                <a:cs typeface="Calibri"/>
              </a:rPr>
              <a:t>neden</a:t>
            </a:r>
            <a:r>
              <a:rPr lang="en-US" b="1" dirty="0">
                <a:cs typeface="Calibri"/>
              </a:rPr>
              <a:t> </a:t>
            </a:r>
            <a:r>
              <a:rPr lang="en-US" b="1" dirty="0" err="1">
                <a:cs typeface="Calibri"/>
              </a:rPr>
              <a:t>olur</a:t>
            </a:r>
            <a:r>
              <a:rPr lang="en-US" dirty="0">
                <a:cs typeface="Calibri"/>
              </a:rPr>
              <a:t>,  </a:t>
            </a:r>
            <a:endParaRPr lang="en-US" dirty="0"/>
          </a:p>
          <a:p>
            <a:pPr>
              <a:buNone/>
            </a:pPr>
            <a:r>
              <a:rPr lang="en-US" dirty="0">
                <a:cs typeface="Calibri"/>
              </a:rPr>
              <a:t>•</a:t>
            </a:r>
            <a:r>
              <a:rPr lang="en-US" b="1" dirty="0" err="1">
                <a:cs typeface="Calibri"/>
              </a:rPr>
              <a:t>Kültürün</a:t>
            </a:r>
            <a:r>
              <a:rPr lang="en-US" b="1" dirty="0">
                <a:cs typeface="Calibri"/>
              </a:rPr>
              <a:t> </a:t>
            </a:r>
            <a:r>
              <a:rPr lang="en-US" b="1" dirty="0" err="1">
                <a:cs typeface="Calibri"/>
              </a:rPr>
              <a:t>enzim</a:t>
            </a:r>
            <a:r>
              <a:rPr lang="en-US" b="1" dirty="0">
                <a:cs typeface="Calibri"/>
              </a:rPr>
              <a:t> </a:t>
            </a:r>
            <a:r>
              <a:rPr lang="en-US" b="1" dirty="0" err="1">
                <a:cs typeface="Calibri"/>
              </a:rPr>
              <a:t>sisteminin</a:t>
            </a:r>
            <a:r>
              <a:rPr lang="en-US" b="1" dirty="0">
                <a:cs typeface="Calibri"/>
              </a:rPr>
              <a:t> </a:t>
            </a:r>
            <a:r>
              <a:rPr lang="en-US" b="1" dirty="0" err="1">
                <a:cs typeface="Calibri"/>
              </a:rPr>
              <a:t>gücü</a:t>
            </a:r>
            <a:r>
              <a:rPr lang="en-US" b="1" dirty="0">
                <a:cs typeface="Calibri"/>
              </a:rPr>
              <a:t> </a:t>
            </a:r>
            <a:r>
              <a:rPr lang="en-US" b="1" dirty="0" err="1">
                <a:cs typeface="Calibri"/>
              </a:rPr>
              <a:t>doğrultusunda</a:t>
            </a:r>
            <a:r>
              <a:rPr lang="en-US" b="1" dirty="0">
                <a:cs typeface="Calibri"/>
              </a:rPr>
              <a:t> </a:t>
            </a:r>
            <a:r>
              <a:rPr lang="en-US" b="1" dirty="0" err="1">
                <a:cs typeface="Calibri"/>
              </a:rPr>
              <a:t>peynirde</a:t>
            </a:r>
            <a:r>
              <a:rPr lang="en-US" b="1" dirty="0">
                <a:cs typeface="Calibri"/>
              </a:rPr>
              <a:t> </a:t>
            </a:r>
            <a:r>
              <a:rPr lang="en-US" b="1" dirty="0" err="1">
                <a:cs typeface="Calibri"/>
              </a:rPr>
              <a:t>değişik</a:t>
            </a:r>
            <a:r>
              <a:rPr lang="en-US" b="1" dirty="0">
                <a:cs typeface="Calibri"/>
              </a:rPr>
              <a:t> </a:t>
            </a:r>
            <a:r>
              <a:rPr lang="en-US" b="1" dirty="0" err="1">
                <a:cs typeface="Calibri"/>
              </a:rPr>
              <a:t>düzeylerde</a:t>
            </a:r>
            <a:r>
              <a:rPr lang="en-US" b="1" dirty="0">
                <a:cs typeface="Calibri"/>
              </a:rPr>
              <a:t> </a:t>
            </a:r>
            <a:r>
              <a:rPr lang="en-US" b="1" dirty="0" err="1">
                <a:cs typeface="Calibri"/>
              </a:rPr>
              <a:t>acılık</a:t>
            </a:r>
            <a:r>
              <a:rPr lang="en-US" b="1" dirty="0">
                <a:cs typeface="Calibri"/>
              </a:rPr>
              <a:t> </a:t>
            </a:r>
            <a:r>
              <a:rPr lang="en-US" b="1" dirty="0" err="1">
                <a:cs typeface="Calibri"/>
              </a:rPr>
              <a:t>hissedilir</a:t>
            </a:r>
            <a:r>
              <a:rPr lang="en-US" b="1" dirty="0">
                <a:cs typeface="Calibri"/>
              </a:rPr>
              <a:t>, </a:t>
            </a:r>
            <a:endParaRPr lang="en-US" b="1" dirty="0"/>
          </a:p>
          <a:p>
            <a:pPr marL="0" indent="0">
              <a:buNone/>
            </a:pPr>
            <a:endParaRPr lang="en-US" dirty="0">
              <a:cs typeface="Calibri"/>
            </a:endParaRPr>
          </a:p>
        </p:txBody>
      </p:sp>
    </p:spTree>
    <p:extLst>
      <p:ext uri="{BB962C8B-B14F-4D97-AF65-F5344CB8AC3E}">
        <p14:creationId xmlns:p14="http://schemas.microsoft.com/office/powerpoint/2010/main" val="267695052"/>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95B6B0E0-BDB9-4B3F-8FA5-5708B02BB30B}"/>
              </a:ext>
            </a:extLst>
          </p:cNvPr>
          <p:cNvSpPr>
            <a:spLocks noGrp="1"/>
          </p:cNvSpPr>
          <p:nvPr>
            <p:ph type="title"/>
          </p:nvPr>
        </p:nvSpPr>
        <p:spPr>
          <a:xfrm>
            <a:off x="90578" y="1544069"/>
            <a:ext cx="12082731" cy="577941"/>
          </a:xfrm>
        </p:spPr>
        <p:txBody>
          <a:bodyPr>
            <a:normAutofit fontScale="90000"/>
          </a:bodyPr>
          <a:lstStyle/>
          <a:p>
            <a:r>
              <a:rPr lang="en-US" sz="2800" b="1" i="1" u="sng" dirty="0">
                <a:cs typeface="Calibri Light"/>
              </a:rPr>
              <a:t/>
            </a:r>
            <a:br>
              <a:rPr lang="en-US" sz="2800" b="1" i="1" u="sng" dirty="0">
                <a:cs typeface="Calibri Light"/>
              </a:rPr>
            </a:br>
            <a:r>
              <a:rPr lang="en-US" sz="2800" b="1" i="1" u="sng" dirty="0">
                <a:solidFill>
                  <a:srgbClr val="FF0000"/>
                </a:solidFill>
                <a:cs typeface="Calibri Light"/>
              </a:rPr>
              <a:t>Penicillium </a:t>
            </a:r>
            <a:r>
              <a:rPr lang="en-US" sz="2800" b="1" i="1" u="sng" dirty="0" err="1">
                <a:solidFill>
                  <a:srgbClr val="FF0000"/>
                </a:solidFill>
                <a:cs typeface="Calibri Light"/>
              </a:rPr>
              <a:t>roquefortii</a:t>
            </a:r>
            <a:r>
              <a:rPr lang="en-US" sz="2800" b="1" i="1" u="sng" dirty="0">
                <a:solidFill>
                  <a:srgbClr val="FF0000"/>
                </a:solidFill>
                <a:cs typeface="Calibri Light"/>
              </a:rPr>
              <a:t>  </a:t>
            </a:r>
            <a:r>
              <a:rPr lang="en-US" sz="2800" b="1" u="sng" dirty="0" err="1">
                <a:solidFill>
                  <a:srgbClr val="FF0000"/>
                </a:solidFill>
                <a:cs typeface="Calibri Light"/>
              </a:rPr>
              <a:t>kullanım</a:t>
            </a:r>
            <a:r>
              <a:rPr lang="tr-TR" sz="2800" b="1" u="sng" dirty="0">
                <a:solidFill>
                  <a:srgbClr val="FF0000"/>
                </a:solidFill>
                <a:cs typeface="Calibri Light"/>
              </a:rPr>
              <a:t>ı</a:t>
            </a:r>
            <a:r>
              <a:rPr lang="en-US" sz="2800" b="1" u="sng" dirty="0">
                <a:solidFill>
                  <a:srgbClr val="FF0000"/>
                </a:solidFill>
                <a:cs typeface="Calibri Light"/>
              </a:rPr>
              <a:t>:</a:t>
            </a:r>
            <a:endParaRPr lang="en-US" sz="2800" b="1" u="sng" dirty="0">
              <a:solidFill>
                <a:srgbClr val="FF0000"/>
              </a:solidFill>
              <a:ea typeface="+mj-lt"/>
              <a:cs typeface="+mj-lt"/>
            </a:endParaRPr>
          </a:p>
        </p:txBody>
      </p:sp>
      <p:sp>
        <p:nvSpPr>
          <p:cNvPr id="3" name="Content Placeholder 2">
            <a:extLst>
              <a:ext uri="{FF2B5EF4-FFF2-40B4-BE49-F238E27FC236}">
                <a16:creationId xmlns="" xmlns:a16="http://schemas.microsoft.com/office/drawing/2014/main" id="{E8B01E42-49D6-4E29-AC4C-B9807715467F}"/>
              </a:ext>
            </a:extLst>
          </p:cNvPr>
          <p:cNvSpPr>
            <a:spLocks noGrp="1"/>
          </p:cNvSpPr>
          <p:nvPr>
            <p:ph idx="1"/>
          </p:nvPr>
        </p:nvSpPr>
        <p:spPr>
          <a:xfrm>
            <a:off x="-10064" y="2285701"/>
            <a:ext cx="11823940" cy="2439149"/>
          </a:xfrm>
        </p:spPr>
        <p:txBody>
          <a:bodyPr vert="horz" lIns="91440" tIns="45720" rIns="91440" bIns="45720" rtlCol="0" anchor="t">
            <a:normAutofit/>
          </a:bodyPr>
          <a:lstStyle/>
          <a:p>
            <a:pPr>
              <a:buNone/>
            </a:pPr>
            <a:r>
              <a:rPr lang="en-US" dirty="0">
                <a:latin typeface="Calibri Light"/>
                <a:cs typeface="Calibri Light"/>
              </a:rPr>
              <a:t>•</a:t>
            </a:r>
            <a:r>
              <a:rPr lang="en-US" dirty="0" err="1">
                <a:latin typeface="Calibri Light"/>
                <a:cs typeface="Calibri Light"/>
              </a:rPr>
              <a:t>Rokfor</a:t>
            </a:r>
            <a:r>
              <a:rPr lang="en-US" dirty="0">
                <a:latin typeface="Calibri Light"/>
                <a:cs typeface="Calibri Light"/>
              </a:rPr>
              <a:t> </a:t>
            </a:r>
            <a:r>
              <a:rPr lang="en-US" dirty="0" err="1">
                <a:latin typeface="Calibri Light"/>
                <a:cs typeface="Calibri Light"/>
              </a:rPr>
              <a:t>peyniri</a:t>
            </a:r>
            <a:r>
              <a:rPr lang="en-US" dirty="0">
                <a:latin typeface="Calibri Light"/>
                <a:cs typeface="Calibri Light"/>
              </a:rPr>
              <a:t> </a:t>
            </a:r>
            <a:r>
              <a:rPr lang="en-US" dirty="0" err="1">
                <a:latin typeface="Calibri Light"/>
                <a:cs typeface="Calibri Light"/>
              </a:rPr>
              <a:t>ve</a:t>
            </a:r>
            <a:r>
              <a:rPr lang="en-US" dirty="0">
                <a:latin typeface="Calibri Light"/>
                <a:cs typeface="Calibri Light"/>
              </a:rPr>
              <a:t> </a:t>
            </a:r>
            <a:r>
              <a:rPr lang="en-US" dirty="0" err="1">
                <a:latin typeface="Calibri Light"/>
                <a:cs typeface="Calibri Light"/>
              </a:rPr>
              <a:t>pıhtısı</a:t>
            </a:r>
            <a:r>
              <a:rPr lang="en-US" dirty="0">
                <a:latin typeface="Calibri Light"/>
                <a:cs typeface="Calibri Light"/>
              </a:rPr>
              <a:t> </a:t>
            </a:r>
            <a:r>
              <a:rPr lang="en-US" dirty="0" err="1">
                <a:latin typeface="Calibri Light"/>
                <a:cs typeface="Calibri Light"/>
              </a:rPr>
              <a:t>preslenmiş</a:t>
            </a:r>
            <a:r>
              <a:rPr lang="en-US" dirty="0">
                <a:latin typeface="Calibri Light"/>
                <a:cs typeface="Calibri Light"/>
              </a:rPr>
              <a:t> (pat </a:t>
            </a:r>
            <a:r>
              <a:rPr lang="en-US" dirty="0" err="1">
                <a:latin typeface="Calibri Light"/>
                <a:cs typeface="Calibri Light"/>
              </a:rPr>
              <a:t>persile</a:t>
            </a:r>
            <a:r>
              <a:rPr lang="en-US" dirty="0">
                <a:latin typeface="Calibri Light"/>
                <a:cs typeface="Calibri Light"/>
              </a:rPr>
              <a:t>) Gorgonzola, Bleu </a:t>
            </a:r>
            <a:r>
              <a:rPr lang="en-US" dirty="0" err="1">
                <a:latin typeface="Calibri Light"/>
                <a:cs typeface="Calibri Light"/>
              </a:rPr>
              <a:t>d’Auvergne</a:t>
            </a:r>
            <a:r>
              <a:rPr lang="en-US" dirty="0">
                <a:latin typeface="Calibri Light"/>
                <a:cs typeface="Calibri Light"/>
              </a:rPr>
              <a:t> </a:t>
            </a:r>
            <a:r>
              <a:rPr lang="en-US" dirty="0" err="1">
                <a:latin typeface="Calibri Light"/>
                <a:cs typeface="Calibri Light"/>
              </a:rPr>
              <a:t>veya</a:t>
            </a:r>
            <a:r>
              <a:rPr lang="en-US" dirty="0">
                <a:latin typeface="Calibri Light"/>
                <a:cs typeface="Calibri Light"/>
              </a:rPr>
              <a:t> </a:t>
            </a:r>
            <a:r>
              <a:rPr lang="en-US" dirty="0" err="1">
                <a:latin typeface="Calibri Light"/>
                <a:cs typeface="Calibri Light"/>
              </a:rPr>
              <a:t>bresse</a:t>
            </a:r>
            <a:r>
              <a:rPr lang="en-US" dirty="0">
                <a:latin typeface="Calibri Light"/>
                <a:cs typeface="Calibri Light"/>
              </a:rPr>
              <a:t> </a:t>
            </a:r>
            <a:r>
              <a:rPr lang="en-US" dirty="0" err="1">
                <a:latin typeface="Calibri Light"/>
                <a:cs typeface="Calibri Light"/>
              </a:rPr>
              <a:t>gibi</a:t>
            </a:r>
            <a:r>
              <a:rPr lang="en-US" dirty="0">
                <a:latin typeface="Calibri Light"/>
                <a:cs typeface="Calibri Light"/>
              </a:rPr>
              <a:t> </a:t>
            </a:r>
            <a:r>
              <a:rPr lang="en-US" dirty="0" err="1">
                <a:latin typeface="Calibri Light"/>
                <a:cs typeface="Calibri Light"/>
              </a:rPr>
              <a:t>peynirlerin</a:t>
            </a:r>
            <a:r>
              <a:rPr lang="en-US" dirty="0">
                <a:latin typeface="Calibri Light"/>
                <a:cs typeface="Calibri Light"/>
              </a:rPr>
              <a:t> </a:t>
            </a:r>
            <a:r>
              <a:rPr lang="en-US" dirty="0" err="1">
                <a:latin typeface="Calibri Light"/>
                <a:cs typeface="Calibri Light"/>
              </a:rPr>
              <a:t>yapımında</a:t>
            </a:r>
            <a:r>
              <a:rPr lang="en-US" dirty="0">
                <a:latin typeface="Calibri Light"/>
                <a:cs typeface="Calibri Light"/>
              </a:rPr>
              <a:t> </a:t>
            </a:r>
            <a:r>
              <a:rPr lang="en-US" dirty="0" err="1">
                <a:latin typeface="Calibri Light"/>
                <a:cs typeface="Calibri Light"/>
              </a:rPr>
              <a:t>kullanılır</a:t>
            </a:r>
            <a:r>
              <a:rPr lang="en-US" dirty="0">
                <a:latin typeface="Calibri Light"/>
                <a:cs typeface="Calibri Light"/>
              </a:rPr>
              <a:t>,</a:t>
            </a:r>
            <a:endParaRPr lang="en-US" dirty="0"/>
          </a:p>
          <a:p>
            <a:pPr>
              <a:buNone/>
            </a:pPr>
            <a:r>
              <a:rPr lang="en-US" dirty="0">
                <a:latin typeface="Calibri Light"/>
                <a:cs typeface="Calibri Light"/>
              </a:rPr>
              <a:t>•</a:t>
            </a:r>
            <a:r>
              <a:rPr lang="en-US" dirty="0" err="1">
                <a:latin typeface="Calibri Light"/>
                <a:cs typeface="Calibri Light"/>
              </a:rPr>
              <a:t>Süte</a:t>
            </a:r>
            <a:r>
              <a:rPr lang="en-US" dirty="0">
                <a:latin typeface="Calibri Light"/>
                <a:cs typeface="Calibri Light"/>
              </a:rPr>
              <a:t> </a:t>
            </a:r>
            <a:r>
              <a:rPr lang="en-US" dirty="0" err="1">
                <a:latin typeface="Calibri Light"/>
                <a:cs typeface="Calibri Light"/>
              </a:rPr>
              <a:t>pıhtı</a:t>
            </a:r>
            <a:r>
              <a:rPr lang="en-US" dirty="0">
                <a:latin typeface="Calibri Light"/>
                <a:cs typeface="Calibri Light"/>
              </a:rPr>
              <a:t> </a:t>
            </a:r>
            <a:r>
              <a:rPr lang="en-US" dirty="0" err="1">
                <a:latin typeface="Calibri Light"/>
                <a:cs typeface="Calibri Light"/>
              </a:rPr>
              <a:t>parçalamadneklenir</a:t>
            </a:r>
            <a:r>
              <a:rPr lang="en-US" dirty="0">
                <a:latin typeface="Calibri Light"/>
                <a:cs typeface="Calibri Light"/>
              </a:rPr>
              <a:t>, </a:t>
            </a:r>
            <a:r>
              <a:rPr lang="en-US" dirty="0" err="1">
                <a:latin typeface="Calibri Light"/>
                <a:cs typeface="Calibri Light"/>
              </a:rPr>
              <a:t>bazen</a:t>
            </a:r>
            <a:r>
              <a:rPr lang="en-US" dirty="0">
                <a:latin typeface="Calibri Light"/>
                <a:cs typeface="Calibri Light"/>
              </a:rPr>
              <a:t> </a:t>
            </a:r>
            <a:r>
              <a:rPr lang="en-US" dirty="0" err="1">
                <a:latin typeface="Calibri Light"/>
                <a:cs typeface="Calibri Light"/>
              </a:rPr>
              <a:t>pıhtının</a:t>
            </a:r>
            <a:r>
              <a:rPr lang="en-US" dirty="0">
                <a:latin typeface="Calibri Light"/>
                <a:cs typeface="Calibri Light"/>
              </a:rPr>
              <a:t> </a:t>
            </a:r>
            <a:r>
              <a:rPr lang="en-US" dirty="0" err="1">
                <a:latin typeface="Calibri Light"/>
                <a:cs typeface="Calibri Light"/>
              </a:rPr>
              <a:t>kalıplanması</a:t>
            </a:r>
            <a:r>
              <a:rPr lang="en-US" dirty="0">
                <a:latin typeface="Calibri Light"/>
                <a:cs typeface="Calibri Light"/>
              </a:rPr>
              <a:t> </a:t>
            </a:r>
            <a:r>
              <a:rPr lang="en-US" dirty="0" err="1">
                <a:latin typeface="Calibri Light"/>
                <a:cs typeface="Calibri Light"/>
              </a:rPr>
              <a:t>sırasında</a:t>
            </a:r>
            <a:r>
              <a:rPr lang="en-US" dirty="0">
                <a:latin typeface="Calibri Light"/>
                <a:cs typeface="Calibri Light"/>
              </a:rPr>
              <a:t> </a:t>
            </a:r>
            <a:r>
              <a:rPr lang="en-US" dirty="0" err="1">
                <a:latin typeface="Calibri Light"/>
                <a:cs typeface="Calibri Light"/>
              </a:rPr>
              <a:t>ilave</a:t>
            </a:r>
            <a:r>
              <a:rPr lang="en-US" dirty="0">
                <a:latin typeface="Calibri Light"/>
                <a:cs typeface="Calibri Light"/>
              </a:rPr>
              <a:t> </a:t>
            </a:r>
            <a:r>
              <a:rPr lang="en-US" dirty="0" err="1">
                <a:latin typeface="Calibri Light"/>
                <a:cs typeface="Calibri Light"/>
              </a:rPr>
              <a:t>edilebilir</a:t>
            </a:r>
            <a:r>
              <a:rPr lang="en-US" dirty="0">
                <a:latin typeface="Calibri Light"/>
                <a:cs typeface="Calibri Light"/>
              </a:rPr>
              <a:t>,</a:t>
            </a:r>
          </a:p>
          <a:p>
            <a:pPr>
              <a:buNone/>
            </a:pPr>
            <a:r>
              <a:rPr lang="en-US" dirty="0">
                <a:latin typeface="Calibri Light"/>
                <a:cs typeface="Calibri Light"/>
              </a:rPr>
              <a:t>• </a:t>
            </a:r>
            <a:r>
              <a:rPr lang="en-US" dirty="0" err="1">
                <a:latin typeface="Calibri Light"/>
                <a:cs typeface="Calibri Light"/>
              </a:rPr>
              <a:t>Persille</a:t>
            </a:r>
            <a:r>
              <a:rPr lang="en-US" dirty="0">
                <a:latin typeface="Calibri Light"/>
                <a:cs typeface="Calibri Light"/>
              </a:rPr>
              <a:t> </a:t>
            </a:r>
            <a:r>
              <a:rPr lang="en-US" dirty="0" err="1">
                <a:latin typeface="Calibri Light"/>
                <a:cs typeface="Calibri Light"/>
              </a:rPr>
              <a:t>peynirlerin</a:t>
            </a:r>
            <a:r>
              <a:rPr lang="en-US" dirty="0">
                <a:latin typeface="Calibri Light"/>
                <a:cs typeface="Calibri Light"/>
              </a:rPr>
              <a:t> </a:t>
            </a:r>
            <a:r>
              <a:rPr lang="en-US" dirty="0" err="1">
                <a:latin typeface="Calibri Light"/>
                <a:cs typeface="Calibri Light"/>
              </a:rPr>
              <a:t>dışında</a:t>
            </a:r>
            <a:r>
              <a:rPr lang="en-US" dirty="0">
                <a:latin typeface="Calibri Light"/>
                <a:cs typeface="Calibri Light"/>
              </a:rPr>
              <a:t> </a:t>
            </a:r>
            <a:r>
              <a:rPr lang="en-US" dirty="0" err="1">
                <a:latin typeface="Calibri Light"/>
                <a:cs typeface="Calibri Light"/>
              </a:rPr>
              <a:t>diğer</a:t>
            </a:r>
            <a:r>
              <a:rPr lang="en-US" dirty="0">
                <a:latin typeface="Calibri Light"/>
                <a:cs typeface="Calibri Light"/>
              </a:rPr>
              <a:t> </a:t>
            </a:r>
            <a:r>
              <a:rPr lang="en-US" dirty="0" err="1">
                <a:latin typeface="Calibri Light"/>
                <a:cs typeface="Calibri Light"/>
              </a:rPr>
              <a:t>peynirlerde</a:t>
            </a:r>
            <a:r>
              <a:rPr lang="en-US" dirty="0">
                <a:latin typeface="Calibri Light"/>
                <a:cs typeface="Calibri Light"/>
              </a:rPr>
              <a:t> </a:t>
            </a:r>
            <a:r>
              <a:rPr lang="en-US" dirty="0" err="1">
                <a:latin typeface="Calibri Light"/>
                <a:cs typeface="Calibri Light"/>
              </a:rPr>
              <a:t>gelişmeleri</a:t>
            </a:r>
            <a:r>
              <a:rPr lang="en-US" dirty="0">
                <a:latin typeface="Calibri Light"/>
                <a:cs typeface="Calibri Light"/>
              </a:rPr>
              <a:t> </a:t>
            </a:r>
            <a:r>
              <a:rPr lang="en-US" dirty="0" err="1">
                <a:latin typeface="Calibri Light"/>
                <a:cs typeface="Calibri Light"/>
              </a:rPr>
              <a:t>istenmez</a:t>
            </a:r>
            <a:r>
              <a:rPr lang="en-US" dirty="0">
                <a:latin typeface="Calibri Light"/>
                <a:cs typeface="Calibri Light"/>
              </a:rPr>
              <a:t>  </a:t>
            </a:r>
          </a:p>
          <a:p>
            <a:pPr marL="0" indent="0">
              <a:buNone/>
            </a:pPr>
            <a:endParaRPr lang="en-US" dirty="0">
              <a:cs typeface="Calibri"/>
            </a:endParaRPr>
          </a:p>
        </p:txBody>
      </p:sp>
      <p:sp>
        <p:nvSpPr>
          <p:cNvPr id="4" name="Metin kutusu 3">
            <a:extLst>
              <a:ext uri="{FF2B5EF4-FFF2-40B4-BE49-F238E27FC236}">
                <a16:creationId xmlns="" xmlns:a16="http://schemas.microsoft.com/office/drawing/2014/main" id="{0A633CEA-4993-4C5F-8BD5-FBF51169F4A1}"/>
              </a:ext>
            </a:extLst>
          </p:cNvPr>
          <p:cNvSpPr txBox="1"/>
          <p:nvPr/>
        </p:nvSpPr>
        <p:spPr>
          <a:xfrm>
            <a:off x="-5749" y="4731589"/>
            <a:ext cx="11700291" cy="800219"/>
          </a:xfrm>
          <a:prstGeom prst="rect">
            <a:avLst/>
          </a:prstGeom>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2800" b="1" i="1" dirty="0" err="1">
                <a:solidFill>
                  <a:srgbClr val="FF0000"/>
                </a:solidFill>
                <a:cs typeface="Calibri"/>
              </a:rPr>
              <a:t>Geotrichum</a:t>
            </a:r>
            <a:r>
              <a:rPr lang="en-US" sz="2800" b="1" i="1" dirty="0">
                <a:solidFill>
                  <a:srgbClr val="FF0000"/>
                </a:solidFill>
                <a:cs typeface="Calibri"/>
              </a:rPr>
              <a:t> </a:t>
            </a:r>
            <a:r>
              <a:rPr lang="en-US" sz="2800" b="1" i="1" dirty="0" err="1">
                <a:solidFill>
                  <a:srgbClr val="FF0000"/>
                </a:solidFill>
                <a:cs typeface="Calibri"/>
              </a:rPr>
              <a:t>candidum</a:t>
            </a:r>
            <a:endParaRPr lang="tr-TR" sz="2800" b="1" i="1" dirty="0" err="1">
              <a:solidFill>
                <a:srgbClr val="FF0000"/>
              </a:solidFill>
              <a:cs typeface="Calibri"/>
            </a:endParaRPr>
          </a:p>
          <a:p>
            <a:pPr algn="l"/>
            <a:endParaRPr lang="tr-TR" dirty="0">
              <a:cs typeface="Calibri"/>
            </a:endParaRPr>
          </a:p>
        </p:txBody>
      </p:sp>
      <p:sp>
        <p:nvSpPr>
          <p:cNvPr id="5" name="Metin kutusu 4">
            <a:extLst>
              <a:ext uri="{FF2B5EF4-FFF2-40B4-BE49-F238E27FC236}">
                <a16:creationId xmlns="" xmlns:a16="http://schemas.microsoft.com/office/drawing/2014/main" id="{6A71EB2B-3084-4E03-B634-858F2422BD66}"/>
              </a:ext>
            </a:extLst>
          </p:cNvPr>
          <p:cNvSpPr txBox="1"/>
          <p:nvPr/>
        </p:nvSpPr>
        <p:spPr>
          <a:xfrm>
            <a:off x="-5510" y="5459559"/>
            <a:ext cx="11714669" cy="996170"/>
          </a:xfrm>
          <a:prstGeom prst="rect">
            <a:avLst/>
          </a:prstGeom>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228600" indent="-228600">
              <a:lnSpc>
                <a:spcPct val="90000"/>
              </a:lnSpc>
              <a:spcBef>
                <a:spcPts val="1000"/>
              </a:spcBef>
            </a:pPr>
            <a:r>
              <a:rPr lang="en-US" sz="2800">
                <a:latin typeface="Calibri"/>
                <a:cs typeface="Calibri"/>
              </a:rPr>
              <a:t>•</a:t>
            </a:r>
            <a:r>
              <a:rPr lang="en-US" sz="2800" i="1">
                <a:latin typeface="Calibri"/>
                <a:cs typeface="Calibri"/>
              </a:rPr>
              <a:t>Oidium lactis </a:t>
            </a:r>
            <a:r>
              <a:rPr lang="en-US" sz="2800">
                <a:latin typeface="Calibri"/>
                <a:cs typeface="Calibri"/>
              </a:rPr>
              <a:t>veya</a:t>
            </a:r>
            <a:r>
              <a:rPr lang="en-US" sz="2800" i="1">
                <a:latin typeface="Calibri"/>
                <a:cs typeface="Calibri"/>
              </a:rPr>
              <a:t> Oospora lactis </a:t>
            </a:r>
            <a:r>
              <a:rPr lang="en-US" sz="2800">
                <a:latin typeface="Calibri"/>
                <a:cs typeface="Calibri"/>
              </a:rPr>
              <a:t> diğer adıyla geotrichum candidum </a:t>
            </a:r>
          </a:p>
          <a:p>
            <a:pPr marL="228600" indent="-228600">
              <a:lnSpc>
                <a:spcPct val="90000"/>
              </a:lnSpc>
              <a:spcBef>
                <a:spcPts val="1000"/>
              </a:spcBef>
            </a:pPr>
            <a:r>
              <a:rPr lang="en-US" sz="2800">
                <a:latin typeface="Calibri"/>
                <a:cs typeface="Calibri"/>
              </a:rPr>
              <a:t>•Kullanım: Pont – l’Eveque</a:t>
            </a:r>
            <a:r>
              <a:rPr lang="en-US" sz="2800" dirty="0"/>
              <a:t> </a:t>
            </a:r>
            <a:endParaRPr lang="tr-TR" sz="2800" dirty="0"/>
          </a:p>
        </p:txBody>
      </p:sp>
      <p:sp>
        <p:nvSpPr>
          <p:cNvPr id="6" name="Metin kutusu 5">
            <a:extLst>
              <a:ext uri="{FF2B5EF4-FFF2-40B4-BE49-F238E27FC236}">
                <a16:creationId xmlns="" xmlns:a16="http://schemas.microsoft.com/office/drawing/2014/main" id="{6C2F3ECF-5B88-4B24-8E4E-8F91C81127F4}"/>
              </a:ext>
            </a:extLst>
          </p:cNvPr>
          <p:cNvSpPr txBox="1"/>
          <p:nvPr/>
        </p:nvSpPr>
        <p:spPr>
          <a:xfrm>
            <a:off x="-5751" y="102080"/>
            <a:ext cx="11959085" cy="1512209"/>
          </a:xfrm>
          <a:prstGeom prst="rect">
            <a:avLst/>
          </a:prstGeom>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228600" indent="-228600">
              <a:lnSpc>
                <a:spcPct val="90000"/>
              </a:lnSpc>
              <a:spcBef>
                <a:spcPts val="1000"/>
              </a:spcBef>
            </a:pPr>
            <a:r>
              <a:rPr lang="en-US" sz="2800" dirty="0">
                <a:cs typeface="Calibri"/>
              </a:rPr>
              <a:t>•</a:t>
            </a:r>
            <a:r>
              <a:rPr lang="en-US" sz="2800" dirty="0" err="1">
                <a:cs typeface="Calibri"/>
              </a:rPr>
              <a:t>Yalnızca</a:t>
            </a:r>
            <a:r>
              <a:rPr lang="en-US" sz="2800" dirty="0">
                <a:cs typeface="Calibri"/>
              </a:rPr>
              <a:t> </a:t>
            </a:r>
            <a:r>
              <a:rPr lang="en-US" sz="2800" dirty="0" err="1">
                <a:cs typeface="Calibri"/>
              </a:rPr>
              <a:t>oksijen</a:t>
            </a:r>
            <a:r>
              <a:rPr lang="en-US" sz="2800" dirty="0">
                <a:cs typeface="Calibri"/>
              </a:rPr>
              <a:t> </a:t>
            </a:r>
            <a:r>
              <a:rPr lang="en-US" sz="2800" dirty="0" err="1">
                <a:cs typeface="Calibri"/>
              </a:rPr>
              <a:t>olan</a:t>
            </a:r>
            <a:r>
              <a:rPr lang="en-US" sz="2800" dirty="0">
                <a:cs typeface="Calibri"/>
              </a:rPr>
              <a:t> </a:t>
            </a:r>
            <a:r>
              <a:rPr lang="en-US" sz="2800" dirty="0" err="1">
                <a:cs typeface="Calibri"/>
              </a:rPr>
              <a:t>ortamlarda</a:t>
            </a:r>
            <a:r>
              <a:rPr lang="en-US" sz="2800" dirty="0">
                <a:cs typeface="Calibri"/>
              </a:rPr>
              <a:t> </a:t>
            </a:r>
            <a:r>
              <a:rPr lang="en-US" sz="2800" dirty="0" err="1">
                <a:cs typeface="Calibri"/>
              </a:rPr>
              <a:t>gelişemez</a:t>
            </a:r>
            <a:r>
              <a:rPr lang="en-US" sz="2800" dirty="0">
                <a:cs typeface="Calibri"/>
              </a:rPr>
              <a:t>,</a:t>
            </a:r>
          </a:p>
          <a:p>
            <a:pPr marL="228600" indent="-228600">
              <a:lnSpc>
                <a:spcPct val="90000"/>
              </a:lnSpc>
              <a:spcBef>
                <a:spcPts val="1000"/>
              </a:spcBef>
            </a:pPr>
            <a:r>
              <a:rPr lang="en-US" sz="2800" dirty="0">
                <a:cs typeface="Calibri"/>
              </a:rPr>
              <a:t>•pH 3-10.5 </a:t>
            </a:r>
            <a:r>
              <a:rPr lang="en-US" sz="2800" dirty="0" err="1">
                <a:cs typeface="Calibri"/>
              </a:rPr>
              <a:t>değerlerinde</a:t>
            </a:r>
            <a:r>
              <a:rPr lang="en-US" sz="2800" dirty="0">
                <a:cs typeface="Calibri"/>
              </a:rPr>
              <a:t> </a:t>
            </a:r>
            <a:r>
              <a:rPr lang="en-US" sz="2800" dirty="0" err="1">
                <a:cs typeface="Calibri"/>
              </a:rPr>
              <a:t>gelişir</a:t>
            </a:r>
            <a:r>
              <a:rPr lang="en-US" sz="2800" dirty="0">
                <a:cs typeface="Calibri"/>
              </a:rPr>
              <a:t>, </a:t>
            </a:r>
          </a:p>
          <a:p>
            <a:pPr marL="228600" indent="-228600">
              <a:lnSpc>
                <a:spcPct val="90000"/>
              </a:lnSpc>
              <a:spcBef>
                <a:spcPts val="1000"/>
              </a:spcBef>
            </a:pPr>
            <a:r>
              <a:rPr lang="en-US" sz="2800" dirty="0">
                <a:cs typeface="Calibri"/>
              </a:rPr>
              <a:t>•</a:t>
            </a:r>
            <a:r>
              <a:rPr lang="en-US" sz="2800" dirty="0" err="1">
                <a:cs typeface="Calibri"/>
              </a:rPr>
              <a:t>Yüksek</a:t>
            </a:r>
            <a:r>
              <a:rPr lang="en-US" sz="2800" dirty="0">
                <a:cs typeface="Calibri"/>
              </a:rPr>
              <a:t> </a:t>
            </a:r>
            <a:r>
              <a:rPr lang="en-US" sz="2800" dirty="0" err="1">
                <a:cs typeface="Calibri"/>
              </a:rPr>
              <a:t>tuz</a:t>
            </a:r>
            <a:r>
              <a:rPr lang="en-US" sz="2800" dirty="0">
                <a:cs typeface="Calibri"/>
              </a:rPr>
              <a:t> </a:t>
            </a:r>
            <a:r>
              <a:rPr lang="en-US" sz="2800" dirty="0" err="1">
                <a:cs typeface="Calibri"/>
              </a:rPr>
              <a:t>konsatrasyonuna</a:t>
            </a:r>
            <a:r>
              <a:rPr lang="en-US" sz="2800" dirty="0">
                <a:cs typeface="Calibri"/>
              </a:rPr>
              <a:t> </a:t>
            </a:r>
            <a:r>
              <a:rPr lang="en-US" sz="2800" dirty="0" err="1">
                <a:cs typeface="Calibri"/>
              </a:rPr>
              <a:t>toleranslıdır</a:t>
            </a:r>
            <a:r>
              <a:rPr lang="en-US" sz="2800" dirty="0">
                <a:cs typeface="Calibri"/>
              </a:rPr>
              <a:t>, </a:t>
            </a:r>
          </a:p>
        </p:txBody>
      </p:sp>
    </p:spTree>
    <p:extLst>
      <p:ext uri="{BB962C8B-B14F-4D97-AF65-F5344CB8AC3E}">
        <p14:creationId xmlns:p14="http://schemas.microsoft.com/office/powerpoint/2010/main" val="1235016126"/>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a:xfrm>
            <a:off x="-431320" y="-229109"/>
            <a:ext cx="11875698" cy="820469"/>
          </a:xfrm>
        </p:spPr>
        <p:txBody>
          <a:bodyPr>
            <a:normAutofit/>
          </a:bodyPr>
          <a:lstStyle/>
          <a:p>
            <a:r>
              <a:rPr lang="tr-TR" sz="3200" b="1" u="sng" dirty="0">
                <a:solidFill>
                  <a:srgbClr val="FF0000"/>
                </a:solidFill>
                <a:cs typeface="Calibri Light"/>
              </a:rPr>
              <a:t>Küflerin peynir yapımı ve olgunlaşmasında rolleri:</a:t>
            </a:r>
          </a:p>
        </p:txBody>
      </p:sp>
      <p:sp>
        <p:nvSpPr>
          <p:cNvPr id="3" name="Alt Başlık 2"/>
          <p:cNvSpPr>
            <a:spLocks noGrp="1"/>
          </p:cNvSpPr>
          <p:nvPr>
            <p:ph type="subTitle" idx="1"/>
          </p:nvPr>
        </p:nvSpPr>
        <p:spPr>
          <a:xfrm>
            <a:off x="76070" y="595865"/>
            <a:ext cx="11913077" cy="6201879"/>
          </a:xfrm>
        </p:spPr>
        <p:txBody>
          <a:bodyPr vert="horz" lIns="91440" tIns="45720" rIns="91440" bIns="45720" rtlCol="0" anchor="t">
            <a:noAutofit/>
          </a:bodyPr>
          <a:lstStyle/>
          <a:p>
            <a:pPr algn="just"/>
            <a:r>
              <a:rPr lang="tr-TR" sz="2800" b="1" dirty="0">
                <a:latin typeface="Calibri"/>
                <a:cs typeface="Calibri"/>
              </a:rPr>
              <a:t>Peynirin yüzeyine ya da iç kısmında enjekte edilmektedir,</a:t>
            </a:r>
          </a:p>
          <a:p>
            <a:pPr algn="just"/>
            <a:r>
              <a:rPr lang="tr-TR" sz="2800" b="1" dirty="0">
                <a:solidFill>
                  <a:srgbClr val="FF0000"/>
                </a:solidFill>
                <a:latin typeface="Calibri"/>
                <a:cs typeface="Calibri"/>
              </a:rPr>
              <a:t>1. </a:t>
            </a:r>
            <a:r>
              <a:rPr lang="tr-TR" sz="2800" b="1" dirty="0" err="1">
                <a:solidFill>
                  <a:srgbClr val="FF0000"/>
                </a:solidFill>
                <a:latin typeface="Calibri"/>
                <a:cs typeface="Calibri"/>
              </a:rPr>
              <a:t>P</a:t>
            </a:r>
            <a:r>
              <a:rPr lang="tr-TR" sz="2800" b="1" u="sng" dirty="0" err="1">
                <a:solidFill>
                  <a:srgbClr val="FF0000"/>
                </a:solidFill>
                <a:latin typeface="Calibri"/>
                <a:cs typeface="Calibri"/>
              </a:rPr>
              <a:t>roteolize</a:t>
            </a:r>
            <a:r>
              <a:rPr lang="tr-TR" sz="2800" b="1" u="sng" dirty="0">
                <a:solidFill>
                  <a:srgbClr val="FF0000"/>
                </a:solidFill>
                <a:latin typeface="Calibri"/>
                <a:cs typeface="Calibri"/>
              </a:rPr>
              <a:t> katılırlar:</a:t>
            </a:r>
          </a:p>
          <a:p>
            <a:pPr algn="l"/>
            <a:r>
              <a:rPr lang="tr-TR" sz="2800" b="1" i="1" dirty="0" err="1">
                <a:solidFill>
                  <a:srgbClr val="FF0000"/>
                </a:solidFill>
                <a:latin typeface="Calibri"/>
                <a:cs typeface="Calibri"/>
              </a:rPr>
              <a:t>Penicillium</a:t>
            </a:r>
            <a:r>
              <a:rPr lang="tr-TR" sz="2800" b="1" i="1" dirty="0">
                <a:solidFill>
                  <a:srgbClr val="FF0000"/>
                </a:solidFill>
                <a:latin typeface="Calibri"/>
                <a:cs typeface="Calibri"/>
              </a:rPr>
              <a:t> </a:t>
            </a:r>
            <a:r>
              <a:rPr lang="tr-TR" sz="2800" b="1" i="1" dirty="0" err="1">
                <a:solidFill>
                  <a:srgbClr val="FF0000"/>
                </a:solidFill>
                <a:latin typeface="Calibri"/>
                <a:cs typeface="Calibri"/>
              </a:rPr>
              <a:t>caseicolum</a:t>
            </a:r>
            <a:r>
              <a:rPr lang="tr-TR" sz="2800" b="1" i="1" dirty="0">
                <a:solidFill>
                  <a:srgbClr val="FF0000"/>
                </a:solidFill>
                <a:latin typeface="Calibri"/>
                <a:cs typeface="Calibri"/>
              </a:rPr>
              <a:t> </a:t>
            </a:r>
            <a:r>
              <a:rPr lang="tr-TR" sz="2800" b="1" dirty="0">
                <a:solidFill>
                  <a:srgbClr val="FF0000"/>
                </a:solidFill>
                <a:latin typeface="Calibri"/>
                <a:cs typeface="Calibri"/>
              </a:rPr>
              <a:t>:</a:t>
            </a:r>
            <a:endParaRPr lang="en-US" sz="2800" dirty="0">
              <a:solidFill>
                <a:srgbClr val="FF0000"/>
              </a:solidFill>
              <a:latin typeface="Calibri"/>
              <a:cs typeface="Calibri"/>
            </a:endParaRPr>
          </a:p>
          <a:p>
            <a:pPr algn="l">
              <a:buFont typeface="Arial"/>
              <a:buChar char="•"/>
            </a:pPr>
            <a:r>
              <a:rPr lang="tr-TR" sz="2800" dirty="0" err="1">
                <a:latin typeface="Calibri"/>
                <a:cs typeface="Calibri"/>
              </a:rPr>
              <a:t>Ekrasellüler</a:t>
            </a:r>
            <a:r>
              <a:rPr lang="tr-TR" sz="2800" dirty="0">
                <a:latin typeface="Calibri"/>
                <a:cs typeface="Calibri"/>
              </a:rPr>
              <a:t> </a:t>
            </a:r>
            <a:r>
              <a:rPr lang="tr-TR" sz="2800" dirty="0" err="1">
                <a:latin typeface="Calibri"/>
                <a:cs typeface="Calibri"/>
              </a:rPr>
              <a:t>proteolitik</a:t>
            </a:r>
            <a:r>
              <a:rPr lang="tr-TR" sz="2800" dirty="0">
                <a:latin typeface="Calibri"/>
                <a:cs typeface="Calibri"/>
              </a:rPr>
              <a:t> enzim üretmektedir,</a:t>
            </a:r>
          </a:p>
          <a:p>
            <a:pPr algn="l">
              <a:buFont typeface="Arial"/>
              <a:buChar char="•"/>
            </a:pPr>
            <a:r>
              <a:rPr lang="tr-TR" sz="2800" dirty="0">
                <a:latin typeface="Calibri"/>
                <a:cs typeface="Calibri"/>
              </a:rPr>
              <a:t>Sentez sisteminde iki enzim bulunmaktadır : </a:t>
            </a:r>
            <a:r>
              <a:rPr lang="tr-TR" sz="2800" dirty="0" err="1">
                <a:latin typeface="Calibri"/>
                <a:cs typeface="Calibri"/>
              </a:rPr>
              <a:t>metaloproteaz</a:t>
            </a:r>
            <a:r>
              <a:rPr lang="tr-TR" sz="2800" dirty="0">
                <a:latin typeface="Calibri"/>
                <a:cs typeface="Calibri"/>
              </a:rPr>
              <a:t> ve asit </a:t>
            </a:r>
            <a:r>
              <a:rPr lang="tr-TR" sz="2800" dirty="0" err="1">
                <a:latin typeface="Calibri"/>
                <a:cs typeface="Calibri"/>
              </a:rPr>
              <a:t>proteaz</a:t>
            </a:r>
            <a:r>
              <a:rPr lang="tr-TR" sz="2800" dirty="0">
                <a:latin typeface="Calibri"/>
                <a:cs typeface="Calibri"/>
              </a:rPr>
              <a:t>.</a:t>
            </a:r>
          </a:p>
          <a:p>
            <a:pPr algn="l"/>
            <a:endParaRPr lang="tr-TR" sz="2800" dirty="0">
              <a:latin typeface="Calibri"/>
              <a:cs typeface="Calibri"/>
            </a:endParaRPr>
          </a:p>
          <a:p>
            <a:pPr algn="l"/>
            <a:r>
              <a:rPr lang="tr-TR" sz="2800" b="1" i="1" dirty="0" err="1">
                <a:solidFill>
                  <a:srgbClr val="FF0000"/>
                </a:solidFill>
                <a:latin typeface="Calibri"/>
                <a:cs typeface="Calibri"/>
              </a:rPr>
              <a:t>Penicillium</a:t>
            </a:r>
            <a:r>
              <a:rPr lang="tr-TR" sz="2800" b="1" i="1" dirty="0">
                <a:solidFill>
                  <a:srgbClr val="FF0000"/>
                </a:solidFill>
                <a:latin typeface="Calibri"/>
                <a:cs typeface="Calibri"/>
              </a:rPr>
              <a:t> </a:t>
            </a:r>
            <a:r>
              <a:rPr lang="tr-TR" sz="2800" b="1" i="1" dirty="0" err="1">
                <a:solidFill>
                  <a:srgbClr val="FF0000"/>
                </a:solidFill>
                <a:latin typeface="Calibri"/>
                <a:cs typeface="Calibri"/>
              </a:rPr>
              <a:t>roquefortii</a:t>
            </a:r>
            <a:r>
              <a:rPr lang="tr-TR" sz="2800" dirty="0">
                <a:latin typeface="Calibri"/>
                <a:cs typeface="Calibri"/>
              </a:rPr>
              <a:t> mavi renkli bir küftür.</a:t>
            </a:r>
          </a:p>
          <a:p>
            <a:pPr algn="l"/>
            <a:r>
              <a:rPr lang="tr-TR" sz="2800" dirty="0">
                <a:latin typeface="Calibri"/>
                <a:cs typeface="Calibri"/>
              </a:rPr>
              <a:t> Peynir yapımı ve olgunlaştırmadaki rolleri şöyle sıralanabilir:</a:t>
            </a:r>
          </a:p>
          <a:p>
            <a:pPr marL="457200" indent="-457200" algn="l">
              <a:buFont typeface="Arial"/>
              <a:buChar char="•"/>
            </a:pPr>
            <a:r>
              <a:rPr lang="tr-TR" sz="2800" dirty="0">
                <a:latin typeface="Calibri"/>
                <a:cs typeface="Calibri"/>
              </a:rPr>
              <a:t>Gelişme sırasında karbon </a:t>
            </a:r>
            <a:r>
              <a:rPr lang="tr-TR" sz="2800" dirty="0" err="1">
                <a:latin typeface="Calibri"/>
                <a:cs typeface="Calibri"/>
              </a:rPr>
              <a:t>substrat</a:t>
            </a:r>
            <a:r>
              <a:rPr lang="tr-TR" sz="2800" dirty="0">
                <a:latin typeface="Calibri"/>
                <a:cs typeface="Calibri"/>
              </a:rPr>
              <a:t> olarak laktik </a:t>
            </a:r>
            <a:r>
              <a:rPr lang="tr-TR" sz="2800" dirty="0" err="1">
                <a:latin typeface="Calibri"/>
                <a:cs typeface="Calibri"/>
              </a:rPr>
              <a:t>asitin</a:t>
            </a:r>
            <a:r>
              <a:rPr lang="tr-TR" sz="2800" dirty="0">
                <a:latin typeface="Calibri"/>
                <a:cs typeface="Calibri"/>
              </a:rPr>
              <a:t> kullanımı </a:t>
            </a:r>
          </a:p>
          <a:p>
            <a:pPr marL="457200" indent="-457200" algn="l">
              <a:buFont typeface="Arial"/>
              <a:buChar char="•"/>
            </a:pPr>
            <a:r>
              <a:rPr lang="tr-TR" sz="2800" dirty="0" err="1">
                <a:latin typeface="Calibri"/>
                <a:cs typeface="Calibri"/>
              </a:rPr>
              <a:t>Proteoliz</a:t>
            </a:r>
            <a:r>
              <a:rPr lang="tr-TR" sz="2800" dirty="0">
                <a:latin typeface="Calibri"/>
                <a:cs typeface="Calibri"/>
              </a:rPr>
              <a:t> </a:t>
            </a:r>
            <a:endParaRPr lang="en-US" sz="2800" dirty="0">
              <a:latin typeface="Calibri"/>
              <a:cs typeface="Calibri"/>
            </a:endParaRPr>
          </a:p>
          <a:p>
            <a:pPr marL="457200" indent="-457200" algn="l">
              <a:buFont typeface="Arial"/>
              <a:buChar char="•"/>
            </a:pPr>
            <a:r>
              <a:rPr lang="tr-TR" sz="2800" dirty="0" err="1">
                <a:latin typeface="Calibri"/>
                <a:cs typeface="Calibri"/>
              </a:rPr>
              <a:t>Lipoliz</a:t>
            </a:r>
          </a:p>
          <a:p>
            <a:pPr marL="457200" indent="-457200" algn="l">
              <a:buFont typeface="Arial"/>
              <a:buChar char="•"/>
            </a:pPr>
            <a:r>
              <a:rPr lang="tr-TR" sz="2800" dirty="0">
                <a:latin typeface="Calibri"/>
                <a:cs typeface="Calibri"/>
              </a:rPr>
              <a:t>Metil ketonların üretimi</a:t>
            </a:r>
          </a:p>
          <a:p>
            <a:pPr algn="l"/>
            <a:endParaRPr lang="tr-TR" sz="2800" dirty="0">
              <a:latin typeface="Calibri Light"/>
              <a:cs typeface="Calibri Light"/>
            </a:endParaRPr>
          </a:p>
          <a:p>
            <a:pPr marL="342900" indent="-342900" algn="just">
              <a:buFont typeface="Wingdings" panose="020B0604020202020204" pitchFamily="34" charset="0"/>
              <a:buChar char="§"/>
            </a:pPr>
            <a:endParaRPr lang="tr-TR" dirty="0">
              <a:latin typeface="Calibri Light"/>
              <a:cs typeface="Calibri Light"/>
            </a:endParaRPr>
          </a:p>
          <a:p>
            <a:pPr marL="342900" indent="-342900" algn="just">
              <a:buFont typeface="Wingdings" panose="020B0604020202020204" pitchFamily="34" charset="0"/>
              <a:buChar char="§"/>
            </a:pPr>
            <a:endParaRPr lang="tr-TR" dirty="0">
              <a:latin typeface="Calibri Light"/>
              <a:cs typeface="Calibri Light"/>
            </a:endParaRPr>
          </a:p>
        </p:txBody>
      </p:sp>
    </p:spTree>
    <p:extLst>
      <p:ext uri="{BB962C8B-B14F-4D97-AF65-F5344CB8AC3E}">
        <p14:creationId xmlns:p14="http://schemas.microsoft.com/office/powerpoint/2010/main" val="167442580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 xmlns:a16="http://schemas.microsoft.com/office/drawing/2014/main" id="{F946F1F1-02EC-4B7F-A771-B08F27E3B54F}"/>
              </a:ext>
            </a:extLst>
          </p:cNvPr>
          <p:cNvSpPr>
            <a:spLocks noGrp="1"/>
          </p:cNvSpPr>
          <p:nvPr>
            <p:ph idx="1"/>
          </p:nvPr>
        </p:nvSpPr>
        <p:spPr>
          <a:xfrm>
            <a:off x="838200" y="1002323"/>
            <a:ext cx="10515600" cy="5029200"/>
          </a:xfrm>
        </p:spPr>
        <p:txBody>
          <a:bodyPr>
            <a:normAutofit fontScale="92500" lnSpcReduction="20000"/>
          </a:bodyPr>
          <a:lstStyle/>
          <a:p>
            <a:pPr lvl="0"/>
            <a:r>
              <a:rPr lang="tr-TR" dirty="0"/>
              <a:t>Hollanda ekolü (</a:t>
            </a:r>
            <a:r>
              <a:rPr lang="tr-TR" dirty="0" err="1"/>
              <a:t>Lodder</a:t>
            </a:r>
            <a:r>
              <a:rPr lang="tr-TR" dirty="0"/>
              <a:t>, 1971): Başlıca 3 karakter grubu üzerine dayanan sınıflandırmayı önermişlerdir:</a:t>
            </a:r>
          </a:p>
          <a:p>
            <a:r>
              <a:rPr lang="tr-TR" dirty="0"/>
              <a:t>a- Çoğalma şekli</a:t>
            </a:r>
          </a:p>
          <a:p>
            <a:r>
              <a:rPr lang="tr-TR" dirty="0"/>
              <a:t>b- Morfolojik karakter</a:t>
            </a:r>
          </a:p>
          <a:p>
            <a:r>
              <a:rPr lang="tr-TR" dirty="0"/>
              <a:t>c- Fizyolojik karakter</a:t>
            </a:r>
          </a:p>
          <a:p>
            <a:pPr lvl="0"/>
            <a:r>
              <a:rPr lang="tr-TR" dirty="0"/>
              <a:t>İngiliz ekolü (</a:t>
            </a:r>
            <a:r>
              <a:rPr lang="tr-TR" dirty="0" err="1"/>
              <a:t>Barnett</a:t>
            </a:r>
            <a:r>
              <a:rPr lang="tr-TR" dirty="0"/>
              <a:t> 1979, 1990): Biyokimyasal denemeler gibi ayrıcalığı olan, çoğu kez zorlukla yorumlanabilir olarak dikkate alınan </a:t>
            </a:r>
            <a:r>
              <a:rPr lang="tr-TR" dirty="0" err="1"/>
              <a:t>identifikasyonda</a:t>
            </a:r>
            <a:r>
              <a:rPr lang="tr-TR" dirty="0"/>
              <a:t> seksüel döngüsünün rolü minimize edilmiştir.</a:t>
            </a:r>
          </a:p>
          <a:p>
            <a:pPr marL="0" indent="0">
              <a:buNone/>
            </a:pPr>
            <a:r>
              <a:rPr lang="tr-TR" dirty="0"/>
              <a:t/>
            </a:r>
            <a:br>
              <a:rPr lang="tr-TR" dirty="0"/>
            </a:br>
            <a:r>
              <a:rPr lang="tr-TR" dirty="0"/>
              <a:t>   Bununla birlikte günümüzde araştırmalar 2 prensipten yola çıkılarak bu</a:t>
            </a:r>
          </a:p>
          <a:p>
            <a:r>
              <a:rPr lang="tr-TR" dirty="0"/>
              <a:t>klasik kavramların ayrılmasına yöneliktir. Bunda;</a:t>
            </a:r>
          </a:p>
          <a:p>
            <a:r>
              <a:rPr lang="tr-TR" dirty="0"/>
              <a:t>Biyokimyasal ve fizyolojik testlere cevap veren farklı matematik işlem,</a:t>
            </a:r>
          </a:p>
          <a:p>
            <a:r>
              <a:rPr lang="tr-TR" dirty="0"/>
              <a:t>Belli başlı hücresel bileşenlerin moleküler düzeyde çok daha sık incelenmesi,</a:t>
            </a:r>
          </a:p>
          <a:p>
            <a:endParaRPr lang="tr-TR" dirty="0"/>
          </a:p>
        </p:txBody>
      </p:sp>
    </p:spTree>
    <p:extLst>
      <p:ext uri="{BB962C8B-B14F-4D97-AF65-F5344CB8AC3E}">
        <p14:creationId xmlns:p14="http://schemas.microsoft.com/office/powerpoint/2010/main" val="1982504238"/>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 xmlns:a16="http://schemas.microsoft.com/office/drawing/2014/main" id="{C0A30069-7AD4-4F2B-8136-CB3F7268DD74}"/>
              </a:ext>
            </a:extLst>
          </p:cNvPr>
          <p:cNvSpPr>
            <a:spLocks noGrp="1"/>
          </p:cNvSpPr>
          <p:nvPr>
            <p:ph idx="1"/>
          </p:nvPr>
        </p:nvSpPr>
        <p:spPr>
          <a:xfrm>
            <a:off x="4314" y="-72185"/>
            <a:ext cx="12025222" cy="6795487"/>
          </a:xfrm>
        </p:spPr>
        <p:txBody>
          <a:bodyPr vert="horz" lIns="91440" tIns="45720" rIns="91440" bIns="45720" rtlCol="0" anchor="t">
            <a:normAutofit/>
          </a:bodyPr>
          <a:lstStyle/>
          <a:p>
            <a:pPr marL="0" indent="0">
              <a:buNone/>
            </a:pPr>
            <a:endParaRPr lang="tr-TR" dirty="0">
              <a:cs typeface="Calibri"/>
            </a:endParaRPr>
          </a:p>
          <a:p>
            <a:pPr marL="0" indent="0">
              <a:buNone/>
            </a:pPr>
            <a:r>
              <a:rPr lang="tr-TR" dirty="0">
                <a:cs typeface="Calibri"/>
              </a:rPr>
              <a:t>*Selekte edilen </a:t>
            </a:r>
            <a:r>
              <a:rPr lang="tr-TR" i="1" dirty="0">
                <a:cs typeface="Calibri"/>
              </a:rPr>
              <a:t>P. </a:t>
            </a:r>
            <a:r>
              <a:rPr lang="tr-TR" i="1" dirty="0" err="1">
                <a:cs typeface="Calibri"/>
              </a:rPr>
              <a:t>roquefortii</a:t>
            </a:r>
            <a:r>
              <a:rPr lang="tr-TR" dirty="0">
                <a:cs typeface="Calibri"/>
              </a:rPr>
              <a:t>,  bir acı protein </a:t>
            </a:r>
            <a:r>
              <a:rPr lang="tr-TR" dirty="0" err="1">
                <a:cs typeface="Calibri"/>
              </a:rPr>
              <a:t>hidrolizatının</a:t>
            </a:r>
            <a:r>
              <a:rPr lang="tr-TR" dirty="0">
                <a:cs typeface="Calibri"/>
              </a:rPr>
              <a:t> acılığını </a:t>
            </a:r>
            <a:r>
              <a:rPr lang="tr-TR" dirty="0" err="1">
                <a:cs typeface="Calibri"/>
              </a:rPr>
              <a:t>gidernyeteğine</a:t>
            </a:r>
            <a:r>
              <a:rPr lang="tr-TR" dirty="0">
                <a:cs typeface="Calibri"/>
              </a:rPr>
              <a:t>  sahip olanı, sert peynirlerde bu hatayı yok etmek için acılık oluşturmayan veya acılığı gideren </a:t>
            </a:r>
            <a:r>
              <a:rPr lang="tr-TR" dirty="0" err="1">
                <a:cs typeface="Calibri"/>
              </a:rPr>
              <a:t>suşların</a:t>
            </a:r>
            <a:r>
              <a:rPr lang="tr-TR" dirty="0">
                <a:cs typeface="Calibri"/>
              </a:rPr>
              <a:t> kullanımı önerilmiştir.</a:t>
            </a:r>
          </a:p>
          <a:p>
            <a:pPr marL="0" indent="0">
              <a:buNone/>
            </a:pPr>
            <a:endParaRPr lang="tr-TR" dirty="0">
              <a:cs typeface="Calibri"/>
            </a:endParaRPr>
          </a:p>
          <a:p>
            <a:pPr marL="0" indent="0">
              <a:buNone/>
            </a:pPr>
            <a:r>
              <a:rPr lang="tr-TR" b="1" dirty="0">
                <a:solidFill>
                  <a:srgbClr val="FF0000"/>
                </a:solidFill>
                <a:cs typeface="Calibri"/>
              </a:rPr>
              <a:t>Bu mikroorganizmada </a:t>
            </a:r>
            <a:r>
              <a:rPr lang="tr-TR" b="1" dirty="0" err="1">
                <a:solidFill>
                  <a:srgbClr val="FF0000"/>
                </a:solidFill>
                <a:cs typeface="Calibri"/>
              </a:rPr>
              <a:t>proteolitik</a:t>
            </a:r>
            <a:r>
              <a:rPr lang="tr-TR" b="1" dirty="0">
                <a:solidFill>
                  <a:srgbClr val="FF0000"/>
                </a:solidFill>
                <a:cs typeface="Calibri"/>
              </a:rPr>
              <a:t>  enzim sistemlerinden</a:t>
            </a:r>
            <a:r>
              <a:rPr lang="tr-TR" b="1" dirty="0">
                <a:cs typeface="Calibri"/>
              </a:rPr>
              <a:t> </a:t>
            </a:r>
          </a:p>
          <a:p>
            <a:pPr marL="457200" indent="-457200"/>
            <a:r>
              <a:rPr lang="tr-TR" dirty="0">
                <a:cs typeface="Calibri"/>
              </a:rPr>
              <a:t>1 </a:t>
            </a:r>
            <a:r>
              <a:rPr lang="tr-TR" dirty="0" err="1">
                <a:cs typeface="Calibri"/>
              </a:rPr>
              <a:t>metallo</a:t>
            </a:r>
            <a:r>
              <a:rPr lang="tr-TR" dirty="0">
                <a:cs typeface="Calibri"/>
              </a:rPr>
              <a:t> </a:t>
            </a:r>
            <a:r>
              <a:rPr lang="tr-TR" dirty="0" err="1">
                <a:cs typeface="Calibri"/>
              </a:rPr>
              <a:t>proteaz</a:t>
            </a:r>
            <a:r>
              <a:rPr lang="tr-TR" dirty="0">
                <a:cs typeface="Calibri"/>
              </a:rPr>
              <a:t>:  </a:t>
            </a:r>
            <a:r>
              <a:rPr lang="tr-TR" dirty="0" err="1">
                <a:cs typeface="Calibri"/>
              </a:rPr>
              <a:t>Ph</a:t>
            </a:r>
            <a:r>
              <a:rPr lang="tr-TR" dirty="0">
                <a:cs typeface="Calibri"/>
              </a:rPr>
              <a:t> optimumu  4.2-5.0 ile </a:t>
            </a:r>
            <a:r>
              <a:rPr lang="tr-TR" dirty="0" err="1">
                <a:cs typeface="Calibri"/>
              </a:rPr>
              <a:t>aspartil</a:t>
            </a:r>
            <a:r>
              <a:rPr lang="tr-TR" dirty="0">
                <a:cs typeface="Calibri"/>
              </a:rPr>
              <a:t> </a:t>
            </a:r>
            <a:r>
              <a:rPr lang="tr-TR" dirty="0" err="1">
                <a:cs typeface="Calibri"/>
              </a:rPr>
              <a:t>proteaz</a:t>
            </a:r>
            <a:r>
              <a:rPr lang="tr-TR" dirty="0">
                <a:cs typeface="Calibri"/>
              </a:rPr>
              <a:t>  </a:t>
            </a:r>
            <a:r>
              <a:rPr lang="tr-TR" dirty="0" err="1">
                <a:cs typeface="Calibri"/>
              </a:rPr>
              <a:t>pH</a:t>
            </a:r>
            <a:r>
              <a:rPr lang="tr-TR" dirty="0">
                <a:cs typeface="Calibri"/>
              </a:rPr>
              <a:t> optimum 3.5</a:t>
            </a:r>
            <a:endParaRPr lang="en-US" dirty="0">
              <a:cs typeface="Calibri"/>
            </a:endParaRPr>
          </a:p>
          <a:p>
            <a:pPr marL="457200" indent="-457200"/>
            <a:r>
              <a:rPr lang="tr-TR" dirty="0">
                <a:cs typeface="Calibri"/>
              </a:rPr>
              <a:t>2 </a:t>
            </a:r>
            <a:r>
              <a:rPr lang="tr-TR" dirty="0" err="1">
                <a:cs typeface="Calibri"/>
              </a:rPr>
              <a:t>karboksipeptidaz</a:t>
            </a:r>
            <a:r>
              <a:rPr lang="tr-TR" dirty="0">
                <a:cs typeface="Calibri"/>
              </a:rPr>
              <a:t> (</a:t>
            </a:r>
            <a:r>
              <a:rPr lang="tr-TR" dirty="0" err="1">
                <a:cs typeface="Calibri"/>
              </a:rPr>
              <a:t>ekzosellüler</a:t>
            </a:r>
            <a:r>
              <a:rPr lang="tr-TR" dirty="0">
                <a:cs typeface="Calibri"/>
              </a:rPr>
              <a:t> optimum </a:t>
            </a:r>
            <a:r>
              <a:rPr lang="tr-TR" dirty="0" err="1">
                <a:cs typeface="Calibri"/>
              </a:rPr>
              <a:t>ph'sı</a:t>
            </a:r>
            <a:r>
              <a:rPr lang="tr-TR" dirty="0">
                <a:cs typeface="Calibri"/>
              </a:rPr>
              <a:t> 3.0 3.5, </a:t>
            </a:r>
            <a:r>
              <a:rPr lang="tr-TR" dirty="0" err="1">
                <a:cs typeface="Calibri"/>
              </a:rPr>
              <a:t>endosellüler</a:t>
            </a:r>
            <a:r>
              <a:rPr lang="tr-TR" dirty="0">
                <a:cs typeface="Calibri"/>
              </a:rPr>
              <a:t> optimum </a:t>
            </a:r>
            <a:r>
              <a:rPr lang="tr-TR" dirty="0" err="1">
                <a:cs typeface="Calibri"/>
              </a:rPr>
              <a:t>pH'sı</a:t>
            </a:r>
            <a:r>
              <a:rPr lang="tr-TR" dirty="0">
                <a:cs typeface="Calibri"/>
              </a:rPr>
              <a:t> 3.6)</a:t>
            </a:r>
          </a:p>
          <a:p>
            <a:pPr marL="457200" indent="-457200"/>
            <a:r>
              <a:rPr lang="tr-TR" dirty="0">
                <a:cs typeface="Calibri"/>
              </a:rPr>
              <a:t>2 </a:t>
            </a:r>
            <a:r>
              <a:rPr lang="tr-TR" dirty="0" err="1">
                <a:cs typeface="Calibri"/>
              </a:rPr>
              <a:t>aminopeptidaz</a:t>
            </a:r>
            <a:r>
              <a:rPr lang="tr-TR" dirty="0">
                <a:cs typeface="Calibri"/>
              </a:rPr>
              <a:t> (1 </a:t>
            </a:r>
            <a:r>
              <a:rPr lang="tr-TR" dirty="0" err="1">
                <a:cs typeface="Calibri"/>
              </a:rPr>
              <a:t>ekzopeptidaz</a:t>
            </a:r>
            <a:r>
              <a:rPr lang="tr-TR" dirty="0">
                <a:cs typeface="Calibri"/>
              </a:rPr>
              <a:t> olan </a:t>
            </a:r>
            <a:r>
              <a:rPr lang="tr-TR" dirty="0" err="1">
                <a:cs typeface="Calibri"/>
              </a:rPr>
              <a:t>pH</a:t>
            </a:r>
            <a:r>
              <a:rPr lang="tr-TR" dirty="0">
                <a:cs typeface="Calibri"/>
              </a:rPr>
              <a:t> 7.5-8.0, </a:t>
            </a:r>
            <a:r>
              <a:rPr lang="tr-TR" dirty="0" err="1">
                <a:cs typeface="Calibri"/>
              </a:rPr>
              <a:t>endopeptidaz</a:t>
            </a:r>
            <a:r>
              <a:rPr lang="tr-TR" dirty="0">
                <a:cs typeface="Calibri"/>
              </a:rPr>
              <a:t> olan 7.5).</a:t>
            </a:r>
            <a:endParaRPr lang="en-US" dirty="0">
              <a:cs typeface="Calibri"/>
            </a:endParaRPr>
          </a:p>
          <a:p>
            <a:pPr marL="457200" indent="-457200"/>
            <a:r>
              <a:rPr lang="tr-TR" dirty="0" err="1">
                <a:cs typeface="Calibri"/>
              </a:rPr>
              <a:t>Endopeptidazik</a:t>
            </a:r>
            <a:r>
              <a:rPr lang="tr-TR" dirty="0">
                <a:cs typeface="Calibri"/>
              </a:rPr>
              <a:t>  aktiviteleri olan bir </a:t>
            </a:r>
            <a:r>
              <a:rPr lang="tr-TR" dirty="0" err="1">
                <a:cs typeface="Calibri"/>
              </a:rPr>
              <a:t>proteaz</a:t>
            </a:r>
            <a:r>
              <a:rPr lang="tr-TR" dirty="0">
                <a:cs typeface="Calibri"/>
              </a:rPr>
              <a:t> ve optimum </a:t>
            </a:r>
            <a:r>
              <a:rPr lang="tr-TR" dirty="0" err="1">
                <a:cs typeface="Calibri"/>
              </a:rPr>
              <a:t>pH'sı</a:t>
            </a:r>
            <a:r>
              <a:rPr lang="tr-TR" dirty="0">
                <a:cs typeface="Calibri"/>
              </a:rPr>
              <a:t> 5.5 olan bir </a:t>
            </a:r>
            <a:r>
              <a:rPr lang="tr-TR" dirty="0" err="1">
                <a:cs typeface="Calibri"/>
              </a:rPr>
              <a:t>metalooproteaz</a:t>
            </a:r>
            <a:r>
              <a:rPr lang="tr-TR" dirty="0">
                <a:cs typeface="Calibri"/>
              </a:rPr>
              <a:t> 'a sahiptir</a:t>
            </a:r>
            <a:endParaRPr lang="en-US" dirty="0">
              <a:cs typeface="Calibri"/>
            </a:endParaRPr>
          </a:p>
          <a:p>
            <a:pPr marL="0" indent="0">
              <a:buNone/>
            </a:pPr>
            <a:r>
              <a:rPr lang="tr-TR" dirty="0">
                <a:cs typeface="Calibri"/>
              </a:rPr>
              <a:t>  </a:t>
            </a:r>
            <a:endParaRPr lang="tr-TR" dirty="0"/>
          </a:p>
          <a:p>
            <a:pPr marL="0" indent="0">
              <a:buNone/>
            </a:pPr>
            <a:endParaRPr lang="tr-TR" dirty="0">
              <a:solidFill>
                <a:srgbClr val="002060"/>
              </a:solidFill>
              <a:cs typeface="Calibri"/>
            </a:endParaRPr>
          </a:p>
          <a:p>
            <a:pPr marL="0" indent="0">
              <a:buNone/>
            </a:pPr>
            <a:endParaRPr lang="tr-TR" dirty="0">
              <a:solidFill>
                <a:srgbClr val="002060"/>
              </a:solidFill>
              <a:cs typeface="Calibri"/>
            </a:endParaRPr>
          </a:p>
          <a:p>
            <a:pPr marL="0" indent="0">
              <a:buNone/>
            </a:pPr>
            <a:endParaRPr lang="tr-TR" dirty="0">
              <a:cs typeface="Calibri"/>
            </a:endParaRPr>
          </a:p>
          <a:p>
            <a:pPr marL="0" indent="0">
              <a:buNone/>
            </a:pPr>
            <a:endParaRPr lang="tr-TR" dirty="0">
              <a:cs typeface="Calibri"/>
            </a:endParaRPr>
          </a:p>
          <a:p>
            <a:pPr marL="0" indent="0">
              <a:buNone/>
            </a:pPr>
            <a:endParaRPr lang="tr-TR" dirty="0">
              <a:cs typeface="Calibri"/>
            </a:endParaRPr>
          </a:p>
          <a:p>
            <a:pPr marL="0" indent="0">
              <a:buNone/>
            </a:pPr>
            <a:endParaRPr lang="tr-TR" dirty="0">
              <a:cs typeface="Calibri"/>
            </a:endParaRPr>
          </a:p>
        </p:txBody>
      </p:sp>
    </p:spTree>
    <p:extLst>
      <p:ext uri="{BB962C8B-B14F-4D97-AF65-F5344CB8AC3E}">
        <p14:creationId xmlns:p14="http://schemas.microsoft.com/office/powerpoint/2010/main" val="1337840566"/>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 xmlns:a16="http://schemas.microsoft.com/office/drawing/2014/main" id="{CC425688-604C-4CBB-8FB1-9B578F32E194}"/>
              </a:ext>
            </a:extLst>
          </p:cNvPr>
          <p:cNvSpPr>
            <a:spLocks noGrp="1"/>
          </p:cNvSpPr>
          <p:nvPr>
            <p:ph idx="1"/>
          </p:nvPr>
        </p:nvSpPr>
        <p:spPr>
          <a:xfrm>
            <a:off x="162464" y="71587"/>
            <a:ext cx="12039599" cy="6752356"/>
          </a:xfrm>
        </p:spPr>
        <p:txBody>
          <a:bodyPr vert="horz" lIns="91440" tIns="45720" rIns="91440" bIns="45720" rtlCol="0" anchor="t">
            <a:normAutofit/>
          </a:bodyPr>
          <a:lstStyle/>
          <a:p>
            <a:pPr marL="0" indent="0">
              <a:buNone/>
            </a:pPr>
            <a:r>
              <a:rPr lang="tr-TR" sz="3200" b="1" u="sng" dirty="0">
                <a:solidFill>
                  <a:srgbClr val="FF0000"/>
                </a:solidFill>
                <a:cs typeface="Calibri"/>
              </a:rPr>
              <a:t>2. </a:t>
            </a:r>
            <a:r>
              <a:rPr lang="tr-TR" sz="3200" b="1" u="sng" dirty="0" err="1">
                <a:solidFill>
                  <a:srgbClr val="FF0000"/>
                </a:solidFill>
                <a:cs typeface="Calibri"/>
              </a:rPr>
              <a:t>Lipolitik</a:t>
            </a:r>
            <a:r>
              <a:rPr lang="tr-TR" sz="3200" b="1" u="sng" dirty="0">
                <a:solidFill>
                  <a:srgbClr val="FF0000"/>
                </a:solidFill>
                <a:cs typeface="Calibri"/>
              </a:rPr>
              <a:t> aktiviteleri </a:t>
            </a:r>
          </a:p>
          <a:p>
            <a:pPr marL="0" indent="0">
              <a:buNone/>
            </a:pPr>
            <a:r>
              <a:rPr lang="tr-TR" b="1" i="1" dirty="0" err="1">
                <a:cs typeface="Calibri"/>
              </a:rPr>
              <a:t>Penicillium</a:t>
            </a:r>
            <a:r>
              <a:rPr lang="tr-TR" b="1" i="1" dirty="0">
                <a:cs typeface="Calibri"/>
              </a:rPr>
              <a:t> </a:t>
            </a:r>
            <a:r>
              <a:rPr lang="tr-TR" b="1" i="1" dirty="0" err="1">
                <a:cs typeface="Calibri"/>
              </a:rPr>
              <a:t>camembertii</a:t>
            </a:r>
            <a:r>
              <a:rPr lang="tr-TR" dirty="0">
                <a:cs typeface="Calibri"/>
              </a:rPr>
              <a:t> türlerinde </a:t>
            </a:r>
            <a:r>
              <a:rPr lang="tr-TR" dirty="0" err="1">
                <a:cs typeface="Calibri"/>
              </a:rPr>
              <a:t>lipoliz</a:t>
            </a:r>
            <a:r>
              <a:rPr lang="tr-TR" dirty="0">
                <a:cs typeface="Calibri"/>
              </a:rPr>
              <a:t> ve </a:t>
            </a:r>
            <a:r>
              <a:rPr lang="tr-TR" dirty="0" err="1">
                <a:cs typeface="Calibri"/>
              </a:rPr>
              <a:t>proteoliz</a:t>
            </a:r>
            <a:r>
              <a:rPr lang="tr-TR" dirty="0">
                <a:cs typeface="Calibri"/>
              </a:rPr>
              <a:t> aktiviteleri arasında pozitif bir ilişki vardır. </a:t>
            </a:r>
          </a:p>
          <a:p>
            <a:pPr marL="0" indent="0">
              <a:buNone/>
            </a:pPr>
            <a:r>
              <a:rPr lang="tr-TR" b="1" i="1" dirty="0" err="1">
                <a:cs typeface="Calibri"/>
              </a:rPr>
              <a:t>Penicillium</a:t>
            </a:r>
            <a:r>
              <a:rPr lang="tr-TR" b="1" i="1" dirty="0">
                <a:cs typeface="Calibri"/>
              </a:rPr>
              <a:t> </a:t>
            </a:r>
            <a:r>
              <a:rPr lang="tr-TR" b="1" i="1" dirty="0" err="1">
                <a:cs typeface="Calibri"/>
              </a:rPr>
              <a:t>roquefortii</a:t>
            </a:r>
            <a:r>
              <a:rPr lang="tr-TR" b="1" i="1" dirty="0">
                <a:cs typeface="Calibri"/>
              </a:rPr>
              <a:t>:</a:t>
            </a:r>
            <a:r>
              <a:rPr lang="tr-TR" b="1" dirty="0">
                <a:cs typeface="Calibri"/>
              </a:rPr>
              <a:t> </a:t>
            </a:r>
            <a:r>
              <a:rPr lang="tr-TR" dirty="0" err="1">
                <a:cs typeface="Calibri"/>
              </a:rPr>
              <a:t>Suşlara</a:t>
            </a:r>
            <a:r>
              <a:rPr lang="tr-TR" dirty="0">
                <a:cs typeface="Calibri"/>
              </a:rPr>
              <a:t> göre </a:t>
            </a:r>
            <a:r>
              <a:rPr lang="tr-TR" dirty="0" err="1">
                <a:cs typeface="Calibri"/>
              </a:rPr>
              <a:t>lipolitik</a:t>
            </a:r>
            <a:r>
              <a:rPr lang="tr-TR" dirty="0">
                <a:cs typeface="Calibri"/>
              </a:rPr>
              <a:t> aktivitede büyük varyasyon ortaya konulmuştur </a:t>
            </a:r>
          </a:p>
          <a:p>
            <a:pPr marL="0" indent="0">
              <a:buNone/>
            </a:pPr>
            <a:r>
              <a:rPr lang="tr-TR" dirty="0" err="1">
                <a:cs typeface="Calibri"/>
              </a:rPr>
              <a:t>Lipolitik</a:t>
            </a:r>
            <a:r>
              <a:rPr lang="tr-TR" dirty="0">
                <a:cs typeface="Calibri"/>
              </a:rPr>
              <a:t> ve </a:t>
            </a:r>
            <a:r>
              <a:rPr lang="tr-TR" dirty="0" err="1">
                <a:cs typeface="Calibri"/>
              </a:rPr>
              <a:t>proteolik</a:t>
            </a:r>
            <a:r>
              <a:rPr lang="tr-TR" dirty="0">
                <a:cs typeface="Calibri"/>
              </a:rPr>
              <a:t> aktivitelerinin arasında negatif bir korelasyon gözlenmesi tipiktir </a:t>
            </a:r>
          </a:p>
          <a:p>
            <a:pPr marL="0" indent="0">
              <a:buNone/>
            </a:pPr>
            <a:r>
              <a:rPr lang="tr-TR" b="1" i="1" dirty="0" err="1">
                <a:cs typeface="Calibri"/>
              </a:rPr>
              <a:t>Penicillium</a:t>
            </a:r>
            <a:r>
              <a:rPr lang="tr-TR" b="1" i="1" dirty="0">
                <a:cs typeface="Calibri"/>
              </a:rPr>
              <a:t> </a:t>
            </a:r>
            <a:r>
              <a:rPr lang="tr-TR" b="1" i="1" dirty="0" err="1">
                <a:cs typeface="Calibri"/>
              </a:rPr>
              <a:t>roquefortii'</a:t>
            </a:r>
            <a:r>
              <a:rPr lang="tr-TR" b="1" dirty="0" err="1">
                <a:cs typeface="Calibri"/>
              </a:rPr>
              <a:t>de</a:t>
            </a:r>
            <a:r>
              <a:rPr lang="tr-TR" dirty="0">
                <a:cs typeface="Calibri"/>
              </a:rPr>
              <a:t> iki </a:t>
            </a:r>
            <a:r>
              <a:rPr lang="tr-TR" dirty="0" err="1">
                <a:cs typeface="Calibri"/>
              </a:rPr>
              <a:t>lipaz</a:t>
            </a:r>
            <a:r>
              <a:rPr lang="tr-TR" dirty="0">
                <a:cs typeface="Calibri"/>
              </a:rPr>
              <a:t> sistemi ortaya konmuştur:</a:t>
            </a:r>
          </a:p>
          <a:p>
            <a:r>
              <a:rPr lang="tr-TR" b="1" dirty="0">
                <a:cs typeface="Calibri"/>
              </a:rPr>
              <a:t>Alkali </a:t>
            </a:r>
            <a:r>
              <a:rPr lang="tr-TR" b="1" dirty="0" err="1">
                <a:cs typeface="Calibri"/>
              </a:rPr>
              <a:t>lipaz</a:t>
            </a:r>
            <a:r>
              <a:rPr lang="tr-TR" dirty="0">
                <a:cs typeface="Calibri"/>
              </a:rPr>
              <a:t> (</a:t>
            </a:r>
            <a:r>
              <a:rPr lang="tr-TR" dirty="0" err="1">
                <a:cs typeface="Calibri"/>
              </a:rPr>
              <a:t>intrasellüler</a:t>
            </a:r>
            <a:r>
              <a:rPr lang="tr-TR" dirty="0">
                <a:cs typeface="Calibri"/>
              </a:rPr>
              <a:t> alkalindir) ,(</a:t>
            </a:r>
            <a:r>
              <a:rPr lang="tr-TR" dirty="0" err="1">
                <a:cs typeface="Calibri"/>
              </a:rPr>
              <a:t>eksosellüler</a:t>
            </a:r>
            <a:r>
              <a:rPr lang="tr-TR" dirty="0">
                <a:cs typeface="Calibri"/>
              </a:rPr>
              <a:t>) optimum </a:t>
            </a:r>
            <a:r>
              <a:rPr lang="tr-TR" dirty="0" err="1">
                <a:cs typeface="Calibri"/>
              </a:rPr>
              <a:t>pH'sı</a:t>
            </a:r>
            <a:r>
              <a:rPr lang="tr-TR" dirty="0">
                <a:cs typeface="Calibri"/>
              </a:rPr>
              <a:t> 7.5-8.0 uzun zincirlerin lipitlerini daha kısa zincirlere kesir, sonunda yağ asitler ortaya çıkar </a:t>
            </a:r>
          </a:p>
          <a:p>
            <a:pPr marL="457200" indent="-457200"/>
            <a:r>
              <a:rPr lang="tr-TR" b="1" dirty="0">
                <a:cs typeface="Calibri"/>
              </a:rPr>
              <a:t> Asit </a:t>
            </a:r>
            <a:r>
              <a:rPr lang="tr-TR" b="1" dirty="0" err="1">
                <a:cs typeface="Calibri"/>
              </a:rPr>
              <a:t>lipaz</a:t>
            </a:r>
            <a:r>
              <a:rPr lang="tr-TR" dirty="0">
                <a:cs typeface="Calibri"/>
              </a:rPr>
              <a:t> (seçici olarak  </a:t>
            </a:r>
            <a:r>
              <a:rPr lang="tr-TR" dirty="0" err="1">
                <a:cs typeface="Calibri"/>
              </a:rPr>
              <a:t>kaproik</a:t>
            </a:r>
            <a:r>
              <a:rPr lang="tr-TR" dirty="0">
                <a:cs typeface="Calibri"/>
              </a:rPr>
              <a:t> asit , </a:t>
            </a:r>
            <a:r>
              <a:rPr lang="tr-TR" dirty="0" err="1">
                <a:cs typeface="Calibri"/>
              </a:rPr>
              <a:t>kaprik</a:t>
            </a:r>
            <a:r>
              <a:rPr lang="tr-TR" dirty="0">
                <a:cs typeface="Calibri"/>
              </a:rPr>
              <a:t> asit ve </a:t>
            </a:r>
            <a:r>
              <a:rPr lang="tr-TR" dirty="0" err="1">
                <a:cs typeface="Calibri"/>
              </a:rPr>
              <a:t>bütirik</a:t>
            </a:r>
            <a:r>
              <a:rPr lang="tr-TR" dirty="0">
                <a:cs typeface="Calibri"/>
              </a:rPr>
              <a:t> asitleri açığa çıkar </a:t>
            </a:r>
            <a:endParaRPr lang="tr-TR" dirty="0"/>
          </a:p>
          <a:p>
            <a:pPr algn="just">
              <a:buFont typeface="Wingdings" panose="020B0604020202020204" pitchFamily="34" charset="0"/>
              <a:buChar char="v"/>
            </a:pPr>
            <a:r>
              <a:rPr lang="tr-TR" dirty="0">
                <a:cs typeface="Calibri"/>
              </a:rPr>
              <a:t>Bu enzim sistemi </a:t>
            </a:r>
            <a:r>
              <a:rPr lang="tr-TR" dirty="0" err="1">
                <a:cs typeface="Calibri"/>
              </a:rPr>
              <a:t>meton</a:t>
            </a:r>
            <a:r>
              <a:rPr lang="tr-TR" dirty="0">
                <a:cs typeface="Calibri"/>
              </a:rPr>
              <a:t> ketonların oluşumundan sorumludur </a:t>
            </a:r>
          </a:p>
          <a:p>
            <a:pPr algn="just">
              <a:buFont typeface="Wingdings" panose="020B0604020202020204" pitchFamily="34" charset="0"/>
              <a:buChar char="v"/>
            </a:pPr>
            <a:r>
              <a:rPr lang="tr-TR" dirty="0">
                <a:cs typeface="Calibri"/>
              </a:rPr>
              <a:t>Metil ketonlar sert peynirlerde aromanın orijinal uçucu  bileşiklerindendir </a:t>
            </a:r>
          </a:p>
          <a:p>
            <a:pPr algn="just">
              <a:buFont typeface="Wingdings" panose="020B0604020202020204" pitchFamily="34" charset="0"/>
              <a:buChar char="v"/>
            </a:pPr>
            <a:r>
              <a:rPr lang="tr-TR" dirty="0">
                <a:cs typeface="Calibri"/>
              </a:rPr>
              <a:t> Ve </a:t>
            </a:r>
            <a:r>
              <a:rPr lang="tr-TR" dirty="0" err="1">
                <a:cs typeface="Calibri"/>
              </a:rPr>
              <a:t>lipid</a:t>
            </a:r>
            <a:r>
              <a:rPr lang="tr-TR" dirty="0">
                <a:cs typeface="Calibri"/>
              </a:rPr>
              <a:t> metabolizmasının temelidir </a:t>
            </a:r>
          </a:p>
          <a:p>
            <a:pPr marL="0" indent="0">
              <a:buNone/>
            </a:pPr>
            <a:endParaRPr lang="tr-TR" dirty="0">
              <a:cs typeface="Calibri"/>
            </a:endParaRPr>
          </a:p>
          <a:p>
            <a:pPr marL="0" indent="0">
              <a:buNone/>
            </a:pPr>
            <a:endParaRPr lang="tr-TR" dirty="0">
              <a:cs typeface="Calibri"/>
            </a:endParaRPr>
          </a:p>
          <a:p>
            <a:pPr marL="0" indent="0">
              <a:buNone/>
            </a:pPr>
            <a:endParaRPr lang="tr-TR" dirty="0">
              <a:cs typeface="Calibri"/>
            </a:endParaRPr>
          </a:p>
        </p:txBody>
      </p:sp>
    </p:spTree>
    <p:extLst>
      <p:ext uri="{BB962C8B-B14F-4D97-AF65-F5344CB8AC3E}">
        <p14:creationId xmlns:p14="http://schemas.microsoft.com/office/powerpoint/2010/main" val="1925946641"/>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 xmlns:a16="http://schemas.microsoft.com/office/drawing/2014/main" id="{1C83F62A-5932-4F21-AABC-A10A97E1E08B}"/>
              </a:ext>
            </a:extLst>
          </p:cNvPr>
          <p:cNvSpPr>
            <a:spLocks noGrp="1"/>
          </p:cNvSpPr>
          <p:nvPr>
            <p:ph type="title"/>
          </p:nvPr>
        </p:nvSpPr>
        <p:spPr>
          <a:xfrm>
            <a:off x="4314" y="336371"/>
            <a:ext cx="12068354" cy="836732"/>
          </a:xfrm>
        </p:spPr>
        <p:txBody>
          <a:bodyPr>
            <a:normAutofit/>
          </a:bodyPr>
          <a:lstStyle/>
          <a:p>
            <a:r>
              <a:rPr lang="tr-TR" sz="3200" b="1" u="sng" dirty="0">
                <a:solidFill>
                  <a:srgbClr val="FF0000"/>
                </a:solidFill>
                <a:cs typeface="Calibri Light"/>
              </a:rPr>
              <a:t>3. Aroma bileşiklerinin üretimi</a:t>
            </a:r>
            <a:endParaRPr lang="tr-TR" sz="3200" b="1" u="sng" dirty="0">
              <a:solidFill>
                <a:srgbClr val="FF0000"/>
              </a:solidFill>
            </a:endParaRPr>
          </a:p>
        </p:txBody>
      </p:sp>
      <p:sp>
        <p:nvSpPr>
          <p:cNvPr id="3" name="İçerik Yer Tutucusu 2">
            <a:extLst>
              <a:ext uri="{FF2B5EF4-FFF2-40B4-BE49-F238E27FC236}">
                <a16:creationId xmlns="" xmlns:a16="http://schemas.microsoft.com/office/drawing/2014/main" id="{79FA1CE7-4763-4A42-9F89-B56B41F034BB}"/>
              </a:ext>
            </a:extLst>
          </p:cNvPr>
          <p:cNvSpPr>
            <a:spLocks noGrp="1"/>
          </p:cNvSpPr>
          <p:nvPr>
            <p:ph idx="1"/>
          </p:nvPr>
        </p:nvSpPr>
        <p:spPr>
          <a:xfrm>
            <a:off x="119333" y="1437438"/>
            <a:ext cx="11953336" cy="3689980"/>
          </a:xfrm>
        </p:spPr>
        <p:txBody>
          <a:bodyPr vert="horz" lIns="91440" tIns="45720" rIns="91440" bIns="45720" rtlCol="0" anchor="t">
            <a:normAutofit/>
          </a:bodyPr>
          <a:lstStyle/>
          <a:p>
            <a:pPr>
              <a:buFont typeface="Courier New" panose="020B0604020202020204" pitchFamily="34" charset="0"/>
              <a:buChar char="o"/>
            </a:pPr>
            <a:r>
              <a:rPr lang="tr-TR">
                <a:cs typeface="Calibri"/>
              </a:rPr>
              <a:t>Pıhtısı sert olan peynirlerintemel aroması </a:t>
            </a:r>
            <a:r>
              <a:rPr lang="tr-TR" b="1">
                <a:cs typeface="Calibri"/>
              </a:rPr>
              <a:t>yağ asitlerinin </a:t>
            </a:r>
            <a:r>
              <a:rPr lang="tr-TR">
                <a:cs typeface="Calibri"/>
              </a:rPr>
              <a:t>kısmi oksidasyonunun türevi  olan </a:t>
            </a:r>
            <a:r>
              <a:rPr lang="tr-TR" b="1">
                <a:cs typeface="Calibri"/>
              </a:rPr>
              <a:t>metil ketonlarn </a:t>
            </a:r>
            <a:r>
              <a:rPr lang="tr-TR">
                <a:cs typeface="Calibri"/>
              </a:rPr>
              <a:t>varlığıyla ortaya çıkar </a:t>
            </a:r>
            <a:endParaRPr lang="tr-TR" i="1" dirty="0">
              <a:cs typeface="Calibri"/>
            </a:endParaRPr>
          </a:p>
          <a:p>
            <a:pPr>
              <a:buFont typeface="Courier New" panose="020B0604020202020204" pitchFamily="34" charset="0"/>
              <a:buChar char="o"/>
            </a:pPr>
            <a:r>
              <a:rPr lang="tr-TR" i="1">
                <a:cs typeface="Calibri"/>
              </a:rPr>
              <a:t>P.roquefortii</a:t>
            </a:r>
            <a:r>
              <a:rPr lang="tr-TR">
                <a:cs typeface="Calibri"/>
              </a:rPr>
              <a:t> neden olduğu</a:t>
            </a:r>
            <a:r>
              <a:rPr lang="tr-TR" b="1" dirty="0">
                <a:cs typeface="Calibri"/>
              </a:rPr>
              <a:t> </a:t>
            </a:r>
            <a:r>
              <a:rPr lang="tr-TR" b="1" err="1">
                <a:cs typeface="Calibri"/>
              </a:rPr>
              <a:t>lipoliz</a:t>
            </a:r>
            <a:r>
              <a:rPr lang="tr-TR" b="1">
                <a:cs typeface="Calibri"/>
              </a:rPr>
              <a:t> metil ketonun</a:t>
            </a:r>
            <a:r>
              <a:rPr lang="tr-TR">
                <a:cs typeface="Calibri"/>
              </a:rPr>
              <a:t> oluşunda önemli rol oynar,</a:t>
            </a:r>
            <a:endParaRPr lang="tr-TR" dirty="0">
              <a:cs typeface="Calibri"/>
            </a:endParaRPr>
          </a:p>
          <a:p>
            <a:pPr>
              <a:buFont typeface="Courier New" panose="020B0604020202020204" pitchFamily="34" charset="0"/>
              <a:buChar char="o"/>
            </a:pPr>
            <a:r>
              <a:rPr lang="tr-TR">
                <a:cs typeface="Calibri"/>
              </a:rPr>
              <a:t>Aroma maddelerinin </a:t>
            </a:r>
            <a:r>
              <a:rPr lang="tr-TR" i="1" err="1">
                <a:cs typeface="Calibri"/>
              </a:rPr>
              <a:t>P.roquefortii</a:t>
            </a:r>
            <a:r>
              <a:rPr lang="tr-TR" i="1" dirty="0">
                <a:cs typeface="Calibri"/>
              </a:rPr>
              <a:t> </a:t>
            </a:r>
            <a:r>
              <a:rPr lang="tr-TR">
                <a:cs typeface="Calibri"/>
              </a:rPr>
              <a:t>tarafından açığa çıkarılan yağ asitlerinin B </a:t>
            </a:r>
            <a:r>
              <a:rPr lang="tr-TR" err="1">
                <a:cs typeface="Calibri"/>
              </a:rPr>
              <a:t>oksidasyonunun</a:t>
            </a:r>
            <a:r>
              <a:rPr lang="tr-TR" dirty="0">
                <a:cs typeface="Calibri"/>
              </a:rPr>
              <a:t> </a:t>
            </a:r>
            <a:r>
              <a:rPr lang="tr-TR">
                <a:cs typeface="Calibri"/>
              </a:rPr>
              <a:t>sonucu olduğu</a:t>
            </a:r>
            <a:endParaRPr lang="tr-TR" dirty="0">
              <a:cs typeface="Calibri"/>
            </a:endParaRPr>
          </a:p>
          <a:p>
            <a:pPr>
              <a:buFont typeface="Courier New" panose="020B0604020202020204" pitchFamily="34" charset="0"/>
              <a:buChar char="o"/>
            </a:pPr>
            <a:r>
              <a:rPr lang="tr-TR">
                <a:cs typeface="Calibri"/>
              </a:rPr>
              <a:t>Eritilmiş peynirler ile sert </a:t>
            </a:r>
            <a:r>
              <a:rPr lang="tr-TR" err="1">
                <a:cs typeface="Calibri"/>
              </a:rPr>
              <a:t>pıhtılı</a:t>
            </a:r>
            <a:r>
              <a:rPr lang="tr-TR">
                <a:cs typeface="Calibri"/>
              </a:rPr>
              <a:t> peynirlerde tipik aroma gelişimi </a:t>
            </a:r>
            <a:r>
              <a:rPr lang="tr-TR" i="1" err="1">
                <a:cs typeface="Calibri"/>
              </a:rPr>
              <a:t>P.roquefortii</a:t>
            </a:r>
            <a:r>
              <a:rPr lang="tr-TR" i="1" dirty="0">
                <a:cs typeface="Calibri"/>
              </a:rPr>
              <a:t> </a:t>
            </a:r>
            <a:r>
              <a:rPr lang="tr-TR">
                <a:cs typeface="Calibri"/>
              </a:rPr>
              <a:t>yardımıyla</a:t>
            </a:r>
            <a:r>
              <a:rPr lang="tr-TR" i="1" dirty="0">
                <a:cs typeface="Calibri"/>
              </a:rPr>
              <a:t> </a:t>
            </a:r>
            <a:r>
              <a:rPr lang="tr-TR">
                <a:cs typeface="Calibri"/>
              </a:rPr>
              <a:t>meydana</a:t>
            </a:r>
            <a:r>
              <a:rPr lang="tr-TR" i="1" dirty="0">
                <a:cs typeface="Calibri"/>
              </a:rPr>
              <a:t> </a:t>
            </a:r>
            <a:r>
              <a:rPr lang="tr-TR">
                <a:cs typeface="Calibri"/>
              </a:rPr>
              <a:t>gelen fermantasyon sonucunda gözlenir </a:t>
            </a:r>
          </a:p>
          <a:p>
            <a:pPr>
              <a:buFont typeface="Courier New" panose="020B0604020202020204" pitchFamily="34" charset="0"/>
              <a:buChar char="o"/>
            </a:pPr>
            <a:endParaRPr lang="tr-TR" dirty="0">
              <a:cs typeface="Calibri"/>
            </a:endParaRPr>
          </a:p>
          <a:p>
            <a:pPr marL="0" indent="0">
              <a:buNone/>
            </a:pPr>
            <a:endParaRPr lang="tr-TR">
              <a:cs typeface="Calibri"/>
            </a:endParaRPr>
          </a:p>
        </p:txBody>
      </p:sp>
    </p:spTree>
    <p:extLst>
      <p:ext uri="{BB962C8B-B14F-4D97-AF65-F5344CB8AC3E}">
        <p14:creationId xmlns:p14="http://schemas.microsoft.com/office/powerpoint/2010/main" val="2085362334"/>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a:extLst>
              <a:ext uri="{FF2B5EF4-FFF2-40B4-BE49-F238E27FC236}">
                <a16:creationId xmlns="" xmlns:a16="http://schemas.microsoft.com/office/drawing/2014/main" id="{7436597A-A07D-4F17-B0B6-ACEEF197388B}"/>
              </a:ext>
            </a:extLst>
          </p:cNvPr>
          <p:cNvSpPr>
            <a:spLocks noGrp="1"/>
          </p:cNvSpPr>
          <p:nvPr>
            <p:ph idx="1"/>
          </p:nvPr>
        </p:nvSpPr>
        <p:spPr>
          <a:xfrm>
            <a:off x="76200" y="1466191"/>
            <a:ext cx="11450128" cy="5386508"/>
          </a:xfrm>
        </p:spPr>
        <p:txBody>
          <a:bodyPr vert="horz" lIns="91440" tIns="45720" rIns="91440" bIns="45720" rtlCol="0" anchor="t">
            <a:normAutofit fontScale="92500" lnSpcReduction="10000"/>
          </a:bodyPr>
          <a:lstStyle/>
          <a:p>
            <a:pPr marL="0" indent="0">
              <a:buNone/>
            </a:pPr>
            <a:r>
              <a:rPr lang="en-US" b="1" i="1" dirty="0" err="1">
                <a:solidFill>
                  <a:srgbClr val="FF0000"/>
                </a:solidFill>
                <a:cs typeface="Calibri"/>
              </a:rPr>
              <a:t>Oidium</a:t>
            </a:r>
            <a:r>
              <a:rPr lang="en-US" b="1" i="1" dirty="0">
                <a:solidFill>
                  <a:srgbClr val="FF0000"/>
                </a:solidFill>
                <a:cs typeface="Calibri"/>
              </a:rPr>
              <a:t> lactis </a:t>
            </a:r>
            <a:r>
              <a:rPr lang="en-US" b="1" dirty="0">
                <a:solidFill>
                  <a:srgbClr val="FF0000"/>
                </a:solidFill>
                <a:cs typeface="Calibri"/>
              </a:rPr>
              <a:t>(</a:t>
            </a:r>
            <a:r>
              <a:rPr lang="en-US" b="1" i="1" dirty="0" err="1">
                <a:solidFill>
                  <a:srgbClr val="FF0000"/>
                </a:solidFill>
                <a:cs typeface="Calibri"/>
              </a:rPr>
              <a:t>Oospora</a:t>
            </a:r>
            <a:r>
              <a:rPr lang="en-US" b="1" i="1" dirty="0">
                <a:solidFill>
                  <a:srgbClr val="FF0000"/>
                </a:solidFill>
                <a:cs typeface="Calibri"/>
              </a:rPr>
              <a:t> lactis </a:t>
            </a:r>
            <a:r>
              <a:rPr lang="en-US" b="1" dirty="0" err="1">
                <a:solidFill>
                  <a:srgbClr val="FF0000"/>
                </a:solidFill>
                <a:cs typeface="Calibri"/>
              </a:rPr>
              <a:t>veya</a:t>
            </a:r>
            <a:r>
              <a:rPr lang="en-US" b="1" dirty="0">
                <a:solidFill>
                  <a:srgbClr val="FF0000"/>
                </a:solidFill>
                <a:cs typeface="Calibri"/>
              </a:rPr>
              <a:t> </a:t>
            </a:r>
            <a:r>
              <a:rPr lang="en-US" b="1" i="1" dirty="0" err="1">
                <a:solidFill>
                  <a:srgbClr val="FF0000"/>
                </a:solidFill>
                <a:cs typeface="Calibri"/>
              </a:rPr>
              <a:t>Geotrichum</a:t>
            </a:r>
            <a:r>
              <a:rPr lang="en-US" b="1" i="1" dirty="0">
                <a:solidFill>
                  <a:srgbClr val="FF0000"/>
                </a:solidFill>
                <a:cs typeface="Calibri"/>
              </a:rPr>
              <a:t> </a:t>
            </a:r>
            <a:r>
              <a:rPr lang="en-US" b="1" i="1" dirty="0" err="1">
                <a:solidFill>
                  <a:srgbClr val="FF0000"/>
                </a:solidFill>
                <a:cs typeface="Calibri"/>
              </a:rPr>
              <a:t>candidum</a:t>
            </a:r>
            <a:r>
              <a:rPr lang="en-US" b="1" dirty="0">
                <a:solidFill>
                  <a:srgbClr val="FF0000"/>
                </a:solidFill>
                <a:cs typeface="Calibri"/>
              </a:rPr>
              <a:t>) :</a:t>
            </a:r>
            <a:endParaRPr lang="en-US" dirty="0">
              <a:solidFill>
                <a:srgbClr val="FF0000"/>
              </a:solidFill>
              <a:cs typeface="Calibri"/>
            </a:endParaRPr>
          </a:p>
          <a:p>
            <a:pPr marL="0" indent="0">
              <a:buNone/>
            </a:pPr>
            <a:r>
              <a:rPr lang="en-US" u="sng" dirty="0" err="1">
                <a:solidFill>
                  <a:srgbClr val="FF0000"/>
                </a:solidFill>
                <a:cs typeface="Calibri"/>
              </a:rPr>
              <a:t>Özellikleri</a:t>
            </a:r>
            <a:endParaRPr lang="en-US" dirty="0">
              <a:solidFill>
                <a:srgbClr val="FF0000"/>
              </a:solidFill>
              <a:cs typeface="Calibri"/>
            </a:endParaRPr>
          </a:p>
          <a:p>
            <a:pPr marL="0" indent="0">
              <a:buNone/>
            </a:pPr>
            <a:r>
              <a:rPr lang="en-US" dirty="0">
                <a:cs typeface="Calibri"/>
              </a:rPr>
              <a:t>•Optimum %1 </a:t>
            </a:r>
            <a:r>
              <a:rPr lang="en-US" dirty="0" err="1">
                <a:cs typeface="Calibri"/>
              </a:rPr>
              <a:t>tuz</a:t>
            </a:r>
            <a:r>
              <a:rPr lang="en-US" dirty="0">
                <a:cs typeface="Calibri"/>
              </a:rPr>
              <a:t> </a:t>
            </a:r>
            <a:r>
              <a:rPr lang="en-US" dirty="0" err="1">
                <a:cs typeface="Calibri"/>
              </a:rPr>
              <a:t>oranında</a:t>
            </a:r>
            <a:r>
              <a:rPr lang="en-US" dirty="0">
                <a:cs typeface="Calibri"/>
              </a:rPr>
              <a:t> </a:t>
            </a:r>
            <a:r>
              <a:rPr lang="en-US" dirty="0" err="1">
                <a:cs typeface="Calibri"/>
              </a:rPr>
              <a:t>yaşar</a:t>
            </a:r>
            <a:r>
              <a:rPr lang="en-US" dirty="0">
                <a:cs typeface="Calibri"/>
              </a:rPr>
              <a:t> </a:t>
            </a:r>
            <a:r>
              <a:rPr lang="en-US" dirty="0" err="1">
                <a:cs typeface="Calibri"/>
              </a:rPr>
              <a:t>ancak</a:t>
            </a:r>
            <a:r>
              <a:rPr lang="en-US" dirty="0">
                <a:cs typeface="Calibri"/>
              </a:rPr>
              <a:t> % 2-3 </a:t>
            </a:r>
            <a:r>
              <a:rPr lang="en-US" dirty="0" err="1">
                <a:cs typeface="Calibri"/>
              </a:rPr>
              <a:t>tuzda</a:t>
            </a:r>
            <a:r>
              <a:rPr lang="en-US" dirty="0">
                <a:cs typeface="Calibri"/>
              </a:rPr>
              <a:t> </a:t>
            </a:r>
            <a:r>
              <a:rPr lang="en-US" dirty="0" err="1">
                <a:cs typeface="Calibri"/>
              </a:rPr>
              <a:t>gelişmesi</a:t>
            </a:r>
            <a:r>
              <a:rPr lang="en-US" dirty="0">
                <a:cs typeface="Calibri"/>
              </a:rPr>
              <a:t> </a:t>
            </a:r>
            <a:r>
              <a:rPr lang="en-US" dirty="0" err="1">
                <a:cs typeface="Calibri"/>
              </a:rPr>
              <a:t>durur</a:t>
            </a:r>
            <a:r>
              <a:rPr lang="en-US" dirty="0">
                <a:cs typeface="Calibri"/>
              </a:rPr>
              <a:t>, </a:t>
            </a:r>
          </a:p>
          <a:p>
            <a:pPr marL="0" indent="0">
              <a:buNone/>
            </a:pPr>
            <a:r>
              <a:rPr lang="en-US" dirty="0">
                <a:cs typeface="Calibri"/>
              </a:rPr>
              <a:t>•</a:t>
            </a:r>
            <a:r>
              <a:rPr lang="en-US" dirty="0" err="1">
                <a:cs typeface="Calibri"/>
              </a:rPr>
              <a:t>Çevre</a:t>
            </a:r>
            <a:r>
              <a:rPr lang="en-US" dirty="0">
                <a:cs typeface="Calibri"/>
              </a:rPr>
              <a:t> </a:t>
            </a:r>
            <a:r>
              <a:rPr lang="en-US" dirty="0" err="1">
                <a:cs typeface="Calibri"/>
              </a:rPr>
              <a:t>sıcaklığı</a:t>
            </a:r>
            <a:r>
              <a:rPr lang="en-US" dirty="0">
                <a:cs typeface="Calibri"/>
              </a:rPr>
              <a:t> </a:t>
            </a:r>
            <a:r>
              <a:rPr lang="en-US" dirty="0" err="1">
                <a:cs typeface="Calibri"/>
              </a:rPr>
              <a:t>tuzlama</a:t>
            </a:r>
            <a:r>
              <a:rPr lang="en-US" dirty="0">
                <a:cs typeface="Calibri"/>
              </a:rPr>
              <a:t> </a:t>
            </a:r>
            <a:r>
              <a:rPr lang="en-US" dirty="0" err="1">
                <a:cs typeface="Calibri"/>
              </a:rPr>
              <a:t>öncesi</a:t>
            </a:r>
            <a:r>
              <a:rPr lang="en-US" dirty="0">
                <a:cs typeface="Calibri"/>
              </a:rPr>
              <a:t> 19-20°C’yi </a:t>
            </a:r>
            <a:r>
              <a:rPr lang="en-US" dirty="0" err="1">
                <a:cs typeface="Calibri"/>
              </a:rPr>
              <a:t>geçmemeli</a:t>
            </a:r>
            <a:r>
              <a:rPr lang="en-US" dirty="0">
                <a:cs typeface="Calibri"/>
              </a:rPr>
              <a:t>, </a:t>
            </a:r>
          </a:p>
          <a:p>
            <a:pPr marL="0" indent="0">
              <a:buNone/>
            </a:pPr>
            <a:r>
              <a:rPr lang="en-US" dirty="0">
                <a:cs typeface="Calibri"/>
              </a:rPr>
              <a:t>•</a:t>
            </a:r>
            <a:r>
              <a:rPr lang="en-US" dirty="0" err="1">
                <a:cs typeface="Calibri"/>
              </a:rPr>
              <a:t>Vejetatif</a:t>
            </a:r>
            <a:r>
              <a:rPr lang="en-US" dirty="0">
                <a:cs typeface="Calibri"/>
              </a:rPr>
              <a:t> </a:t>
            </a:r>
            <a:r>
              <a:rPr lang="en-US" dirty="0" err="1">
                <a:cs typeface="Calibri"/>
              </a:rPr>
              <a:t>çoğalma</a:t>
            </a:r>
            <a:r>
              <a:rPr lang="en-US" dirty="0">
                <a:cs typeface="Calibri"/>
              </a:rPr>
              <a:t> </a:t>
            </a:r>
            <a:r>
              <a:rPr lang="en-US" dirty="0" err="1">
                <a:cs typeface="Calibri"/>
              </a:rPr>
              <a:t>ile</a:t>
            </a:r>
            <a:r>
              <a:rPr lang="en-US" dirty="0">
                <a:cs typeface="Calibri"/>
              </a:rPr>
              <a:t> </a:t>
            </a:r>
            <a:r>
              <a:rPr lang="en-US" dirty="0" err="1">
                <a:cs typeface="Calibri"/>
              </a:rPr>
              <a:t>neslini</a:t>
            </a:r>
            <a:r>
              <a:rPr lang="en-US" dirty="0">
                <a:cs typeface="Calibri"/>
              </a:rPr>
              <a:t> </a:t>
            </a:r>
            <a:r>
              <a:rPr lang="en-US" dirty="0" err="1">
                <a:cs typeface="Calibri"/>
              </a:rPr>
              <a:t>idame</a:t>
            </a:r>
            <a:r>
              <a:rPr lang="en-US" dirty="0">
                <a:cs typeface="Calibri"/>
              </a:rPr>
              <a:t> </a:t>
            </a:r>
            <a:r>
              <a:rPr lang="en-US" dirty="0" err="1">
                <a:cs typeface="Calibri"/>
              </a:rPr>
              <a:t>ettirir</a:t>
            </a:r>
            <a:r>
              <a:rPr lang="en-US" dirty="0">
                <a:cs typeface="Calibri"/>
              </a:rPr>
              <a:t>  ,</a:t>
            </a:r>
          </a:p>
          <a:p>
            <a:pPr marL="0" indent="0">
              <a:buNone/>
            </a:pPr>
            <a:r>
              <a:rPr lang="en-US" dirty="0">
                <a:cs typeface="Calibri"/>
              </a:rPr>
              <a:t>•</a:t>
            </a:r>
            <a:r>
              <a:rPr lang="en-US" dirty="0" err="1">
                <a:cs typeface="Calibri"/>
              </a:rPr>
              <a:t>Peynir</a:t>
            </a:r>
            <a:r>
              <a:rPr lang="en-US" dirty="0">
                <a:cs typeface="Calibri"/>
              </a:rPr>
              <a:t> </a:t>
            </a:r>
            <a:r>
              <a:rPr lang="en-US" dirty="0" err="1">
                <a:cs typeface="Calibri"/>
              </a:rPr>
              <a:t>teknolojisinde</a:t>
            </a:r>
            <a:r>
              <a:rPr lang="en-US" dirty="0">
                <a:cs typeface="Calibri"/>
              </a:rPr>
              <a:t> </a:t>
            </a:r>
            <a:r>
              <a:rPr lang="en-US" dirty="0" err="1">
                <a:cs typeface="Calibri"/>
              </a:rPr>
              <a:t>yararlı</a:t>
            </a:r>
            <a:r>
              <a:rPr lang="en-US" dirty="0">
                <a:cs typeface="Calibri"/>
              </a:rPr>
              <a:t> </a:t>
            </a:r>
            <a:r>
              <a:rPr lang="en-US" dirty="0" err="1">
                <a:cs typeface="Calibri"/>
              </a:rPr>
              <a:t>etkileri</a:t>
            </a:r>
            <a:r>
              <a:rPr lang="en-US" dirty="0">
                <a:cs typeface="Calibri"/>
              </a:rPr>
              <a:t> </a:t>
            </a:r>
            <a:r>
              <a:rPr lang="en-US" dirty="0" err="1">
                <a:cs typeface="Calibri"/>
              </a:rPr>
              <a:t>vardır</a:t>
            </a:r>
            <a:r>
              <a:rPr lang="en-US" dirty="0">
                <a:cs typeface="Calibri"/>
              </a:rPr>
              <a:t>,</a:t>
            </a:r>
          </a:p>
          <a:p>
            <a:pPr marL="0" indent="0">
              <a:buNone/>
            </a:pPr>
            <a:r>
              <a:rPr lang="en-US" dirty="0">
                <a:cs typeface="Calibri"/>
              </a:rPr>
              <a:t>•</a:t>
            </a:r>
            <a:r>
              <a:rPr lang="en-US" dirty="0" err="1">
                <a:cs typeface="Calibri"/>
              </a:rPr>
              <a:t>Beyaz</a:t>
            </a:r>
            <a:r>
              <a:rPr lang="en-US" dirty="0">
                <a:cs typeface="Calibri"/>
              </a:rPr>
              <a:t> </a:t>
            </a:r>
            <a:r>
              <a:rPr lang="en-US" dirty="0" err="1">
                <a:cs typeface="Calibri"/>
              </a:rPr>
              <a:t>peynir</a:t>
            </a:r>
            <a:r>
              <a:rPr lang="en-US" dirty="0">
                <a:cs typeface="Calibri"/>
              </a:rPr>
              <a:t> </a:t>
            </a:r>
            <a:r>
              <a:rPr lang="en-US" dirty="0" err="1">
                <a:cs typeface="Calibri"/>
              </a:rPr>
              <a:t>yüzeyinde</a:t>
            </a:r>
            <a:r>
              <a:rPr lang="en-US" dirty="0">
                <a:cs typeface="Calibri"/>
              </a:rPr>
              <a:t> </a:t>
            </a:r>
            <a:r>
              <a:rPr lang="en-US" dirty="0" err="1">
                <a:cs typeface="Calibri"/>
              </a:rPr>
              <a:t>gelişerek</a:t>
            </a:r>
            <a:r>
              <a:rPr lang="en-US" dirty="0">
                <a:cs typeface="Calibri"/>
              </a:rPr>
              <a:t>  </a:t>
            </a:r>
            <a:r>
              <a:rPr lang="en-US" dirty="0" err="1">
                <a:cs typeface="Calibri"/>
              </a:rPr>
              <a:t>peynirde</a:t>
            </a:r>
            <a:r>
              <a:rPr lang="en-US" dirty="0">
                <a:cs typeface="Calibri"/>
              </a:rPr>
              <a:t>  tat </a:t>
            </a:r>
            <a:r>
              <a:rPr lang="en-US" dirty="0" err="1">
                <a:cs typeface="Calibri"/>
              </a:rPr>
              <a:t>ve</a:t>
            </a:r>
            <a:r>
              <a:rPr lang="en-US" dirty="0">
                <a:cs typeface="Calibri"/>
              </a:rPr>
              <a:t> </a:t>
            </a:r>
            <a:r>
              <a:rPr lang="en-US" dirty="0" err="1">
                <a:cs typeface="Calibri"/>
              </a:rPr>
              <a:t>yapı</a:t>
            </a:r>
            <a:r>
              <a:rPr lang="en-US" dirty="0">
                <a:cs typeface="Calibri"/>
              </a:rPr>
              <a:t> </a:t>
            </a:r>
            <a:r>
              <a:rPr lang="en-US" dirty="0" err="1">
                <a:cs typeface="Calibri"/>
              </a:rPr>
              <a:t>oluşumunda</a:t>
            </a:r>
            <a:r>
              <a:rPr lang="en-US" dirty="0">
                <a:cs typeface="Calibri"/>
              </a:rPr>
              <a:t> </a:t>
            </a:r>
            <a:r>
              <a:rPr lang="en-US" dirty="0" err="1">
                <a:cs typeface="Calibri"/>
              </a:rPr>
              <a:t>önemli</a:t>
            </a:r>
            <a:r>
              <a:rPr lang="en-US" dirty="0">
                <a:cs typeface="Calibri"/>
              </a:rPr>
              <a:t> </a:t>
            </a:r>
            <a:r>
              <a:rPr lang="en-US" dirty="0" err="1">
                <a:cs typeface="Calibri"/>
              </a:rPr>
              <a:t>bir</a:t>
            </a:r>
            <a:r>
              <a:rPr lang="en-US" dirty="0">
                <a:cs typeface="Calibri"/>
              </a:rPr>
              <a:t> </a:t>
            </a:r>
            <a:r>
              <a:rPr lang="en-US" dirty="0" err="1">
                <a:cs typeface="Calibri"/>
              </a:rPr>
              <a:t>rol</a:t>
            </a:r>
            <a:r>
              <a:rPr lang="en-US" dirty="0">
                <a:cs typeface="Calibri"/>
              </a:rPr>
              <a:t> </a:t>
            </a:r>
            <a:r>
              <a:rPr lang="en-US" dirty="0" err="1">
                <a:cs typeface="Calibri"/>
              </a:rPr>
              <a:t>oynar</a:t>
            </a:r>
            <a:r>
              <a:rPr lang="en-US" dirty="0">
                <a:cs typeface="Calibri"/>
              </a:rPr>
              <a:t>,</a:t>
            </a:r>
          </a:p>
          <a:p>
            <a:pPr marL="0" indent="0">
              <a:buNone/>
            </a:pPr>
            <a:r>
              <a:rPr lang="en-US" dirty="0">
                <a:cs typeface="Calibri"/>
              </a:rPr>
              <a:t>•</a:t>
            </a:r>
            <a:r>
              <a:rPr lang="en-US" b="1" dirty="0" err="1">
                <a:cs typeface="Calibri"/>
              </a:rPr>
              <a:t>Süt</a:t>
            </a:r>
            <a:r>
              <a:rPr lang="en-US" b="1" dirty="0">
                <a:cs typeface="Calibri"/>
              </a:rPr>
              <a:t>, </a:t>
            </a:r>
            <a:r>
              <a:rPr lang="en-US" b="1" dirty="0" err="1">
                <a:cs typeface="Calibri"/>
              </a:rPr>
              <a:t>krema</a:t>
            </a:r>
            <a:r>
              <a:rPr lang="en-US" b="1" dirty="0">
                <a:cs typeface="Calibri"/>
              </a:rPr>
              <a:t>, </a:t>
            </a:r>
            <a:r>
              <a:rPr lang="en-US" b="1" dirty="0" err="1">
                <a:cs typeface="Calibri"/>
              </a:rPr>
              <a:t>tereyağı</a:t>
            </a:r>
            <a:r>
              <a:rPr lang="en-US" b="1" dirty="0">
                <a:cs typeface="Calibri"/>
              </a:rPr>
              <a:t> </a:t>
            </a:r>
            <a:r>
              <a:rPr lang="en-US" b="1" dirty="0" err="1">
                <a:cs typeface="Calibri"/>
              </a:rPr>
              <a:t>ve</a:t>
            </a:r>
            <a:r>
              <a:rPr lang="en-US" b="1" dirty="0">
                <a:cs typeface="Calibri"/>
              </a:rPr>
              <a:t> </a:t>
            </a:r>
            <a:r>
              <a:rPr lang="en-US" b="1" dirty="0" err="1">
                <a:cs typeface="Calibri"/>
              </a:rPr>
              <a:t>yumuşak</a:t>
            </a:r>
            <a:r>
              <a:rPr lang="en-US" b="1" dirty="0">
                <a:cs typeface="Calibri"/>
              </a:rPr>
              <a:t> </a:t>
            </a:r>
            <a:r>
              <a:rPr lang="en-US" b="1" dirty="0" err="1">
                <a:cs typeface="Calibri"/>
              </a:rPr>
              <a:t>peynirlerin</a:t>
            </a:r>
            <a:r>
              <a:rPr lang="en-US" b="1" dirty="0">
                <a:cs typeface="Calibri"/>
              </a:rPr>
              <a:t> </a:t>
            </a:r>
            <a:r>
              <a:rPr lang="en-US" b="1" dirty="0" err="1">
                <a:cs typeface="Calibri"/>
              </a:rPr>
              <a:t>görünüş</a:t>
            </a:r>
            <a:r>
              <a:rPr lang="en-US" b="1" dirty="0">
                <a:cs typeface="Calibri"/>
              </a:rPr>
              <a:t> </a:t>
            </a:r>
            <a:r>
              <a:rPr lang="en-US" b="1" dirty="0" err="1">
                <a:cs typeface="Calibri"/>
              </a:rPr>
              <a:t>ve</a:t>
            </a:r>
            <a:r>
              <a:rPr lang="en-US" b="1" dirty="0">
                <a:cs typeface="Calibri"/>
              </a:rPr>
              <a:t> </a:t>
            </a:r>
            <a:r>
              <a:rPr lang="en-US" b="1" dirty="0" err="1">
                <a:cs typeface="Calibri"/>
              </a:rPr>
              <a:t>yapısına</a:t>
            </a:r>
            <a:r>
              <a:rPr lang="en-US" b="1" dirty="0">
                <a:cs typeface="Calibri"/>
              </a:rPr>
              <a:t> </a:t>
            </a:r>
            <a:r>
              <a:rPr lang="en-US" b="1" dirty="0" err="1">
                <a:cs typeface="Calibri"/>
              </a:rPr>
              <a:t>zararlıolduğu</a:t>
            </a:r>
            <a:r>
              <a:rPr lang="en-US" b="1" dirty="0">
                <a:cs typeface="Calibri"/>
              </a:rPr>
              <a:t> </a:t>
            </a:r>
            <a:r>
              <a:rPr lang="en-US" b="1" dirty="0" err="1">
                <a:cs typeface="Calibri"/>
              </a:rPr>
              <a:t>kabul</a:t>
            </a:r>
            <a:r>
              <a:rPr lang="en-US" b="1" dirty="0">
                <a:cs typeface="Calibri"/>
              </a:rPr>
              <a:t> </a:t>
            </a:r>
            <a:r>
              <a:rPr lang="en-US" b="1" dirty="0" err="1">
                <a:cs typeface="Calibri"/>
              </a:rPr>
              <a:t>edilmektedir</a:t>
            </a:r>
            <a:r>
              <a:rPr lang="en-US" b="1" dirty="0">
                <a:cs typeface="Calibri"/>
              </a:rPr>
              <a:t>,</a:t>
            </a:r>
            <a:endParaRPr lang="en-US" dirty="0">
              <a:cs typeface="Calibri"/>
            </a:endParaRPr>
          </a:p>
          <a:p>
            <a:r>
              <a:rPr lang="en-US" b="1" dirty="0" err="1">
                <a:cs typeface="Calibri"/>
              </a:rPr>
              <a:t>Sonucu</a:t>
            </a:r>
            <a:r>
              <a:rPr lang="en-US" b="1" dirty="0">
                <a:cs typeface="Calibri"/>
              </a:rPr>
              <a:t> </a:t>
            </a:r>
            <a:r>
              <a:rPr lang="en-US" b="1" dirty="0" err="1">
                <a:cs typeface="Calibri"/>
              </a:rPr>
              <a:t>görünüşü</a:t>
            </a:r>
            <a:r>
              <a:rPr lang="en-US" b="1" dirty="0">
                <a:cs typeface="Calibri"/>
              </a:rPr>
              <a:t> </a:t>
            </a:r>
            <a:r>
              <a:rPr lang="en-US" b="1" dirty="0" err="1">
                <a:cs typeface="Calibri"/>
              </a:rPr>
              <a:t>olduğu</a:t>
            </a:r>
            <a:r>
              <a:rPr lang="en-US" b="1" dirty="0">
                <a:cs typeface="Calibri"/>
              </a:rPr>
              <a:t> </a:t>
            </a:r>
            <a:r>
              <a:rPr lang="en-US" b="1" dirty="0" err="1">
                <a:cs typeface="Calibri"/>
              </a:rPr>
              <a:t>kadar</a:t>
            </a:r>
            <a:r>
              <a:rPr lang="en-US" b="1" dirty="0">
                <a:cs typeface="Calibri"/>
              </a:rPr>
              <a:t> </a:t>
            </a:r>
            <a:r>
              <a:rPr lang="en-US" b="1" dirty="0" err="1">
                <a:cs typeface="Calibri"/>
              </a:rPr>
              <a:t>sentezlediği</a:t>
            </a:r>
            <a:r>
              <a:rPr lang="en-US" b="1" dirty="0">
                <a:cs typeface="Calibri"/>
              </a:rPr>
              <a:t> </a:t>
            </a:r>
            <a:r>
              <a:rPr lang="en-US" b="1" dirty="0" err="1">
                <a:cs typeface="Calibri"/>
              </a:rPr>
              <a:t>proteolitik</a:t>
            </a:r>
            <a:r>
              <a:rPr lang="en-US" b="1" dirty="0">
                <a:cs typeface="Calibri"/>
              </a:rPr>
              <a:t> </a:t>
            </a:r>
            <a:r>
              <a:rPr lang="en-US" b="1" dirty="0" err="1">
                <a:cs typeface="Calibri"/>
              </a:rPr>
              <a:t>ve</a:t>
            </a:r>
            <a:r>
              <a:rPr lang="en-US" b="1" dirty="0">
                <a:cs typeface="Calibri"/>
              </a:rPr>
              <a:t> </a:t>
            </a:r>
            <a:r>
              <a:rPr lang="en-US" b="1" dirty="0" err="1">
                <a:cs typeface="Calibri"/>
              </a:rPr>
              <a:t>lipolitik</a:t>
            </a:r>
            <a:r>
              <a:rPr lang="en-US" b="1" dirty="0">
                <a:cs typeface="Calibri"/>
              </a:rPr>
              <a:t> </a:t>
            </a:r>
            <a:r>
              <a:rPr lang="en-US" b="1" dirty="0" err="1">
                <a:cs typeface="Calibri"/>
              </a:rPr>
              <a:t>enzimler</a:t>
            </a:r>
            <a:r>
              <a:rPr lang="en-US" b="1" dirty="0">
                <a:cs typeface="Calibri"/>
              </a:rPr>
              <a:t> </a:t>
            </a:r>
            <a:r>
              <a:rPr lang="en-US" b="1" dirty="0" err="1">
                <a:cs typeface="Calibri"/>
              </a:rPr>
              <a:t>yüzünden</a:t>
            </a:r>
            <a:r>
              <a:rPr lang="en-US" b="1" dirty="0">
                <a:cs typeface="Calibri"/>
              </a:rPr>
              <a:t> </a:t>
            </a:r>
            <a:r>
              <a:rPr lang="en-US" b="1" dirty="0" err="1">
                <a:cs typeface="Calibri"/>
              </a:rPr>
              <a:t>kimyasal</a:t>
            </a:r>
            <a:r>
              <a:rPr lang="en-US" b="1" dirty="0">
                <a:cs typeface="Calibri"/>
              </a:rPr>
              <a:t> </a:t>
            </a:r>
            <a:r>
              <a:rPr lang="en-US" b="1" dirty="0" err="1">
                <a:cs typeface="Calibri"/>
              </a:rPr>
              <a:t>yapıya</a:t>
            </a:r>
            <a:r>
              <a:rPr lang="en-US" b="1" dirty="0">
                <a:cs typeface="Calibri"/>
              </a:rPr>
              <a:t> da </a:t>
            </a:r>
            <a:r>
              <a:rPr lang="en-US" b="1" dirty="0" err="1">
                <a:cs typeface="Calibri"/>
              </a:rPr>
              <a:t>zarar</a:t>
            </a:r>
            <a:r>
              <a:rPr lang="en-US" b="1" dirty="0">
                <a:cs typeface="Calibri"/>
              </a:rPr>
              <a:t> </a:t>
            </a:r>
            <a:r>
              <a:rPr lang="en-US" b="1" dirty="0" err="1">
                <a:cs typeface="Calibri"/>
              </a:rPr>
              <a:t>vermektedir</a:t>
            </a:r>
            <a:r>
              <a:rPr lang="en-US" b="1" dirty="0">
                <a:cs typeface="Calibri"/>
              </a:rPr>
              <a:t>,</a:t>
            </a:r>
            <a:endParaRPr lang="en-US" dirty="0">
              <a:cs typeface="Calibri"/>
            </a:endParaRPr>
          </a:p>
          <a:p>
            <a:pPr marL="0" indent="0">
              <a:buNone/>
            </a:pPr>
            <a:r>
              <a:rPr lang="en-US" dirty="0">
                <a:cs typeface="Calibri"/>
              </a:rPr>
              <a:t>•</a:t>
            </a:r>
            <a:r>
              <a:rPr lang="en-US" b="1" dirty="0" err="1">
                <a:cs typeface="Calibri"/>
              </a:rPr>
              <a:t>Graisse</a:t>
            </a:r>
            <a:r>
              <a:rPr lang="en-US" b="1" dirty="0">
                <a:cs typeface="Calibri"/>
              </a:rPr>
              <a:t> </a:t>
            </a:r>
            <a:r>
              <a:rPr lang="en-US" b="1" dirty="0" err="1">
                <a:cs typeface="Calibri"/>
              </a:rPr>
              <a:t>diye</a:t>
            </a:r>
            <a:r>
              <a:rPr lang="en-US" b="1" dirty="0">
                <a:cs typeface="Calibri"/>
              </a:rPr>
              <a:t> </a:t>
            </a:r>
            <a:r>
              <a:rPr lang="en-US" b="1" dirty="0" err="1">
                <a:cs typeface="Calibri"/>
              </a:rPr>
              <a:t>adlandırılan</a:t>
            </a:r>
            <a:r>
              <a:rPr lang="en-US" b="1" dirty="0">
                <a:cs typeface="Calibri"/>
              </a:rPr>
              <a:t> </a:t>
            </a:r>
            <a:r>
              <a:rPr lang="en-US" b="1" dirty="0" err="1">
                <a:cs typeface="Calibri"/>
              </a:rPr>
              <a:t>yapım</a:t>
            </a:r>
            <a:r>
              <a:rPr lang="en-US" b="1" dirty="0">
                <a:cs typeface="Calibri"/>
              </a:rPr>
              <a:t> </a:t>
            </a:r>
            <a:r>
              <a:rPr lang="en-US" b="1" dirty="0" err="1">
                <a:cs typeface="Calibri"/>
              </a:rPr>
              <a:t>hatası</a:t>
            </a:r>
            <a:r>
              <a:rPr lang="en-US" b="1" dirty="0">
                <a:cs typeface="Calibri"/>
              </a:rPr>
              <a:t> </a:t>
            </a:r>
            <a:r>
              <a:rPr lang="en-US" b="1" dirty="0" err="1">
                <a:cs typeface="Calibri"/>
              </a:rPr>
              <a:t>oluşumunda</a:t>
            </a:r>
            <a:r>
              <a:rPr lang="en-US" b="1" dirty="0">
                <a:cs typeface="Calibri"/>
              </a:rPr>
              <a:t> </a:t>
            </a:r>
            <a:r>
              <a:rPr lang="en-US" b="1" i="1" dirty="0" err="1">
                <a:cs typeface="Calibri"/>
              </a:rPr>
              <a:t>G.candidum</a:t>
            </a:r>
            <a:r>
              <a:rPr lang="en-US" b="1" i="1" dirty="0">
                <a:cs typeface="Calibri"/>
              </a:rPr>
              <a:t> </a:t>
            </a:r>
            <a:r>
              <a:rPr lang="en-US" b="1" dirty="0" err="1">
                <a:cs typeface="Calibri"/>
              </a:rPr>
              <a:t>sorumludur</a:t>
            </a:r>
            <a:r>
              <a:rPr lang="en-US" b="1" dirty="0">
                <a:cs typeface="Calibri"/>
              </a:rPr>
              <a:t>.</a:t>
            </a:r>
            <a:r>
              <a:rPr lang="en-US" b="1" i="1" dirty="0">
                <a:cs typeface="Calibri"/>
              </a:rPr>
              <a:t> </a:t>
            </a:r>
          </a:p>
          <a:p>
            <a:endParaRPr lang="en-US" dirty="0">
              <a:cs typeface="Calibri"/>
            </a:endParaRPr>
          </a:p>
        </p:txBody>
      </p:sp>
      <p:sp>
        <p:nvSpPr>
          <p:cNvPr id="4" name="Metin kutusu 3">
            <a:extLst>
              <a:ext uri="{FF2B5EF4-FFF2-40B4-BE49-F238E27FC236}">
                <a16:creationId xmlns="" xmlns:a16="http://schemas.microsoft.com/office/drawing/2014/main" id="{4ED99343-C885-445A-B5E4-1AE2A91A9384}"/>
              </a:ext>
            </a:extLst>
          </p:cNvPr>
          <p:cNvSpPr txBox="1"/>
          <p:nvPr/>
        </p:nvSpPr>
        <p:spPr>
          <a:xfrm>
            <a:off x="8626" y="44569"/>
            <a:ext cx="12189123" cy="1446550"/>
          </a:xfrm>
          <a:prstGeom prst="rect">
            <a:avLst/>
          </a:prstGeom>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3200" b="1" u="sng" dirty="0" err="1">
                <a:solidFill>
                  <a:srgbClr val="FF0000"/>
                </a:solidFill>
                <a:cs typeface="Calibri"/>
              </a:rPr>
              <a:t>Süt</a:t>
            </a:r>
            <a:r>
              <a:rPr lang="en-US" sz="3200" b="1" u="sng" dirty="0">
                <a:solidFill>
                  <a:srgbClr val="FF0000"/>
                </a:solidFill>
                <a:cs typeface="Calibri"/>
              </a:rPr>
              <a:t> </a:t>
            </a:r>
            <a:r>
              <a:rPr lang="en-US" sz="3200" b="1" u="sng" dirty="0" err="1">
                <a:solidFill>
                  <a:srgbClr val="FF0000"/>
                </a:solidFill>
                <a:cs typeface="Calibri"/>
              </a:rPr>
              <a:t>endüstresinde</a:t>
            </a:r>
            <a:r>
              <a:rPr lang="en-US" sz="3200" b="1" u="sng" dirty="0">
                <a:solidFill>
                  <a:srgbClr val="FF0000"/>
                </a:solidFill>
                <a:cs typeface="Calibri"/>
              </a:rPr>
              <a:t> </a:t>
            </a:r>
            <a:r>
              <a:rPr lang="en-US" sz="3200" b="1" u="sng" dirty="0" err="1">
                <a:solidFill>
                  <a:srgbClr val="FF0000"/>
                </a:solidFill>
                <a:cs typeface="Calibri"/>
              </a:rPr>
              <a:t>zararlı</a:t>
            </a:r>
            <a:r>
              <a:rPr lang="en-US" sz="3200" b="1" u="sng" dirty="0">
                <a:solidFill>
                  <a:srgbClr val="FF0000"/>
                </a:solidFill>
                <a:cs typeface="Calibri"/>
              </a:rPr>
              <a:t> </a:t>
            </a:r>
            <a:r>
              <a:rPr lang="en-US" sz="3200" b="1" u="sng" dirty="0" err="1">
                <a:solidFill>
                  <a:srgbClr val="FF0000"/>
                </a:solidFill>
                <a:cs typeface="Calibri"/>
              </a:rPr>
              <a:t>olan</a:t>
            </a:r>
            <a:r>
              <a:rPr lang="en-US" sz="3200" b="1" u="sng" dirty="0">
                <a:solidFill>
                  <a:srgbClr val="FF0000"/>
                </a:solidFill>
                <a:cs typeface="Calibri"/>
              </a:rPr>
              <a:t> </a:t>
            </a:r>
            <a:r>
              <a:rPr lang="en-US" sz="3200" b="1" u="sng" dirty="0" err="1">
                <a:solidFill>
                  <a:srgbClr val="FF0000"/>
                </a:solidFill>
                <a:cs typeface="Calibri"/>
              </a:rPr>
              <a:t>bazı</a:t>
            </a:r>
            <a:r>
              <a:rPr lang="en-US" sz="3200" b="1" u="sng" dirty="0">
                <a:solidFill>
                  <a:srgbClr val="FF0000"/>
                </a:solidFill>
                <a:cs typeface="Calibri"/>
              </a:rPr>
              <a:t> </a:t>
            </a:r>
            <a:r>
              <a:rPr lang="en-US" sz="3200" b="1" u="sng" dirty="0" err="1">
                <a:solidFill>
                  <a:srgbClr val="FF0000"/>
                </a:solidFill>
                <a:cs typeface="Calibri"/>
              </a:rPr>
              <a:t>küf</a:t>
            </a:r>
            <a:r>
              <a:rPr lang="en-US" sz="3200" b="1" u="sng" dirty="0">
                <a:solidFill>
                  <a:srgbClr val="FF0000"/>
                </a:solidFill>
                <a:cs typeface="Calibri"/>
              </a:rPr>
              <a:t> </a:t>
            </a:r>
            <a:r>
              <a:rPr lang="en-US" sz="3200" b="1" u="sng" dirty="0" err="1">
                <a:solidFill>
                  <a:srgbClr val="FF0000"/>
                </a:solidFill>
                <a:cs typeface="Calibri"/>
              </a:rPr>
              <a:t>türleri</a:t>
            </a:r>
            <a:r>
              <a:rPr lang="en-US" sz="3200" b="1" u="sng" dirty="0">
                <a:solidFill>
                  <a:srgbClr val="FF0000"/>
                </a:solidFill>
                <a:cs typeface="Calibri"/>
              </a:rPr>
              <a:t>:</a:t>
            </a:r>
          </a:p>
          <a:p>
            <a:r>
              <a:rPr lang="en-US" sz="2800" dirty="0" err="1">
                <a:cs typeface="Calibri"/>
              </a:rPr>
              <a:t>Farklı</a:t>
            </a:r>
            <a:r>
              <a:rPr lang="en-US" sz="2800" dirty="0">
                <a:cs typeface="Calibri"/>
              </a:rPr>
              <a:t> </a:t>
            </a:r>
            <a:r>
              <a:rPr lang="en-US" sz="2800" dirty="0" err="1">
                <a:cs typeface="Calibri"/>
              </a:rPr>
              <a:t>kaynaklardan</a:t>
            </a:r>
            <a:r>
              <a:rPr lang="en-US" sz="2800" dirty="0">
                <a:cs typeface="Calibri"/>
              </a:rPr>
              <a:t> </a:t>
            </a:r>
            <a:r>
              <a:rPr lang="en-US" sz="2800" dirty="0" err="1">
                <a:cs typeface="Calibri"/>
              </a:rPr>
              <a:t>bulaşan</a:t>
            </a:r>
            <a:r>
              <a:rPr lang="en-US" sz="2800" dirty="0">
                <a:cs typeface="Calibri"/>
              </a:rPr>
              <a:t> </a:t>
            </a:r>
            <a:r>
              <a:rPr lang="en-US" sz="2800" dirty="0" err="1">
                <a:cs typeface="Calibri"/>
              </a:rPr>
              <a:t>küfler</a:t>
            </a:r>
            <a:r>
              <a:rPr lang="en-US" sz="2800" dirty="0">
                <a:cs typeface="Calibri"/>
              </a:rPr>
              <a:t> </a:t>
            </a:r>
            <a:r>
              <a:rPr lang="en-US" sz="2800" dirty="0" err="1">
                <a:cs typeface="Calibri"/>
              </a:rPr>
              <a:t>ürünlerde</a:t>
            </a:r>
            <a:r>
              <a:rPr lang="en-US" sz="2800" dirty="0">
                <a:cs typeface="Calibri"/>
              </a:rPr>
              <a:t> </a:t>
            </a:r>
            <a:r>
              <a:rPr lang="en-US" sz="2800" dirty="0" err="1">
                <a:cs typeface="Calibri"/>
              </a:rPr>
              <a:t>yapısal</a:t>
            </a:r>
            <a:r>
              <a:rPr lang="en-US" sz="2800" dirty="0">
                <a:cs typeface="Calibri"/>
              </a:rPr>
              <a:t> </a:t>
            </a:r>
            <a:r>
              <a:rPr lang="en-US" sz="2800" dirty="0" err="1">
                <a:cs typeface="Calibri"/>
              </a:rPr>
              <a:t>ve</a:t>
            </a:r>
            <a:r>
              <a:rPr lang="en-US" sz="2800" dirty="0">
                <a:cs typeface="Calibri"/>
              </a:rPr>
              <a:t> </a:t>
            </a:r>
            <a:r>
              <a:rPr lang="en-US" sz="2800" dirty="0" err="1">
                <a:cs typeface="Calibri"/>
              </a:rPr>
              <a:t>organoleptik</a:t>
            </a:r>
            <a:r>
              <a:rPr lang="en-US" sz="2800" dirty="0">
                <a:cs typeface="Calibri"/>
              </a:rPr>
              <a:t> </a:t>
            </a:r>
            <a:r>
              <a:rPr lang="en-US" sz="2800" dirty="0" err="1">
                <a:cs typeface="Calibri"/>
              </a:rPr>
              <a:t>hatalara</a:t>
            </a:r>
            <a:r>
              <a:rPr lang="en-US" sz="2800" dirty="0">
                <a:cs typeface="Calibri"/>
              </a:rPr>
              <a:t> </a:t>
            </a:r>
            <a:r>
              <a:rPr lang="en-US" sz="2800" dirty="0" err="1">
                <a:cs typeface="Calibri"/>
              </a:rPr>
              <a:t>sebep</a:t>
            </a:r>
            <a:r>
              <a:rPr lang="en-US" sz="2800" dirty="0">
                <a:cs typeface="Calibri"/>
              </a:rPr>
              <a:t> </a:t>
            </a:r>
            <a:r>
              <a:rPr lang="en-US" sz="2800" dirty="0" err="1">
                <a:cs typeface="Calibri"/>
              </a:rPr>
              <a:t>olur</a:t>
            </a:r>
            <a:r>
              <a:rPr lang="en-US" sz="2800" dirty="0">
                <a:cs typeface="Calibri"/>
              </a:rPr>
              <a:t> </a:t>
            </a:r>
            <a:endParaRPr lang="en-US" sz="2800" dirty="0"/>
          </a:p>
        </p:txBody>
      </p:sp>
    </p:spTree>
    <p:extLst>
      <p:ext uri="{BB962C8B-B14F-4D97-AF65-F5344CB8AC3E}">
        <p14:creationId xmlns:p14="http://schemas.microsoft.com/office/powerpoint/2010/main" val="3480935071"/>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 xmlns:a16="http://schemas.microsoft.com/office/drawing/2014/main" id="{FDF16941-1013-4916-85D1-CBBC354F431A}"/>
              </a:ext>
            </a:extLst>
          </p:cNvPr>
          <p:cNvSpPr>
            <a:spLocks noGrp="1"/>
          </p:cNvSpPr>
          <p:nvPr>
            <p:ph idx="1"/>
          </p:nvPr>
        </p:nvSpPr>
        <p:spPr>
          <a:xfrm>
            <a:off x="-10062" y="-297"/>
            <a:ext cx="12269634" cy="6838617"/>
          </a:xfrm>
        </p:spPr>
        <p:txBody>
          <a:bodyPr vert="horz" lIns="91440" tIns="45720" rIns="91440" bIns="45720" rtlCol="0" anchor="t">
            <a:normAutofit fontScale="85000" lnSpcReduction="20000"/>
          </a:bodyPr>
          <a:lstStyle/>
          <a:p>
            <a:pPr marL="0" indent="0">
              <a:buNone/>
            </a:pPr>
            <a:r>
              <a:rPr lang="en-US" b="1" i="1" dirty="0">
                <a:solidFill>
                  <a:srgbClr val="FF0000"/>
                </a:solidFill>
                <a:cs typeface="Calibri"/>
              </a:rPr>
              <a:t>Penicillium </a:t>
            </a:r>
            <a:r>
              <a:rPr lang="en-US" b="1" i="1" dirty="0" err="1">
                <a:solidFill>
                  <a:srgbClr val="FF0000"/>
                </a:solidFill>
                <a:cs typeface="Calibri"/>
              </a:rPr>
              <a:t>glaucum</a:t>
            </a:r>
            <a:r>
              <a:rPr lang="en-US" b="1" i="1" dirty="0">
                <a:solidFill>
                  <a:srgbClr val="FF0000"/>
                </a:solidFill>
                <a:cs typeface="Calibri"/>
              </a:rPr>
              <a:t>:</a:t>
            </a:r>
            <a:endParaRPr lang="en-US" dirty="0">
              <a:solidFill>
                <a:srgbClr val="FF0000"/>
              </a:solidFill>
              <a:cs typeface="Calibri"/>
            </a:endParaRPr>
          </a:p>
          <a:p>
            <a:pPr marL="0" indent="0">
              <a:buNone/>
            </a:pPr>
            <a:r>
              <a:rPr lang="en-US" u="sng" dirty="0" err="1">
                <a:solidFill>
                  <a:srgbClr val="FF0000"/>
                </a:solidFill>
                <a:cs typeface="Calibri"/>
              </a:rPr>
              <a:t>Özellikleri</a:t>
            </a:r>
            <a:r>
              <a:rPr lang="en-US" u="sng" dirty="0">
                <a:solidFill>
                  <a:srgbClr val="FF0000"/>
                </a:solidFill>
                <a:cs typeface="Calibri"/>
              </a:rPr>
              <a:t>:</a:t>
            </a:r>
            <a:endParaRPr lang="en-US" i="1" dirty="0">
              <a:solidFill>
                <a:srgbClr val="FF0000"/>
              </a:solidFill>
              <a:cs typeface="Calibri"/>
            </a:endParaRPr>
          </a:p>
          <a:p>
            <a:pPr marL="0" indent="0">
              <a:buNone/>
            </a:pPr>
            <a:r>
              <a:rPr lang="en-US" dirty="0">
                <a:cs typeface="Calibri"/>
              </a:rPr>
              <a:t>•</a:t>
            </a:r>
            <a:r>
              <a:rPr lang="en-US" dirty="0" err="1">
                <a:cs typeface="Calibri"/>
              </a:rPr>
              <a:t>Yeşil</a:t>
            </a:r>
            <a:r>
              <a:rPr lang="en-US" dirty="0">
                <a:cs typeface="Calibri"/>
              </a:rPr>
              <a:t> </a:t>
            </a:r>
            <a:r>
              <a:rPr lang="en-US" dirty="0" err="1">
                <a:cs typeface="Calibri"/>
              </a:rPr>
              <a:t>koloni</a:t>
            </a:r>
            <a:r>
              <a:rPr lang="en-US" dirty="0">
                <a:cs typeface="Calibri"/>
              </a:rPr>
              <a:t> </a:t>
            </a:r>
            <a:r>
              <a:rPr lang="en-US" dirty="0" err="1">
                <a:cs typeface="Calibri"/>
              </a:rPr>
              <a:t>oluşturan</a:t>
            </a:r>
            <a:r>
              <a:rPr lang="en-US" dirty="0">
                <a:cs typeface="Calibri"/>
              </a:rPr>
              <a:t>, </a:t>
            </a:r>
          </a:p>
          <a:p>
            <a:pPr marL="0" indent="0">
              <a:buNone/>
            </a:pPr>
            <a:r>
              <a:rPr lang="en-US" dirty="0">
                <a:cs typeface="Calibri"/>
              </a:rPr>
              <a:t>•Oda </a:t>
            </a:r>
            <a:r>
              <a:rPr lang="en-US" dirty="0" err="1">
                <a:cs typeface="Calibri"/>
              </a:rPr>
              <a:t>sıcaklığında</a:t>
            </a:r>
            <a:r>
              <a:rPr lang="en-US" dirty="0">
                <a:cs typeface="Calibri"/>
              </a:rPr>
              <a:t> </a:t>
            </a:r>
            <a:r>
              <a:rPr lang="en-US" dirty="0" err="1">
                <a:cs typeface="Calibri"/>
              </a:rPr>
              <a:t>gelişen</a:t>
            </a:r>
            <a:r>
              <a:rPr lang="en-US" dirty="0">
                <a:cs typeface="Calibri"/>
              </a:rPr>
              <a:t> </a:t>
            </a:r>
            <a:r>
              <a:rPr lang="en-US" dirty="0" err="1">
                <a:cs typeface="Calibri"/>
              </a:rPr>
              <a:t>ve</a:t>
            </a:r>
            <a:r>
              <a:rPr lang="en-US" dirty="0">
                <a:cs typeface="Calibri"/>
              </a:rPr>
              <a:t> </a:t>
            </a:r>
            <a:r>
              <a:rPr lang="en-US" dirty="0" err="1">
                <a:cs typeface="Calibri"/>
              </a:rPr>
              <a:t>hızla</a:t>
            </a:r>
            <a:r>
              <a:rPr lang="en-US" dirty="0">
                <a:cs typeface="Calibri"/>
              </a:rPr>
              <a:t> </a:t>
            </a:r>
            <a:r>
              <a:rPr lang="en-US" dirty="0" err="1">
                <a:cs typeface="Calibri"/>
              </a:rPr>
              <a:t>çoğalan</a:t>
            </a:r>
            <a:r>
              <a:rPr lang="en-US" dirty="0">
                <a:cs typeface="Calibri"/>
              </a:rPr>
              <a:t> </a:t>
            </a:r>
            <a:r>
              <a:rPr lang="en-US" dirty="0" err="1">
                <a:cs typeface="Calibri"/>
              </a:rPr>
              <a:t>bir</a:t>
            </a:r>
            <a:r>
              <a:rPr lang="en-US" dirty="0">
                <a:cs typeface="Calibri"/>
              </a:rPr>
              <a:t> </a:t>
            </a:r>
            <a:r>
              <a:rPr lang="en-US" dirty="0" err="1">
                <a:cs typeface="Calibri"/>
              </a:rPr>
              <a:t>tür</a:t>
            </a:r>
            <a:r>
              <a:rPr lang="en-US" dirty="0">
                <a:cs typeface="Calibri"/>
              </a:rPr>
              <a:t>, </a:t>
            </a:r>
          </a:p>
          <a:p>
            <a:pPr marL="0" indent="0">
              <a:buNone/>
            </a:pPr>
            <a:r>
              <a:rPr lang="en-US" dirty="0">
                <a:cs typeface="Calibri"/>
              </a:rPr>
              <a:t>•</a:t>
            </a:r>
            <a:r>
              <a:rPr lang="en-US" b="1" dirty="0" err="1">
                <a:cs typeface="Calibri"/>
              </a:rPr>
              <a:t>Tereyağı</a:t>
            </a:r>
            <a:r>
              <a:rPr lang="en-US" b="1" dirty="0">
                <a:cs typeface="Calibri"/>
              </a:rPr>
              <a:t> </a:t>
            </a:r>
            <a:r>
              <a:rPr lang="en-US" b="1" dirty="0" err="1">
                <a:cs typeface="Calibri"/>
              </a:rPr>
              <a:t>ve</a:t>
            </a:r>
            <a:r>
              <a:rPr lang="en-US" b="1" dirty="0">
                <a:cs typeface="Calibri"/>
              </a:rPr>
              <a:t> </a:t>
            </a:r>
            <a:r>
              <a:rPr lang="en-US" b="1" dirty="0" err="1">
                <a:cs typeface="Calibri"/>
              </a:rPr>
              <a:t>peynirde</a:t>
            </a:r>
            <a:r>
              <a:rPr lang="en-US" b="1" dirty="0">
                <a:cs typeface="Calibri"/>
              </a:rPr>
              <a:t> tat </a:t>
            </a:r>
            <a:r>
              <a:rPr lang="en-US" b="1" dirty="0" err="1">
                <a:cs typeface="Calibri"/>
              </a:rPr>
              <a:t>ve</a:t>
            </a:r>
            <a:r>
              <a:rPr lang="en-US" b="1" dirty="0">
                <a:cs typeface="Calibri"/>
              </a:rPr>
              <a:t> koku </a:t>
            </a:r>
            <a:r>
              <a:rPr lang="en-US" b="1" dirty="0" err="1">
                <a:cs typeface="Calibri"/>
              </a:rPr>
              <a:t>hatalarından</a:t>
            </a:r>
            <a:r>
              <a:rPr lang="en-US" b="1" dirty="0">
                <a:cs typeface="Calibri"/>
              </a:rPr>
              <a:t> </a:t>
            </a:r>
            <a:r>
              <a:rPr lang="en-US" b="1" dirty="0" err="1">
                <a:cs typeface="Calibri"/>
              </a:rPr>
              <a:t>sorumludurlar</a:t>
            </a:r>
            <a:r>
              <a:rPr lang="en-US" b="1" dirty="0">
                <a:cs typeface="Calibri"/>
              </a:rPr>
              <a:t> .</a:t>
            </a:r>
            <a:endParaRPr lang="en-US" dirty="0">
              <a:cs typeface="Calibri"/>
            </a:endParaRPr>
          </a:p>
          <a:p>
            <a:pPr marL="0" indent="0">
              <a:buNone/>
            </a:pPr>
            <a:endParaRPr lang="en-US" b="1" dirty="0">
              <a:cs typeface="Calibri"/>
            </a:endParaRPr>
          </a:p>
          <a:p>
            <a:pPr marL="0" indent="0">
              <a:buNone/>
            </a:pPr>
            <a:r>
              <a:rPr lang="en-US" b="1" i="1" dirty="0">
                <a:solidFill>
                  <a:srgbClr val="FF0000"/>
                </a:solidFill>
                <a:cs typeface="Calibri"/>
              </a:rPr>
              <a:t>Penicillium </a:t>
            </a:r>
            <a:r>
              <a:rPr lang="en-US" b="1" i="1" dirty="0" err="1">
                <a:solidFill>
                  <a:srgbClr val="FF0000"/>
                </a:solidFill>
                <a:cs typeface="Calibri"/>
              </a:rPr>
              <a:t>funiculosum</a:t>
            </a:r>
            <a:r>
              <a:rPr lang="en-US" b="1" i="1" dirty="0">
                <a:solidFill>
                  <a:srgbClr val="FF0000"/>
                </a:solidFill>
                <a:cs typeface="Calibri"/>
              </a:rPr>
              <a:t> : </a:t>
            </a:r>
            <a:endParaRPr lang="en-US" dirty="0">
              <a:solidFill>
                <a:srgbClr val="FF0000"/>
              </a:solidFill>
              <a:cs typeface="Calibri"/>
            </a:endParaRPr>
          </a:p>
          <a:p>
            <a:pPr marL="0" indent="0">
              <a:buNone/>
            </a:pPr>
            <a:r>
              <a:rPr lang="en-US" u="sng" dirty="0" err="1">
                <a:solidFill>
                  <a:srgbClr val="FF0000"/>
                </a:solidFill>
                <a:cs typeface="Calibri"/>
              </a:rPr>
              <a:t>Özellikleri</a:t>
            </a:r>
            <a:r>
              <a:rPr lang="en-US" u="sng" dirty="0">
                <a:solidFill>
                  <a:srgbClr val="FF0000"/>
                </a:solidFill>
                <a:cs typeface="Calibri"/>
              </a:rPr>
              <a:t> :</a:t>
            </a:r>
            <a:endParaRPr lang="en-US" dirty="0">
              <a:solidFill>
                <a:srgbClr val="FF0000"/>
              </a:solidFill>
              <a:cs typeface="Calibri"/>
            </a:endParaRPr>
          </a:p>
          <a:p>
            <a:r>
              <a:rPr lang="en-US" dirty="0">
                <a:cs typeface="Calibri"/>
              </a:rPr>
              <a:t>•</a:t>
            </a:r>
            <a:r>
              <a:rPr lang="en-US" dirty="0" err="1">
                <a:cs typeface="Calibri"/>
              </a:rPr>
              <a:t>Toprak</a:t>
            </a:r>
            <a:r>
              <a:rPr lang="en-US" dirty="0">
                <a:cs typeface="Calibri"/>
              </a:rPr>
              <a:t>, </a:t>
            </a:r>
            <a:r>
              <a:rPr lang="en-US" dirty="0" err="1">
                <a:cs typeface="Calibri"/>
              </a:rPr>
              <a:t>nemli</a:t>
            </a:r>
            <a:r>
              <a:rPr lang="en-US" dirty="0">
                <a:cs typeface="Calibri"/>
              </a:rPr>
              <a:t> </a:t>
            </a:r>
            <a:r>
              <a:rPr lang="en-US" dirty="0" err="1">
                <a:cs typeface="Calibri"/>
              </a:rPr>
              <a:t>odum</a:t>
            </a:r>
            <a:r>
              <a:rPr lang="en-US" dirty="0">
                <a:cs typeface="Calibri"/>
              </a:rPr>
              <a:t> </a:t>
            </a:r>
            <a:r>
              <a:rPr lang="en-US" dirty="0" err="1">
                <a:cs typeface="Calibri"/>
              </a:rPr>
              <a:t>parçaları</a:t>
            </a:r>
            <a:r>
              <a:rPr lang="en-US" dirty="0">
                <a:cs typeface="Calibri"/>
              </a:rPr>
              <a:t>  </a:t>
            </a:r>
            <a:r>
              <a:rPr lang="en-US" dirty="0" err="1">
                <a:cs typeface="Calibri"/>
              </a:rPr>
              <a:t>ile</a:t>
            </a:r>
            <a:r>
              <a:rPr lang="en-US" dirty="0">
                <a:cs typeface="Calibri"/>
              </a:rPr>
              <a:t> </a:t>
            </a:r>
            <a:r>
              <a:rPr lang="en-US" dirty="0" err="1">
                <a:cs typeface="Calibri"/>
              </a:rPr>
              <a:t>dekompoze</a:t>
            </a:r>
            <a:r>
              <a:rPr lang="en-US" dirty="0">
                <a:cs typeface="Calibri"/>
              </a:rPr>
              <a:t> </a:t>
            </a:r>
            <a:r>
              <a:rPr lang="en-US" dirty="0" err="1">
                <a:cs typeface="Calibri"/>
              </a:rPr>
              <a:t>bitkisel</a:t>
            </a:r>
            <a:r>
              <a:rPr lang="en-US" dirty="0">
                <a:cs typeface="Calibri"/>
              </a:rPr>
              <a:t> </a:t>
            </a:r>
            <a:r>
              <a:rPr lang="en-US" dirty="0" err="1">
                <a:cs typeface="Calibri"/>
              </a:rPr>
              <a:t>aksamda</a:t>
            </a:r>
            <a:r>
              <a:rPr lang="en-US" dirty="0">
                <a:cs typeface="Calibri"/>
              </a:rPr>
              <a:t> </a:t>
            </a:r>
            <a:r>
              <a:rPr lang="en-US" dirty="0" err="1">
                <a:cs typeface="Calibri"/>
              </a:rPr>
              <a:t>bulunmaktadır</a:t>
            </a:r>
            <a:r>
              <a:rPr lang="en-US" dirty="0">
                <a:cs typeface="Calibri"/>
              </a:rPr>
              <a:t>,</a:t>
            </a:r>
            <a:endParaRPr lang="en-US" dirty="0"/>
          </a:p>
          <a:p>
            <a:r>
              <a:rPr lang="en-US" dirty="0">
                <a:cs typeface="Calibri"/>
              </a:rPr>
              <a:t>•</a:t>
            </a:r>
            <a:r>
              <a:rPr lang="en-US" dirty="0" err="1">
                <a:cs typeface="Calibri"/>
              </a:rPr>
              <a:t>Kolonileri</a:t>
            </a:r>
            <a:r>
              <a:rPr lang="en-US" dirty="0">
                <a:cs typeface="Calibri"/>
              </a:rPr>
              <a:t> </a:t>
            </a:r>
            <a:r>
              <a:rPr lang="en-US" dirty="0" err="1">
                <a:cs typeface="Calibri"/>
              </a:rPr>
              <a:t>kırmızıya</a:t>
            </a:r>
            <a:r>
              <a:rPr lang="en-US" dirty="0">
                <a:cs typeface="Calibri"/>
              </a:rPr>
              <a:t> </a:t>
            </a:r>
            <a:r>
              <a:rPr lang="en-US" dirty="0" err="1">
                <a:cs typeface="Calibri"/>
              </a:rPr>
              <a:t>dönük</a:t>
            </a:r>
            <a:r>
              <a:rPr lang="en-US" dirty="0">
                <a:cs typeface="Calibri"/>
              </a:rPr>
              <a:t> </a:t>
            </a:r>
            <a:r>
              <a:rPr lang="en-US" dirty="0" err="1">
                <a:cs typeface="Calibri"/>
              </a:rPr>
              <a:t>yeşildir</a:t>
            </a:r>
            <a:r>
              <a:rPr lang="en-US" dirty="0">
                <a:cs typeface="Calibri"/>
              </a:rPr>
              <a:t>,</a:t>
            </a:r>
            <a:endParaRPr lang="en-US" dirty="0"/>
          </a:p>
          <a:p>
            <a:r>
              <a:rPr lang="en-US" dirty="0">
                <a:cs typeface="Calibri"/>
              </a:rPr>
              <a:t>•</a:t>
            </a:r>
            <a:r>
              <a:rPr lang="en-US" dirty="0" err="1">
                <a:cs typeface="Calibri"/>
              </a:rPr>
              <a:t>Kırmızı-viyole</a:t>
            </a:r>
            <a:r>
              <a:rPr lang="en-US" dirty="0">
                <a:cs typeface="Calibri"/>
              </a:rPr>
              <a:t> </a:t>
            </a:r>
            <a:r>
              <a:rPr lang="en-US" dirty="0" err="1">
                <a:cs typeface="Calibri"/>
              </a:rPr>
              <a:t>bir</a:t>
            </a:r>
            <a:r>
              <a:rPr lang="en-US" dirty="0">
                <a:cs typeface="Calibri"/>
              </a:rPr>
              <a:t> </a:t>
            </a:r>
            <a:r>
              <a:rPr lang="en-US" dirty="0" err="1">
                <a:cs typeface="Calibri"/>
              </a:rPr>
              <a:t>pigmentasyonla</a:t>
            </a:r>
            <a:r>
              <a:rPr lang="en-US" dirty="0">
                <a:cs typeface="Calibri"/>
              </a:rPr>
              <a:t> </a:t>
            </a:r>
            <a:r>
              <a:rPr lang="en-US" dirty="0" err="1">
                <a:cs typeface="Calibri"/>
              </a:rPr>
              <a:t>görülebilir</a:t>
            </a:r>
            <a:r>
              <a:rPr lang="en-US" dirty="0">
                <a:cs typeface="Calibri"/>
              </a:rPr>
              <a:t>,</a:t>
            </a:r>
            <a:endParaRPr lang="en-US" dirty="0"/>
          </a:p>
          <a:p>
            <a:r>
              <a:rPr lang="en-US" dirty="0">
                <a:cs typeface="Calibri"/>
              </a:rPr>
              <a:t>•</a:t>
            </a:r>
            <a:r>
              <a:rPr lang="en-US" dirty="0" err="1">
                <a:cs typeface="Calibri"/>
              </a:rPr>
              <a:t>Gelişmesini</a:t>
            </a:r>
            <a:r>
              <a:rPr lang="en-US" dirty="0">
                <a:cs typeface="Calibri"/>
              </a:rPr>
              <a:t> </a:t>
            </a:r>
            <a:r>
              <a:rPr lang="en-US" dirty="0" err="1">
                <a:cs typeface="Calibri"/>
              </a:rPr>
              <a:t>ve</a:t>
            </a:r>
            <a:r>
              <a:rPr lang="en-US" dirty="0">
                <a:cs typeface="Calibri"/>
              </a:rPr>
              <a:t> </a:t>
            </a:r>
            <a:r>
              <a:rPr lang="en-US" dirty="0" err="1">
                <a:cs typeface="Calibri"/>
              </a:rPr>
              <a:t>pigmentasyonunu</a:t>
            </a:r>
            <a:r>
              <a:rPr lang="en-US" dirty="0">
                <a:cs typeface="Calibri"/>
              </a:rPr>
              <a:t> </a:t>
            </a:r>
            <a:r>
              <a:rPr lang="en-US" dirty="0" err="1">
                <a:cs typeface="Calibri"/>
              </a:rPr>
              <a:t>ortamdaki</a:t>
            </a:r>
            <a:r>
              <a:rPr lang="en-US" dirty="0">
                <a:cs typeface="Calibri"/>
              </a:rPr>
              <a:t> </a:t>
            </a:r>
            <a:r>
              <a:rPr lang="en-US" dirty="0" err="1">
                <a:cs typeface="Calibri"/>
              </a:rPr>
              <a:t>yağ</a:t>
            </a:r>
            <a:r>
              <a:rPr lang="en-US" dirty="0">
                <a:cs typeface="Calibri"/>
              </a:rPr>
              <a:t> </a:t>
            </a:r>
            <a:r>
              <a:rPr lang="en-US" dirty="0" err="1">
                <a:cs typeface="Calibri"/>
              </a:rPr>
              <a:t>ve</a:t>
            </a:r>
            <a:r>
              <a:rPr lang="en-US" dirty="0">
                <a:cs typeface="Calibri"/>
              </a:rPr>
              <a:t> </a:t>
            </a:r>
            <a:r>
              <a:rPr lang="en-US" dirty="0" err="1">
                <a:cs typeface="Calibri"/>
              </a:rPr>
              <a:t>ışık</a:t>
            </a:r>
            <a:r>
              <a:rPr lang="en-US" dirty="0">
                <a:cs typeface="Calibri"/>
              </a:rPr>
              <a:t> </a:t>
            </a:r>
            <a:r>
              <a:rPr lang="en-US" dirty="0" err="1">
                <a:cs typeface="Calibri"/>
              </a:rPr>
              <a:t>stimüle</a:t>
            </a:r>
            <a:r>
              <a:rPr lang="en-US" dirty="0">
                <a:cs typeface="Calibri"/>
              </a:rPr>
              <a:t> </a:t>
            </a:r>
            <a:r>
              <a:rPr lang="en-US" dirty="0" err="1">
                <a:cs typeface="Calibri"/>
              </a:rPr>
              <a:t>eder</a:t>
            </a:r>
            <a:r>
              <a:rPr lang="en-US" dirty="0">
                <a:cs typeface="Calibri"/>
              </a:rPr>
              <a:t>, </a:t>
            </a:r>
            <a:endParaRPr lang="en-US" dirty="0"/>
          </a:p>
          <a:p>
            <a:r>
              <a:rPr lang="en-US" dirty="0">
                <a:cs typeface="Calibri"/>
              </a:rPr>
              <a:t>•</a:t>
            </a:r>
            <a:r>
              <a:rPr lang="en-US" dirty="0" err="1">
                <a:cs typeface="Calibri"/>
              </a:rPr>
              <a:t>Düşük</a:t>
            </a:r>
            <a:r>
              <a:rPr lang="en-US" dirty="0">
                <a:cs typeface="Calibri"/>
              </a:rPr>
              <a:t> </a:t>
            </a:r>
            <a:r>
              <a:rPr lang="en-US" dirty="0" err="1">
                <a:cs typeface="Calibri"/>
              </a:rPr>
              <a:t>sıcaklıklarda</a:t>
            </a:r>
            <a:r>
              <a:rPr lang="en-US" dirty="0">
                <a:cs typeface="Calibri"/>
              </a:rPr>
              <a:t>, 7°C </a:t>
            </a:r>
            <a:r>
              <a:rPr lang="en-US" dirty="0" err="1">
                <a:cs typeface="Calibri"/>
              </a:rPr>
              <a:t>gibi</a:t>
            </a:r>
            <a:r>
              <a:rPr lang="en-US" dirty="0">
                <a:cs typeface="Calibri"/>
              </a:rPr>
              <a:t> </a:t>
            </a:r>
            <a:r>
              <a:rPr lang="en-US" dirty="0" err="1">
                <a:cs typeface="Calibri"/>
              </a:rPr>
              <a:t>iyi</a:t>
            </a:r>
            <a:r>
              <a:rPr lang="en-US" dirty="0">
                <a:cs typeface="Calibri"/>
              </a:rPr>
              <a:t> </a:t>
            </a:r>
            <a:r>
              <a:rPr lang="en-US" dirty="0" err="1">
                <a:cs typeface="Calibri"/>
              </a:rPr>
              <a:t>gelişir</a:t>
            </a:r>
            <a:r>
              <a:rPr lang="en-US" dirty="0">
                <a:cs typeface="Calibri"/>
              </a:rPr>
              <a:t>,</a:t>
            </a:r>
            <a:endParaRPr lang="en-US" dirty="0"/>
          </a:p>
          <a:p>
            <a:r>
              <a:rPr lang="en-US" dirty="0">
                <a:cs typeface="Calibri"/>
              </a:rPr>
              <a:t>•</a:t>
            </a:r>
            <a:r>
              <a:rPr lang="en-US" i="1" dirty="0">
                <a:cs typeface="Calibri"/>
              </a:rPr>
              <a:t>Penicillium </a:t>
            </a:r>
            <a:r>
              <a:rPr lang="en-US" i="1" dirty="0" err="1">
                <a:cs typeface="Calibri"/>
              </a:rPr>
              <a:t>candidum’un</a:t>
            </a:r>
            <a:r>
              <a:rPr lang="en-US" i="1" dirty="0">
                <a:cs typeface="Calibri"/>
              </a:rPr>
              <a:t> </a:t>
            </a:r>
            <a:r>
              <a:rPr lang="en-US" dirty="0" err="1">
                <a:cs typeface="Calibri"/>
              </a:rPr>
              <a:t>ortama</a:t>
            </a:r>
            <a:r>
              <a:rPr lang="en-US" dirty="0">
                <a:cs typeface="Calibri"/>
              </a:rPr>
              <a:t> hakim </a:t>
            </a:r>
            <a:r>
              <a:rPr lang="en-US" dirty="0" err="1">
                <a:cs typeface="Calibri"/>
              </a:rPr>
              <a:t>olması</a:t>
            </a:r>
            <a:r>
              <a:rPr lang="en-US" dirty="0">
                <a:cs typeface="Calibri"/>
              </a:rPr>
              <a:t> </a:t>
            </a:r>
            <a:r>
              <a:rPr lang="en-US" dirty="0" err="1">
                <a:cs typeface="Calibri"/>
              </a:rPr>
              <a:t>onun</a:t>
            </a:r>
            <a:r>
              <a:rPr lang="en-US" dirty="0">
                <a:cs typeface="Calibri"/>
              </a:rPr>
              <a:t> </a:t>
            </a:r>
            <a:r>
              <a:rPr lang="en-US" dirty="0" err="1">
                <a:cs typeface="Calibri"/>
              </a:rPr>
              <a:t>gelişmesini</a:t>
            </a:r>
            <a:r>
              <a:rPr lang="en-US" dirty="0">
                <a:cs typeface="Calibri"/>
              </a:rPr>
              <a:t> </a:t>
            </a:r>
            <a:r>
              <a:rPr lang="en-US" dirty="0" err="1">
                <a:cs typeface="Calibri"/>
              </a:rPr>
              <a:t>engeller</a:t>
            </a:r>
            <a:r>
              <a:rPr lang="en-US" dirty="0">
                <a:cs typeface="Calibri"/>
              </a:rPr>
              <a:t>, </a:t>
            </a:r>
            <a:endParaRPr lang="en-US" dirty="0"/>
          </a:p>
          <a:p>
            <a:r>
              <a:rPr lang="en-US" dirty="0">
                <a:cs typeface="Calibri"/>
              </a:rPr>
              <a:t>•</a:t>
            </a:r>
            <a:r>
              <a:rPr lang="en-US" b="1" dirty="0" err="1">
                <a:cs typeface="Calibri"/>
              </a:rPr>
              <a:t>Olgunlaşma</a:t>
            </a:r>
            <a:r>
              <a:rPr lang="en-US" b="1" dirty="0">
                <a:cs typeface="Calibri"/>
              </a:rPr>
              <a:t>  </a:t>
            </a:r>
            <a:r>
              <a:rPr lang="en-US" b="1" dirty="0" err="1">
                <a:cs typeface="Calibri"/>
              </a:rPr>
              <a:t>veya</a:t>
            </a:r>
            <a:r>
              <a:rPr lang="en-US" b="1" dirty="0">
                <a:cs typeface="Calibri"/>
              </a:rPr>
              <a:t> </a:t>
            </a:r>
            <a:r>
              <a:rPr lang="en-US" b="1" dirty="0" err="1">
                <a:cs typeface="Calibri"/>
              </a:rPr>
              <a:t>depolama</a:t>
            </a:r>
            <a:r>
              <a:rPr lang="en-US" b="1" dirty="0">
                <a:cs typeface="Calibri"/>
              </a:rPr>
              <a:t> </a:t>
            </a:r>
            <a:r>
              <a:rPr lang="en-US" b="1" dirty="0" err="1">
                <a:cs typeface="Calibri"/>
              </a:rPr>
              <a:t>sırasında</a:t>
            </a:r>
            <a:r>
              <a:rPr lang="en-US" b="1" dirty="0">
                <a:cs typeface="Calibri"/>
              </a:rPr>
              <a:t>, </a:t>
            </a:r>
            <a:r>
              <a:rPr lang="en-US" b="1" dirty="0" err="1">
                <a:cs typeface="Calibri"/>
              </a:rPr>
              <a:t>düşük</a:t>
            </a:r>
            <a:r>
              <a:rPr lang="en-US" b="1" dirty="0">
                <a:cs typeface="Calibri"/>
              </a:rPr>
              <a:t> </a:t>
            </a:r>
            <a:r>
              <a:rPr lang="en-US" b="1" dirty="0" err="1">
                <a:cs typeface="Calibri"/>
              </a:rPr>
              <a:t>sıcaklıkta</a:t>
            </a:r>
            <a:r>
              <a:rPr lang="en-US" b="1" dirty="0">
                <a:cs typeface="Calibri"/>
              </a:rPr>
              <a:t> </a:t>
            </a:r>
            <a:r>
              <a:rPr lang="en-US" b="1" dirty="0" err="1">
                <a:cs typeface="Calibri"/>
              </a:rPr>
              <a:t>gelişir</a:t>
            </a:r>
            <a:r>
              <a:rPr lang="en-US" b="1" dirty="0">
                <a:cs typeface="Calibri"/>
              </a:rPr>
              <a:t> </a:t>
            </a:r>
            <a:r>
              <a:rPr lang="en-US" b="1" dirty="0" err="1">
                <a:cs typeface="Calibri"/>
              </a:rPr>
              <a:t>ve</a:t>
            </a:r>
            <a:r>
              <a:rPr lang="en-US" b="1" dirty="0">
                <a:cs typeface="Calibri"/>
              </a:rPr>
              <a:t> </a:t>
            </a:r>
            <a:r>
              <a:rPr lang="en-US" b="1" dirty="0" err="1">
                <a:cs typeface="Calibri"/>
              </a:rPr>
              <a:t>çoğalar</a:t>
            </a:r>
            <a:r>
              <a:rPr lang="en-US" b="1" dirty="0">
                <a:cs typeface="Calibri"/>
              </a:rPr>
              <a:t>, </a:t>
            </a:r>
            <a:endParaRPr lang="en-US" dirty="0"/>
          </a:p>
          <a:p>
            <a:r>
              <a:rPr lang="en-US" dirty="0">
                <a:cs typeface="Calibri"/>
              </a:rPr>
              <a:t>•</a:t>
            </a:r>
            <a:r>
              <a:rPr lang="en-US" b="1" dirty="0" err="1">
                <a:cs typeface="Calibri"/>
              </a:rPr>
              <a:t>Peynirlerde</a:t>
            </a:r>
            <a:r>
              <a:rPr lang="en-US" b="1" dirty="0">
                <a:cs typeface="Calibri"/>
              </a:rPr>
              <a:t>  </a:t>
            </a:r>
            <a:r>
              <a:rPr lang="en-US" b="1" dirty="0" err="1">
                <a:cs typeface="Calibri"/>
              </a:rPr>
              <a:t>zararlı</a:t>
            </a:r>
            <a:r>
              <a:rPr lang="en-US" b="1" dirty="0">
                <a:cs typeface="Calibri"/>
              </a:rPr>
              <a:t> </a:t>
            </a:r>
            <a:r>
              <a:rPr lang="en-US" b="1" dirty="0" err="1">
                <a:cs typeface="Calibri"/>
              </a:rPr>
              <a:t>etkikeri</a:t>
            </a:r>
            <a:r>
              <a:rPr lang="en-US" b="1" dirty="0">
                <a:cs typeface="Calibri"/>
              </a:rPr>
              <a:t> </a:t>
            </a:r>
            <a:r>
              <a:rPr lang="en-US" b="1" dirty="0" err="1">
                <a:cs typeface="Calibri"/>
              </a:rPr>
              <a:t>görülen</a:t>
            </a:r>
            <a:r>
              <a:rPr lang="en-US" b="1" dirty="0">
                <a:cs typeface="Calibri"/>
              </a:rPr>
              <a:t>  </a:t>
            </a:r>
            <a:r>
              <a:rPr lang="en-US" b="1" dirty="0" err="1">
                <a:cs typeface="Calibri"/>
              </a:rPr>
              <a:t>bir</a:t>
            </a:r>
            <a:r>
              <a:rPr lang="en-US" b="1" dirty="0">
                <a:cs typeface="Calibri"/>
              </a:rPr>
              <a:t> </a:t>
            </a:r>
            <a:r>
              <a:rPr lang="en-US" b="1" dirty="0" err="1">
                <a:cs typeface="Calibri"/>
              </a:rPr>
              <a:t>küf</a:t>
            </a:r>
            <a:r>
              <a:rPr lang="en-US" b="1" dirty="0">
                <a:cs typeface="Calibri"/>
              </a:rPr>
              <a:t> ,</a:t>
            </a:r>
            <a:endParaRPr lang="en-US" dirty="0"/>
          </a:p>
          <a:p>
            <a:r>
              <a:rPr lang="en-US" dirty="0">
                <a:cs typeface="Calibri"/>
              </a:rPr>
              <a:t>•</a:t>
            </a:r>
            <a:r>
              <a:rPr lang="en-US" b="1" dirty="0" err="1">
                <a:cs typeface="Calibri"/>
              </a:rPr>
              <a:t>kontaminasyon</a:t>
            </a:r>
            <a:r>
              <a:rPr lang="en-US" b="1" dirty="0">
                <a:cs typeface="Calibri"/>
              </a:rPr>
              <a:t>; </a:t>
            </a:r>
            <a:r>
              <a:rPr lang="en-US" b="1" dirty="0" err="1">
                <a:cs typeface="Calibri"/>
              </a:rPr>
              <a:t>yapım</a:t>
            </a:r>
            <a:r>
              <a:rPr lang="en-US" b="1" dirty="0">
                <a:cs typeface="Calibri"/>
              </a:rPr>
              <a:t> </a:t>
            </a:r>
            <a:r>
              <a:rPr lang="en-US" b="1" dirty="0" err="1">
                <a:cs typeface="Calibri"/>
              </a:rPr>
              <a:t>aşamasının</a:t>
            </a:r>
            <a:r>
              <a:rPr lang="en-US" b="1" dirty="0">
                <a:cs typeface="Calibri"/>
              </a:rPr>
              <a:t> </a:t>
            </a:r>
            <a:r>
              <a:rPr lang="en-US" b="1" dirty="0" err="1">
                <a:cs typeface="Calibri"/>
              </a:rPr>
              <a:t>başlangıcında</a:t>
            </a:r>
            <a:r>
              <a:rPr lang="en-US" b="1" dirty="0">
                <a:cs typeface="Calibri"/>
              </a:rPr>
              <a:t> </a:t>
            </a:r>
            <a:r>
              <a:rPr lang="en-US" b="1" dirty="0" err="1">
                <a:cs typeface="Calibri"/>
              </a:rPr>
              <a:t>oluşmaktadır</a:t>
            </a:r>
            <a:r>
              <a:rPr lang="en-US" b="1" dirty="0">
                <a:cs typeface="Calibri"/>
              </a:rPr>
              <a:t>.</a:t>
            </a:r>
            <a:endParaRPr lang="en-US" dirty="0"/>
          </a:p>
          <a:p>
            <a:endParaRPr lang="en-US" dirty="0">
              <a:cs typeface="Calibri"/>
            </a:endParaRPr>
          </a:p>
        </p:txBody>
      </p:sp>
    </p:spTree>
    <p:extLst>
      <p:ext uri="{BB962C8B-B14F-4D97-AF65-F5344CB8AC3E}">
        <p14:creationId xmlns:p14="http://schemas.microsoft.com/office/powerpoint/2010/main" val="2822048148"/>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 xmlns:a16="http://schemas.microsoft.com/office/drawing/2014/main" id="{481C1A15-5AC6-4417-AE05-17ECA5F260FB}"/>
              </a:ext>
            </a:extLst>
          </p:cNvPr>
          <p:cNvSpPr>
            <a:spLocks noGrp="1"/>
          </p:cNvSpPr>
          <p:nvPr>
            <p:ph idx="1"/>
          </p:nvPr>
        </p:nvSpPr>
        <p:spPr>
          <a:xfrm>
            <a:off x="18692" y="-298"/>
            <a:ext cx="12154616" cy="6838618"/>
          </a:xfrm>
        </p:spPr>
        <p:txBody>
          <a:bodyPr vert="horz" lIns="91440" tIns="45720" rIns="91440" bIns="45720" rtlCol="0" anchor="t">
            <a:normAutofit fontScale="85000" lnSpcReduction="20000"/>
          </a:bodyPr>
          <a:lstStyle/>
          <a:p>
            <a:pPr marL="0" indent="0">
              <a:buNone/>
            </a:pPr>
            <a:r>
              <a:rPr lang="en-US" b="1" i="1" dirty="0">
                <a:solidFill>
                  <a:srgbClr val="FF0000"/>
                </a:solidFill>
                <a:cs typeface="Calibri"/>
              </a:rPr>
              <a:t>Penicillium </a:t>
            </a:r>
            <a:r>
              <a:rPr lang="en-US" b="1" i="1" dirty="0" err="1">
                <a:solidFill>
                  <a:srgbClr val="FF0000"/>
                </a:solidFill>
                <a:cs typeface="Calibri"/>
              </a:rPr>
              <a:t>casei</a:t>
            </a:r>
            <a:r>
              <a:rPr lang="en-US" b="1" i="1" dirty="0">
                <a:solidFill>
                  <a:srgbClr val="FF0000"/>
                </a:solidFill>
                <a:cs typeface="Calibri"/>
              </a:rPr>
              <a:t> :</a:t>
            </a:r>
            <a:endParaRPr lang="en-US" dirty="0">
              <a:solidFill>
                <a:srgbClr val="FF0000"/>
              </a:solidFill>
              <a:cs typeface="Calibri"/>
            </a:endParaRPr>
          </a:p>
          <a:p>
            <a:pPr marL="0" indent="0">
              <a:buNone/>
            </a:pPr>
            <a:r>
              <a:rPr lang="en-US" dirty="0">
                <a:cs typeface="Calibri"/>
              </a:rPr>
              <a:t>•</a:t>
            </a:r>
            <a:r>
              <a:rPr lang="en-US" b="1" dirty="0" err="1">
                <a:cs typeface="Calibri"/>
              </a:rPr>
              <a:t>Kahverengi</a:t>
            </a:r>
            <a:r>
              <a:rPr lang="en-US" b="1" i="1" dirty="0">
                <a:cs typeface="Calibri"/>
              </a:rPr>
              <a:t> </a:t>
            </a:r>
            <a:r>
              <a:rPr lang="en-US" b="1" dirty="0">
                <a:cs typeface="Calibri"/>
              </a:rPr>
              <a:t> </a:t>
            </a:r>
            <a:r>
              <a:rPr lang="en-US" b="1" dirty="0" err="1">
                <a:cs typeface="Calibri"/>
              </a:rPr>
              <a:t>lekeler</a:t>
            </a:r>
            <a:r>
              <a:rPr lang="en-US" b="1" dirty="0">
                <a:cs typeface="Calibri"/>
              </a:rPr>
              <a:t> </a:t>
            </a:r>
            <a:r>
              <a:rPr lang="en-US" b="1" dirty="0" err="1">
                <a:cs typeface="Calibri"/>
              </a:rPr>
              <a:t>oluştururlar</a:t>
            </a:r>
            <a:r>
              <a:rPr lang="en-US" b="1" dirty="0">
                <a:cs typeface="Calibri"/>
              </a:rPr>
              <a:t> </a:t>
            </a:r>
            <a:endParaRPr lang="en-US" dirty="0">
              <a:cs typeface="Calibri"/>
            </a:endParaRPr>
          </a:p>
          <a:p>
            <a:pPr marL="0" indent="0">
              <a:buNone/>
            </a:pPr>
            <a:r>
              <a:rPr lang="en-US" dirty="0">
                <a:cs typeface="Calibri"/>
              </a:rPr>
              <a:t>•</a:t>
            </a:r>
            <a:r>
              <a:rPr lang="en-US" b="1" dirty="0" err="1">
                <a:cs typeface="Calibri"/>
              </a:rPr>
              <a:t>İstenmeyen</a:t>
            </a:r>
            <a:r>
              <a:rPr lang="en-US" b="1" dirty="0">
                <a:cs typeface="Calibri"/>
              </a:rPr>
              <a:t> </a:t>
            </a:r>
            <a:r>
              <a:rPr lang="en-US" b="1" dirty="0" err="1">
                <a:cs typeface="Calibri"/>
              </a:rPr>
              <a:t>bir</a:t>
            </a:r>
            <a:r>
              <a:rPr lang="en-US" b="1" dirty="0">
                <a:cs typeface="Calibri"/>
              </a:rPr>
              <a:t> </a:t>
            </a:r>
            <a:r>
              <a:rPr lang="en-US" b="1" dirty="0" err="1">
                <a:cs typeface="Calibri"/>
              </a:rPr>
              <a:t>türdür</a:t>
            </a:r>
            <a:r>
              <a:rPr lang="en-US" b="1" dirty="0">
                <a:cs typeface="Calibri"/>
              </a:rPr>
              <a:t> </a:t>
            </a:r>
            <a:endParaRPr lang="en-US" dirty="0">
              <a:cs typeface="Calibri"/>
            </a:endParaRPr>
          </a:p>
          <a:p>
            <a:pPr marL="0" indent="0">
              <a:buNone/>
            </a:pPr>
            <a:endParaRPr lang="en-US" b="1" dirty="0">
              <a:cs typeface="Calibri"/>
            </a:endParaRPr>
          </a:p>
          <a:p>
            <a:pPr marL="0" indent="0">
              <a:buNone/>
            </a:pPr>
            <a:r>
              <a:rPr lang="en-US" b="1" i="1" dirty="0">
                <a:solidFill>
                  <a:srgbClr val="FF0000"/>
                </a:solidFill>
                <a:cs typeface="Calibri"/>
              </a:rPr>
              <a:t>Penicillium </a:t>
            </a:r>
            <a:r>
              <a:rPr lang="en-US" b="1" i="1" dirty="0" err="1">
                <a:solidFill>
                  <a:srgbClr val="FF0000"/>
                </a:solidFill>
                <a:cs typeface="Calibri"/>
              </a:rPr>
              <a:t>aurantio-virens</a:t>
            </a:r>
            <a:r>
              <a:rPr lang="en-US" b="1" i="1" dirty="0">
                <a:solidFill>
                  <a:srgbClr val="FF0000"/>
                </a:solidFill>
                <a:cs typeface="Calibri"/>
              </a:rPr>
              <a:t> </a:t>
            </a:r>
            <a:r>
              <a:rPr lang="en-US" b="1" dirty="0" err="1">
                <a:solidFill>
                  <a:srgbClr val="FF0000"/>
                </a:solidFill>
                <a:cs typeface="Calibri"/>
              </a:rPr>
              <a:t>veya</a:t>
            </a:r>
            <a:r>
              <a:rPr lang="en-US" b="1" dirty="0">
                <a:solidFill>
                  <a:srgbClr val="FF0000"/>
                </a:solidFill>
                <a:cs typeface="Calibri"/>
              </a:rPr>
              <a:t> </a:t>
            </a:r>
            <a:r>
              <a:rPr lang="en-US" b="1" i="1" dirty="0" err="1">
                <a:solidFill>
                  <a:srgbClr val="FF0000"/>
                </a:solidFill>
                <a:cs typeface="Calibri"/>
              </a:rPr>
              <a:t>brunneo-violaceum</a:t>
            </a:r>
            <a:r>
              <a:rPr lang="en-US" b="1" i="1" dirty="0">
                <a:solidFill>
                  <a:srgbClr val="FF0000"/>
                </a:solidFill>
                <a:cs typeface="Calibri"/>
              </a:rPr>
              <a:t> </a:t>
            </a:r>
            <a:endParaRPr lang="en-US" dirty="0">
              <a:solidFill>
                <a:srgbClr val="FF0000"/>
              </a:solidFill>
              <a:cs typeface="Calibri"/>
            </a:endParaRPr>
          </a:p>
          <a:p>
            <a:pPr marL="0" indent="0">
              <a:buNone/>
            </a:pPr>
            <a:r>
              <a:rPr lang="en-US" u="sng" dirty="0" err="1">
                <a:solidFill>
                  <a:srgbClr val="FF0000"/>
                </a:solidFill>
                <a:cs typeface="Calibri"/>
              </a:rPr>
              <a:t>Özellikleri</a:t>
            </a:r>
            <a:r>
              <a:rPr lang="en-US" u="sng" dirty="0">
                <a:solidFill>
                  <a:srgbClr val="FF0000"/>
                </a:solidFill>
                <a:cs typeface="Calibri"/>
              </a:rPr>
              <a:t>:</a:t>
            </a:r>
            <a:endParaRPr lang="en-US" dirty="0">
              <a:solidFill>
                <a:srgbClr val="FF0000"/>
              </a:solidFill>
              <a:cs typeface="Calibri"/>
            </a:endParaRPr>
          </a:p>
          <a:p>
            <a:pPr marL="457200" indent="-457200">
              <a:buFont typeface="Wingdings" panose="020B0604020202020204" pitchFamily="34" charset="0"/>
              <a:buChar char="§"/>
            </a:pPr>
            <a:r>
              <a:rPr lang="en-US" dirty="0" err="1">
                <a:cs typeface="Calibri"/>
              </a:rPr>
              <a:t>Talleri</a:t>
            </a:r>
            <a:r>
              <a:rPr lang="en-US" dirty="0">
                <a:cs typeface="Calibri"/>
              </a:rPr>
              <a:t> </a:t>
            </a:r>
            <a:r>
              <a:rPr lang="en-US" dirty="0" err="1">
                <a:cs typeface="Calibri"/>
              </a:rPr>
              <a:t>yeşil-griden</a:t>
            </a:r>
            <a:r>
              <a:rPr lang="en-US" dirty="0">
                <a:cs typeface="Calibri"/>
              </a:rPr>
              <a:t> </a:t>
            </a:r>
            <a:r>
              <a:rPr lang="en-US" dirty="0" err="1">
                <a:cs typeface="Calibri"/>
              </a:rPr>
              <a:t>kırmızımsı</a:t>
            </a:r>
            <a:r>
              <a:rPr lang="en-US" dirty="0">
                <a:cs typeface="Calibri"/>
              </a:rPr>
              <a:t> </a:t>
            </a:r>
            <a:r>
              <a:rPr lang="en-US" dirty="0" err="1">
                <a:cs typeface="Calibri"/>
              </a:rPr>
              <a:t>portakal</a:t>
            </a:r>
            <a:r>
              <a:rPr lang="en-US" dirty="0">
                <a:cs typeface="Calibri"/>
              </a:rPr>
              <a:t> </a:t>
            </a:r>
            <a:r>
              <a:rPr lang="en-US" dirty="0" err="1">
                <a:cs typeface="Calibri"/>
              </a:rPr>
              <a:t>rengine</a:t>
            </a:r>
            <a:r>
              <a:rPr lang="en-US" dirty="0">
                <a:cs typeface="Calibri"/>
              </a:rPr>
              <a:t> </a:t>
            </a:r>
            <a:r>
              <a:rPr lang="en-US" dirty="0" err="1">
                <a:cs typeface="Calibri"/>
              </a:rPr>
              <a:t>doğru</a:t>
            </a:r>
            <a:r>
              <a:rPr lang="en-US" dirty="0">
                <a:cs typeface="Calibri"/>
              </a:rPr>
              <a:t> </a:t>
            </a:r>
            <a:r>
              <a:rPr lang="en-US" dirty="0" err="1">
                <a:cs typeface="Calibri"/>
              </a:rPr>
              <a:t>değişen</a:t>
            </a:r>
            <a:r>
              <a:rPr lang="en-US" dirty="0">
                <a:cs typeface="Calibri"/>
              </a:rPr>
              <a:t> </a:t>
            </a:r>
            <a:r>
              <a:rPr lang="en-US" dirty="0" err="1">
                <a:cs typeface="Calibri"/>
              </a:rPr>
              <a:t>renktedir</a:t>
            </a:r>
            <a:r>
              <a:rPr lang="en-US" dirty="0">
                <a:cs typeface="Calibri"/>
              </a:rPr>
              <a:t>,</a:t>
            </a:r>
          </a:p>
          <a:p>
            <a:pPr marL="457200" indent="-457200">
              <a:buFont typeface="Wingdings" panose="020B0604020202020204" pitchFamily="34" charset="0"/>
              <a:buChar char="§"/>
            </a:pPr>
            <a:r>
              <a:rPr lang="en-US" b="1" dirty="0" err="1">
                <a:cs typeface="Calibri"/>
              </a:rPr>
              <a:t>Sekresyon</a:t>
            </a:r>
            <a:r>
              <a:rPr lang="en-US" b="1" dirty="0">
                <a:cs typeface="Calibri"/>
              </a:rPr>
              <a:t> </a:t>
            </a:r>
            <a:r>
              <a:rPr lang="en-US" b="1" dirty="0" err="1">
                <a:cs typeface="Calibri"/>
              </a:rPr>
              <a:t>ürünleri</a:t>
            </a:r>
            <a:r>
              <a:rPr lang="en-US" b="1" dirty="0">
                <a:cs typeface="Calibri"/>
              </a:rPr>
              <a:t> </a:t>
            </a:r>
            <a:r>
              <a:rPr lang="en-US" b="1" dirty="0" err="1">
                <a:cs typeface="Calibri"/>
              </a:rPr>
              <a:t>demir</a:t>
            </a:r>
            <a:r>
              <a:rPr lang="en-US" b="1" dirty="0">
                <a:cs typeface="Calibri"/>
              </a:rPr>
              <a:t> </a:t>
            </a:r>
            <a:r>
              <a:rPr lang="en-US" b="1" dirty="0" err="1">
                <a:cs typeface="Calibri"/>
              </a:rPr>
              <a:t>varlığında</a:t>
            </a:r>
            <a:r>
              <a:rPr lang="en-US" b="1" dirty="0">
                <a:cs typeface="Calibri"/>
              </a:rPr>
              <a:t> </a:t>
            </a:r>
            <a:r>
              <a:rPr lang="en-US" b="1" dirty="0" err="1">
                <a:cs typeface="Calibri"/>
              </a:rPr>
              <a:t>kahverengi</a:t>
            </a:r>
            <a:r>
              <a:rPr lang="en-US" b="1" dirty="0">
                <a:cs typeface="Calibri"/>
              </a:rPr>
              <a:t> </a:t>
            </a:r>
            <a:r>
              <a:rPr lang="en-US" b="1" dirty="0" err="1">
                <a:cs typeface="Calibri"/>
              </a:rPr>
              <a:t>purpl</a:t>
            </a:r>
            <a:r>
              <a:rPr lang="en-US" b="1" dirty="0">
                <a:cs typeface="Calibri"/>
              </a:rPr>
              <a:t> </a:t>
            </a:r>
            <a:r>
              <a:rPr lang="en-US" b="1" dirty="0" err="1">
                <a:cs typeface="Calibri"/>
              </a:rPr>
              <a:t>renk</a:t>
            </a:r>
            <a:r>
              <a:rPr lang="en-US" b="1" dirty="0">
                <a:cs typeface="Calibri"/>
              </a:rPr>
              <a:t> </a:t>
            </a:r>
            <a:r>
              <a:rPr lang="en-US" b="1" dirty="0" err="1">
                <a:cs typeface="Calibri"/>
              </a:rPr>
              <a:t>alır</a:t>
            </a:r>
            <a:r>
              <a:rPr lang="en-US" b="1" dirty="0">
                <a:cs typeface="Calibri"/>
              </a:rPr>
              <a:t>,</a:t>
            </a:r>
            <a:endParaRPr lang="en-US" dirty="0">
              <a:cs typeface="Calibri"/>
            </a:endParaRPr>
          </a:p>
          <a:p>
            <a:pPr marL="457200" indent="-457200">
              <a:buFont typeface="Wingdings" panose="020B0604020202020204" pitchFamily="34" charset="0"/>
              <a:buChar char="§"/>
            </a:pPr>
            <a:r>
              <a:rPr lang="en-US" b="1" dirty="0">
                <a:cs typeface="Calibri"/>
              </a:rPr>
              <a:t>Bu </a:t>
            </a:r>
            <a:r>
              <a:rPr lang="en-US" b="1" dirty="0" err="1">
                <a:cs typeface="Calibri"/>
              </a:rPr>
              <a:t>hatayı</a:t>
            </a:r>
            <a:r>
              <a:rPr lang="en-US" b="1" dirty="0">
                <a:cs typeface="Calibri"/>
              </a:rPr>
              <a:t> </a:t>
            </a:r>
            <a:r>
              <a:rPr lang="en-US" b="1" dirty="0" err="1">
                <a:cs typeface="Calibri"/>
              </a:rPr>
              <a:t>önlemek</a:t>
            </a:r>
            <a:r>
              <a:rPr lang="en-US" b="1" dirty="0">
                <a:cs typeface="Calibri"/>
              </a:rPr>
              <a:t> </a:t>
            </a:r>
            <a:r>
              <a:rPr lang="en-US" b="1" dirty="0" err="1">
                <a:cs typeface="Calibri"/>
              </a:rPr>
              <a:t>için</a:t>
            </a:r>
            <a:r>
              <a:rPr lang="en-US" b="1" dirty="0">
                <a:cs typeface="Calibri"/>
              </a:rPr>
              <a:t>  </a:t>
            </a:r>
            <a:r>
              <a:rPr lang="en-US" b="1" dirty="0" err="1">
                <a:cs typeface="Calibri"/>
              </a:rPr>
              <a:t>gereği</a:t>
            </a:r>
            <a:r>
              <a:rPr lang="en-US" b="1" dirty="0">
                <a:cs typeface="Calibri"/>
              </a:rPr>
              <a:t> </a:t>
            </a:r>
            <a:r>
              <a:rPr lang="en-US" b="1" dirty="0" err="1">
                <a:cs typeface="Calibri"/>
              </a:rPr>
              <a:t>gibi</a:t>
            </a:r>
            <a:r>
              <a:rPr lang="en-US" b="1" dirty="0">
                <a:cs typeface="Calibri"/>
              </a:rPr>
              <a:t> </a:t>
            </a:r>
            <a:r>
              <a:rPr lang="en-US" b="1" dirty="0" err="1">
                <a:cs typeface="Calibri"/>
              </a:rPr>
              <a:t>dezenfeksiyon</a:t>
            </a:r>
            <a:r>
              <a:rPr lang="en-US" b="1" dirty="0">
                <a:cs typeface="Calibri"/>
              </a:rPr>
              <a:t> </a:t>
            </a:r>
            <a:r>
              <a:rPr lang="en-US" b="1" dirty="0" err="1">
                <a:cs typeface="Calibri"/>
              </a:rPr>
              <a:t>yapmak</a:t>
            </a:r>
            <a:r>
              <a:rPr lang="en-US" b="1" dirty="0">
                <a:cs typeface="Calibri"/>
              </a:rPr>
              <a:t> </a:t>
            </a:r>
            <a:r>
              <a:rPr lang="en-US" b="1" dirty="0" err="1">
                <a:cs typeface="Calibri"/>
              </a:rPr>
              <a:t>mümkünse</a:t>
            </a:r>
            <a:r>
              <a:rPr lang="en-US" b="1" dirty="0">
                <a:cs typeface="Calibri"/>
              </a:rPr>
              <a:t>, </a:t>
            </a:r>
            <a:r>
              <a:rPr lang="en-US" b="1" dirty="0" err="1">
                <a:cs typeface="Calibri"/>
              </a:rPr>
              <a:t>demir</a:t>
            </a:r>
            <a:r>
              <a:rPr lang="en-US" b="1" dirty="0">
                <a:cs typeface="Calibri"/>
              </a:rPr>
              <a:t> </a:t>
            </a:r>
            <a:r>
              <a:rPr lang="en-US" b="1" dirty="0" err="1">
                <a:cs typeface="Calibri"/>
              </a:rPr>
              <a:t>elimine</a:t>
            </a:r>
            <a:r>
              <a:rPr lang="en-US" b="1" dirty="0">
                <a:cs typeface="Calibri"/>
              </a:rPr>
              <a:t> </a:t>
            </a:r>
            <a:r>
              <a:rPr lang="en-US" b="1" dirty="0" err="1">
                <a:cs typeface="Calibri"/>
              </a:rPr>
              <a:t>etmek</a:t>
            </a:r>
            <a:r>
              <a:rPr lang="en-US" b="1" dirty="0">
                <a:cs typeface="Calibri"/>
              </a:rPr>
              <a:t> </a:t>
            </a:r>
            <a:r>
              <a:rPr lang="en-US" b="1" dirty="0" err="1">
                <a:cs typeface="Calibri"/>
              </a:rPr>
              <a:t>gerekir</a:t>
            </a:r>
            <a:r>
              <a:rPr lang="en-US" b="1" dirty="0">
                <a:cs typeface="Calibri"/>
              </a:rPr>
              <a:t>. </a:t>
            </a:r>
            <a:endParaRPr lang="en-US" dirty="0">
              <a:cs typeface="Calibri"/>
            </a:endParaRPr>
          </a:p>
          <a:p>
            <a:pPr marL="457200" indent="-457200"/>
            <a:endParaRPr lang="en-US" b="1" dirty="0">
              <a:cs typeface="Calibri"/>
            </a:endParaRPr>
          </a:p>
          <a:p>
            <a:pPr marL="0" indent="0">
              <a:buNone/>
            </a:pPr>
            <a:r>
              <a:rPr lang="en-US" b="1" dirty="0">
                <a:solidFill>
                  <a:srgbClr val="FF0000"/>
                </a:solidFill>
                <a:cs typeface="Calibri"/>
              </a:rPr>
              <a:t>Aspergillus </a:t>
            </a:r>
            <a:r>
              <a:rPr lang="en-US" b="1" dirty="0" err="1">
                <a:solidFill>
                  <a:srgbClr val="FF0000"/>
                </a:solidFill>
                <a:cs typeface="Calibri"/>
              </a:rPr>
              <a:t>türleri</a:t>
            </a:r>
            <a:r>
              <a:rPr lang="en-US" b="1" dirty="0">
                <a:solidFill>
                  <a:srgbClr val="FF0000"/>
                </a:solidFill>
                <a:cs typeface="Calibri"/>
              </a:rPr>
              <a:t>:</a:t>
            </a:r>
            <a:endParaRPr lang="en-US" dirty="0">
              <a:solidFill>
                <a:srgbClr val="FF0000"/>
              </a:solidFill>
              <a:cs typeface="Calibri"/>
            </a:endParaRPr>
          </a:p>
          <a:p>
            <a:pPr marL="0" indent="0">
              <a:buNone/>
            </a:pPr>
            <a:r>
              <a:rPr lang="en-US" dirty="0">
                <a:cs typeface="Calibri"/>
              </a:rPr>
              <a:t>•</a:t>
            </a:r>
            <a:r>
              <a:rPr lang="en-US" dirty="0" err="1">
                <a:cs typeface="Calibri"/>
              </a:rPr>
              <a:t>Süt</a:t>
            </a:r>
            <a:r>
              <a:rPr lang="en-US" dirty="0">
                <a:cs typeface="Calibri"/>
              </a:rPr>
              <a:t> </a:t>
            </a:r>
            <a:r>
              <a:rPr lang="en-US" dirty="0" err="1">
                <a:cs typeface="Calibri"/>
              </a:rPr>
              <a:t>teknolojisi</a:t>
            </a:r>
            <a:r>
              <a:rPr lang="en-US" dirty="0">
                <a:cs typeface="Calibri"/>
              </a:rPr>
              <a:t> </a:t>
            </a:r>
            <a:r>
              <a:rPr lang="en-US" dirty="0" err="1">
                <a:cs typeface="Calibri"/>
              </a:rPr>
              <a:t>açısından</a:t>
            </a:r>
            <a:r>
              <a:rPr lang="en-US" dirty="0">
                <a:cs typeface="Calibri"/>
              </a:rPr>
              <a:t> </a:t>
            </a:r>
            <a:r>
              <a:rPr lang="en-US" i="1" dirty="0">
                <a:cs typeface="Calibri"/>
              </a:rPr>
              <a:t>Aspergillus flavus </a:t>
            </a:r>
            <a:r>
              <a:rPr lang="en-US" dirty="0" err="1">
                <a:cs typeface="Calibri"/>
              </a:rPr>
              <a:t>ve</a:t>
            </a:r>
            <a:r>
              <a:rPr lang="en-US" dirty="0">
                <a:cs typeface="Calibri"/>
              </a:rPr>
              <a:t> </a:t>
            </a:r>
            <a:r>
              <a:rPr lang="en-US" i="1" dirty="0">
                <a:cs typeface="Calibri"/>
              </a:rPr>
              <a:t>Aspergillus </a:t>
            </a:r>
            <a:r>
              <a:rPr lang="en-US" i="1" dirty="0" err="1">
                <a:cs typeface="Calibri"/>
              </a:rPr>
              <a:t>parasiticus</a:t>
            </a:r>
            <a:r>
              <a:rPr lang="en-US" i="1" dirty="0">
                <a:cs typeface="Calibri"/>
              </a:rPr>
              <a:t> </a:t>
            </a:r>
            <a:r>
              <a:rPr lang="en-US" dirty="0" err="1">
                <a:cs typeface="Calibri"/>
              </a:rPr>
              <a:t>çok</a:t>
            </a:r>
            <a:r>
              <a:rPr lang="en-US" dirty="0">
                <a:cs typeface="Calibri"/>
              </a:rPr>
              <a:t> </a:t>
            </a:r>
            <a:r>
              <a:rPr lang="en-US" dirty="0" err="1">
                <a:cs typeface="Calibri"/>
              </a:rPr>
              <a:t>önemlidir</a:t>
            </a:r>
            <a:r>
              <a:rPr lang="en-US" dirty="0">
                <a:cs typeface="Calibri"/>
              </a:rPr>
              <a:t>,</a:t>
            </a:r>
          </a:p>
          <a:p>
            <a:pPr marL="0" indent="0">
              <a:buNone/>
            </a:pPr>
            <a:r>
              <a:rPr lang="en-US" dirty="0">
                <a:cs typeface="Calibri"/>
              </a:rPr>
              <a:t>•</a:t>
            </a:r>
            <a:r>
              <a:rPr lang="en-US" i="1" dirty="0" err="1">
                <a:cs typeface="Calibri"/>
              </a:rPr>
              <a:t>A.flavus</a:t>
            </a:r>
            <a:r>
              <a:rPr lang="en-US" i="1" dirty="0">
                <a:cs typeface="Calibri"/>
              </a:rPr>
              <a:t> </a:t>
            </a:r>
            <a:r>
              <a:rPr lang="en-US" dirty="0" err="1">
                <a:cs typeface="Calibri"/>
              </a:rPr>
              <a:t>ve</a:t>
            </a:r>
            <a:r>
              <a:rPr lang="en-US" dirty="0">
                <a:cs typeface="Calibri"/>
              </a:rPr>
              <a:t> </a:t>
            </a:r>
            <a:r>
              <a:rPr lang="en-US" i="1" dirty="0">
                <a:cs typeface="Calibri"/>
              </a:rPr>
              <a:t>A. </a:t>
            </a:r>
            <a:r>
              <a:rPr lang="en-US" i="1" dirty="0" err="1">
                <a:cs typeface="Calibri"/>
              </a:rPr>
              <a:t>parasiticus</a:t>
            </a:r>
            <a:r>
              <a:rPr lang="en-US" i="1" dirty="0">
                <a:cs typeface="Calibri"/>
              </a:rPr>
              <a:t> </a:t>
            </a:r>
            <a:r>
              <a:rPr lang="en-US" dirty="0" err="1">
                <a:cs typeface="Calibri"/>
              </a:rPr>
              <a:t>peynilerde</a:t>
            </a:r>
            <a:r>
              <a:rPr lang="en-US" dirty="0">
                <a:cs typeface="Calibri"/>
              </a:rPr>
              <a:t> </a:t>
            </a:r>
            <a:r>
              <a:rPr lang="en-US" dirty="0" err="1">
                <a:cs typeface="Calibri"/>
              </a:rPr>
              <a:t>oluşturmaktadır</a:t>
            </a:r>
            <a:r>
              <a:rPr lang="en-US" dirty="0">
                <a:cs typeface="Calibri"/>
              </a:rPr>
              <a:t>, </a:t>
            </a:r>
          </a:p>
          <a:p>
            <a:pPr marL="0" indent="0">
              <a:buNone/>
            </a:pPr>
            <a:r>
              <a:rPr lang="en-US" dirty="0">
                <a:cs typeface="Calibri"/>
              </a:rPr>
              <a:t>•</a:t>
            </a:r>
            <a:r>
              <a:rPr lang="en-US" dirty="0" err="1">
                <a:cs typeface="Calibri"/>
              </a:rPr>
              <a:t>Peynir</a:t>
            </a:r>
            <a:r>
              <a:rPr lang="en-US" dirty="0">
                <a:cs typeface="Calibri"/>
              </a:rPr>
              <a:t>,</a:t>
            </a:r>
            <a:r>
              <a:rPr lang="en-US" b="1" dirty="0">
                <a:cs typeface="Calibri"/>
              </a:rPr>
              <a:t> </a:t>
            </a:r>
            <a:r>
              <a:rPr lang="en-US" b="1" dirty="0" err="1">
                <a:cs typeface="Calibri"/>
              </a:rPr>
              <a:t>aflatoksin</a:t>
            </a:r>
            <a:r>
              <a:rPr lang="en-US" b="1" dirty="0">
                <a:cs typeface="Calibri"/>
              </a:rPr>
              <a:t> </a:t>
            </a:r>
            <a:r>
              <a:rPr lang="en-US" b="1" dirty="0" err="1">
                <a:cs typeface="Calibri"/>
              </a:rPr>
              <a:t>üretiminde</a:t>
            </a:r>
            <a:r>
              <a:rPr lang="en-US" b="1" dirty="0">
                <a:cs typeface="Calibri"/>
              </a:rPr>
              <a:t> </a:t>
            </a:r>
            <a:r>
              <a:rPr lang="en-US" dirty="0" err="1">
                <a:cs typeface="Calibri"/>
              </a:rPr>
              <a:t>kullanılacak</a:t>
            </a:r>
            <a:r>
              <a:rPr lang="en-US" dirty="0">
                <a:cs typeface="Calibri"/>
              </a:rPr>
              <a:t> </a:t>
            </a:r>
            <a:r>
              <a:rPr lang="en-US" dirty="0" err="1">
                <a:cs typeface="Calibri"/>
              </a:rPr>
              <a:t>karbonhidrat</a:t>
            </a:r>
            <a:r>
              <a:rPr lang="en-US" dirty="0">
                <a:cs typeface="Calibri"/>
              </a:rPr>
              <a:t> </a:t>
            </a:r>
            <a:r>
              <a:rPr lang="en-US" dirty="0" err="1">
                <a:cs typeface="Calibri"/>
              </a:rPr>
              <a:t>kaynağı</a:t>
            </a:r>
            <a:r>
              <a:rPr lang="en-US" dirty="0">
                <a:cs typeface="Calibri"/>
              </a:rPr>
              <a:t> </a:t>
            </a:r>
            <a:r>
              <a:rPr lang="en-US" dirty="0" err="1">
                <a:cs typeface="Calibri"/>
              </a:rPr>
              <a:t>bakımından</a:t>
            </a:r>
            <a:r>
              <a:rPr lang="en-US" dirty="0">
                <a:cs typeface="Calibri"/>
              </a:rPr>
              <a:t> fakir, </a:t>
            </a:r>
          </a:p>
          <a:p>
            <a:pPr marL="0" indent="0">
              <a:buNone/>
            </a:pPr>
            <a:r>
              <a:rPr lang="en-US" dirty="0">
                <a:cs typeface="Calibri"/>
              </a:rPr>
              <a:t>•</a:t>
            </a:r>
            <a:r>
              <a:rPr lang="en-US" dirty="0" err="1">
                <a:cs typeface="Calibri"/>
              </a:rPr>
              <a:t>Peynirlerin</a:t>
            </a:r>
            <a:r>
              <a:rPr lang="en-US" dirty="0">
                <a:cs typeface="Calibri"/>
              </a:rPr>
              <a:t> </a:t>
            </a:r>
            <a:r>
              <a:rPr lang="en-US" dirty="0" err="1">
                <a:cs typeface="Calibri"/>
              </a:rPr>
              <a:t>olgunlaşmasında</a:t>
            </a:r>
            <a:r>
              <a:rPr lang="en-US" dirty="0">
                <a:cs typeface="Calibri"/>
              </a:rPr>
              <a:t> </a:t>
            </a:r>
            <a:r>
              <a:rPr lang="en-US" dirty="0" err="1">
                <a:cs typeface="Calibri"/>
              </a:rPr>
              <a:t>aflatoksin</a:t>
            </a:r>
            <a:r>
              <a:rPr lang="en-US" dirty="0">
                <a:cs typeface="Calibri"/>
              </a:rPr>
              <a:t> </a:t>
            </a:r>
            <a:r>
              <a:rPr lang="en-US" dirty="0" err="1">
                <a:cs typeface="Calibri"/>
              </a:rPr>
              <a:t>oluşumu</a:t>
            </a:r>
            <a:r>
              <a:rPr lang="en-US" dirty="0">
                <a:cs typeface="Calibri"/>
              </a:rPr>
              <a:t> minimum </a:t>
            </a:r>
            <a:r>
              <a:rPr lang="en-US" dirty="0" err="1">
                <a:cs typeface="Calibri"/>
              </a:rPr>
              <a:t>düzeyde</a:t>
            </a:r>
            <a:r>
              <a:rPr lang="en-US" dirty="0">
                <a:cs typeface="Calibri"/>
              </a:rPr>
              <a:t> </a:t>
            </a:r>
            <a:r>
              <a:rPr lang="en-US" dirty="0" err="1">
                <a:cs typeface="Calibri"/>
              </a:rPr>
              <a:t>kalmaktadır</a:t>
            </a:r>
            <a:r>
              <a:rPr lang="en-US" dirty="0">
                <a:cs typeface="Calibri"/>
              </a:rPr>
              <a:t>,</a:t>
            </a:r>
          </a:p>
          <a:p>
            <a:pPr marL="0" indent="0">
              <a:buNone/>
            </a:pPr>
            <a:r>
              <a:rPr lang="en-US" dirty="0">
                <a:cs typeface="Calibri"/>
              </a:rPr>
              <a:t>•</a:t>
            </a:r>
            <a:r>
              <a:rPr lang="en-US" dirty="0" err="1">
                <a:cs typeface="Calibri"/>
              </a:rPr>
              <a:t>Peynirlerde</a:t>
            </a:r>
            <a:r>
              <a:rPr lang="en-US" dirty="0">
                <a:cs typeface="Calibri"/>
              </a:rPr>
              <a:t> </a:t>
            </a:r>
            <a:r>
              <a:rPr lang="en-US" dirty="0" err="1">
                <a:cs typeface="Calibri"/>
              </a:rPr>
              <a:t>gelişen</a:t>
            </a:r>
            <a:r>
              <a:rPr lang="en-US" dirty="0">
                <a:cs typeface="Calibri"/>
              </a:rPr>
              <a:t> </a:t>
            </a:r>
            <a:r>
              <a:rPr lang="en-US" dirty="0" err="1">
                <a:cs typeface="Calibri"/>
              </a:rPr>
              <a:t>diğer</a:t>
            </a:r>
            <a:r>
              <a:rPr lang="en-US" dirty="0">
                <a:cs typeface="Calibri"/>
              </a:rPr>
              <a:t> </a:t>
            </a:r>
            <a:r>
              <a:rPr lang="en-US" dirty="0" err="1">
                <a:cs typeface="Calibri"/>
              </a:rPr>
              <a:t>küfler</a:t>
            </a:r>
            <a:r>
              <a:rPr lang="en-US" dirty="0">
                <a:cs typeface="Calibri"/>
              </a:rPr>
              <a:t> Aspergillus </a:t>
            </a:r>
            <a:r>
              <a:rPr lang="en-US" dirty="0" err="1">
                <a:cs typeface="Calibri"/>
              </a:rPr>
              <a:t>türleri</a:t>
            </a:r>
            <a:r>
              <a:rPr lang="en-US" dirty="0">
                <a:cs typeface="Calibri"/>
              </a:rPr>
              <a:t> </a:t>
            </a:r>
            <a:r>
              <a:rPr lang="en-US" dirty="0" err="1">
                <a:cs typeface="Calibri"/>
              </a:rPr>
              <a:t>ile</a:t>
            </a:r>
            <a:r>
              <a:rPr lang="en-US" dirty="0">
                <a:cs typeface="Calibri"/>
              </a:rPr>
              <a:t>, </a:t>
            </a:r>
            <a:r>
              <a:rPr lang="en-US" dirty="0" err="1">
                <a:cs typeface="Calibri"/>
              </a:rPr>
              <a:t>onların</a:t>
            </a:r>
            <a:r>
              <a:rPr lang="en-US" dirty="0">
                <a:cs typeface="Calibri"/>
              </a:rPr>
              <a:t> </a:t>
            </a:r>
            <a:r>
              <a:rPr lang="en-US" dirty="0" err="1">
                <a:cs typeface="Calibri"/>
              </a:rPr>
              <a:t>gelişme</a:t>
            </a:r>
            <a:r>
              <a:rPr lang="en-US" dirty="0">
                <a:cs typeface="Calibri"/>
              </a:rPr>
              <a:t> </a:t>
            </a:r>
            <a:r>
              <a:rPr lang="en-US" dirty="0" err="1">
                <a:cs typeface="Calibri"/>
              </a:rPr>
              <a:t>ve</a:t>
            </a:r>
            <a:r>
              <a:rPr lang="en-US" dirty="0">
                <a:cs typeface="Calibri"/>
              </a:rPr>
              <a:t> </a:t>
            </a:r>
            <a:r>
              <a:rPr lang="en-US" dirty="0" err="1">
                <a:cs typeface="Calibri"/>
              </a:rPr>
              <a:t>çoğalmalarını</a:t>
            </a:r>
            <a:r>
              <a:rPr lang="en-US" dirty="0">
                <a:cs typeface="Calibri"/>
              </a:rPr>
              <a:t> </a:t>
            </a:r>
            <a:r>
              <a:rPr lang="en-US" dirty="0" err="1">
                <a:cs typeface="Calibri"/>
              </a:rPr>
              <a:t>engellerler</a:t>
            </a:r>
            <a:r>
              <a:rPr lang="en-US" dirty="0">
                <a:cs typeface="Calibri"/>
              </a:rPr>
              <a:t>,</a:t>
            </a:r>
          </a:p>
          <a:p>
            <a:endParaRPr lang="en-US" dirty="0">
              <a:cs typeface="Calibri"/>
            </a:endParaRPr>
          </a:p>
        </p:txBody>
      </p:sp>
    </p:spTree>
    <p:extLst>
      <p:ext uri="{BB962C8B-B14F-4D97-AF65-F5344CB8AC3E}">
        <p14:creationId xmlns:p14="http://schemas.microsoft.com/office/powerpoint/2010/main" val="3975670717"/>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 xmlns:a16="http://schemas.microsoft.com/office/drawing/2014/main" id="{1B891711-9CD1-4B2E-95F9-CBAA68E929E3}"/>
              </a:ext>
            </a:extLst>
          </p:cNvPr>
          <p:cNvSpPr>
            <a:spLocks noGrp="1"/>
          </p:cNvSpPr>
          <p:nvPr>
            <p:ph idx="1"/>
          </p:nvPr>
        </p:nvSpPr>
        <p:spPr>
          <a:xfrm>
            <a:off x="234351" y="157852"/>
            <a:ext cx="11119449" cy="6019111"/>
          </a:xfrm>
        </p:spPr>
        <p:txBody>
          <a:bodyPr vert="horz" lIns="91440" tIns="45720" rIns="91440" bIns="45720" rtlCol="0" anchor="t">
            <a:normAutofit fontScale="92500"/>
          </a:bodyPr>
          <a:lstStyle/>
          <a:p>
            <a:pPr>
              <a:buNone/>
            </a:pPr>
            <a:r>
              <a:rPr lang="en-US" dirty="0">
                <a:cs typeface="Calibri"/>
              </a:rPr>
              <a:t>•</a:t>
            </a:r>
            <a:r>
              <a:rPr lang="en-US" b="1" dirty="0">
                <a:cs typeface="Calibri"/>
              </a:rPr>
              <a:t>Bu </a:t>
            </a:r>
            <a:r>
              <a:rPr lang="en-US" b="1" dirty="0" err="1">
                <a:cs typeface="Calibri"/>
              </a:rPr>
              <a:t>küf</a:t>
            </a:r>
            <a:r>
              <a:rPr lang="en-US" b="1" dirty="0">
                <a:cs typeface="Calibri"/>
              </a:rPr>
              <a:t> </a:t>
            </a:r>
            <a:r>
              <a:rPr lang="en-US" b="1" dirty="0" err="1">
                <a:cs typeface="Calibri"/>
              </a:rPr>
              <a:t>türlerinin</a:t>
            </a:r>
            <a:r>
              <a:rPr lang="en-US" b="1" dirty="0">
                <a:cs typeface="Calibri"/>
              </a:rPr>
              <a:t> </a:t>
            </a:r>
            <a:r>
              <a:rPr lang="en-US" b="1" dirty="0" err="1">
                <a:cs typeface="Calibri"/>
              </a:rPr>
              <a:t>peynirde</a:t>
            </a:r>
            <a:r>
              <a:rPr lang="en-US" b="1" dirty="0">
                <a:cs typeface="Calibri"/>
              </a:rPr>
              <a:t> </a:t>
            </a:r>
            <a:r>
              <a:rPr lang="en-US" b="1" dirty="0" err="1">
                <a:cs typeface="Calibri"/>
              </a:rPr>
              <a:t>oldukları</a:t>
            </a:r>
            <a:r>
              <a:rPr lang="en-US" b="1" dirty="0">
                <a:cs typeface="Calibri"/>
              </a:rPr>
              <a:t> </a:t>
            </a:r>
            <a:r>
              <a:rPr lang="en-US" b="1" dirty="0" err="1">
                <a:cs typeface="Calibri"/>
              </a:rPr>
              <a:t>koloniler</a:t>
            </a:r>
            <a:r>
              <a:rPr lang="en-US" b="1" dirty="0">
                <a:cs typeface="Calibri"/>
              </a:rPr>
              <a:t> </a:t>
            </a:r>
            <a:r>
              <a:rPr lang="en-US" b="1" dirty="0" err="1">
                <a:cs typeface="Calibri"/>
              </a:rPr>
              <a:t>peynir</a:t>
            </a:r>
            <a:r>
              <a:rPr lang="en-US" b="1" dirty="0">
                <a:cs typeface="Calibri"/>
              </a:rPr>
              <a:t> </a:t>
            </a:r>
            <a:r>
              <a:rPr lang="en-US" b="1" dirty="0" err="1">
                <a:cs typeface="Calibri"/>
              </a:rPr>
              <a:t>yüzeyinde</a:t>
            </a:r>
            <a:r>
              <a:rPr lang="en-US" b="1" dirty="0">
                <a:cs typeface="Calibri"/>
              </a:rPr>
              <a:t> </a:t>
            </a:r>
            <a:r>
              <a:rPr lang="en-US" b="1" dirty="0" err="1">
                <a:cs typeface="Calibri"/>
              </a:rPr>
              <a:t>beyazdan</a:t>
            </a:r>
            <a:r>
              <a:rPr lang="en-US" b="1" dirty="0">
                <a:cs typeface="Calibri"/>
              </a:rPr>
              <a:t> </a:t>
            </a:r>
            <a:r>
              <a:rPr lang="en-US" b="1" dirty="0" err="1">
                <a:cs typeface="Calibri"/>
              </a:rPr>
              <a:t>sarıya</a:t>
            </a:r>
            <a:r>
              <a:rPr lang="en-US" b="1" dirty="0">
                <a:cs typeface="Calibri"/>
              </a:rPr>
              <a:t> </a:t>
            </a:r>
            <a:r>
              <a:rPr lang="en-US" b="1" dirty="0" err="1">
                <a:cs typeface="Calibri"/>
              </a:rPr>
              <a:t>kadar</a:t>
            </a:r>
            <a:r>
              <a:rPr lang="en-US" b="1" dirty="0">
                <a:cs typeface="Calibri"/>
              </a:rPr>
              <a:t>  </a:t>
            </a:r>
            <a:r>
              <a:rPr lang="en-US" b="1" dirty="0" err="1">
                <a:cs typeface="Calibri"/>
              </a:rPr>
              <a:t>değişen</a:t>
            </a:r>
            <a:r>
              <a:rPr lang="en-US" b="1" dirty="0">
                <a:cs typeface="Calibri"/>
              </a:rPr>
              <a:t> </a:t>
            </a:r>
            <a:r>
              <a:rPr lang="en-US" b="1" dirty="0" err="1">
                <a:cs typeface="Calibri"/>
              </a:rPr>
              <a:t>meydana</a:t>
            </a:r>
            <a:r>
              <a:rPr lang="en-US" b="1" dirty="0">
                <a:cs typeface="Calibri"/>
              </a:rPr>
              <a:t> </a:t>
            </a:r>
            <a:r>
              <a:rPr lang="en-US" b="1" dirty="0" err="1">
                <a:cs typeface="Calibri"/>
              </a:rPr>
              <a:t>gelen</a:t>
            </a:r>
            <a:r>
              <a:rPr lang="en-US" b="1" dirty="0">
                <a:cs typeface="Calibri"/>
              </a:rPr>
              <a:t> </a:t>
            </a:r>
            <a:r>
              <a:rPr lang="en-US" b="1" dirty="0" err="1">
                <a:cs typeface="Calibri"/>
              </a:rPr>
              <a:t>rengin</a:t>
            </a:r>
            <a:r>
              <a:rPr lang="en-US" b="1" dirty="0">
                <a:cs typeface="Calibri"/>
              </a:rPr>
              <a:t> </a:t>
            </a:r>
            <a:r>
              <a:rPr lang="en-US" b="1" dirty="0" err="1">
                <a:cs typeface="Calibri"/>
              </a:rPr>
              <a:t>kaynağıdır</a:t>
            </a:r>
            <a:r>
              <a:rPr lang="en-US" b="1" dirty="0">
                <a:cs typeface="Calibri"/>
              </a:rPr>
              <a:t>,</a:t>
            </a:r>
            <a:endParaRPr lang="en-US" b="1" dirty="0"/>
          </a:p>
          <a:p>
            <a:pPr>
              <a:buNone/>
            </a:pPr>
            <a:r>
              <a:rPr lang="en-US" dirty="0">
                <a:cs typeface="Calibri"/>
              </a:rPr>
              <a:t>•</a:t>
            </a:r>
            <a:r>
              <a:rPr lang="en-US" dirty="0" err="1">
                <a:cs typeface="Calibri"/>
              </a:rPr>
              <a:t>Sağılık</a:t>
            </a:r>
            <a:r>
              <a:rPr lang="en-US" dirty="0">
                <a:cs typeface="Calibri"/>
              </a:rPr>
              <a:t> </a:t>
            </a:r>
            <a:r>
              <a:rPr lang="en-US" dirty="0" err="1">
                <a:cs typeface="Calibri"/>
              </a:rPr>
              <a:t>ve</a:t>
            </a:r>
            <a:r>
              <a:rPr lang="en-US" dirty="0">
                <a:cs typeface="Calibri"/>
              </a:rPr>
              <a:t> </a:t>
            </a:r>
            <a:r>
              <a:rPr lang="en-US" dirty="0" err="1">
                <a:cs typeface="Calibri"/>
              </a:rPr>
              <a:t>ekonomik</a:t>
            </a:r>
            <a:r>
              <a:rPr lang="en-US" dirty="0">
                <a:cs typeface="Calibri"/>
              </a:rPr>
              <a:t> </a:t>
            </a:r>
            <a:r>
              <a:rPr lang="en-US" dirty="0" err="1">
                <a:cs typeface="Calibri"/>
              </a:rPr>
              <a:t>açısından</a:t>
            </a:r>
            <a:r>
              <a:rPr lang="en-US" dirty="0">
                <a:cs typeface="Calibri"/>
              </a:rPr>
              <a:t> </a:t>
            </a:r>
            <a:r>
              <a:rPr lang="en-US" dirty="0" err="1">
                <a:cs typeface="Calibri"/>
              </a:rPr>
              <a:t>önemli</a:t>
            </a:r>
            <a:r>
              <a:rPr lang="en-US" dirty="0">
                <a:cs typeface="Calibri"/>
              </a:rPr>
              <a:t> </a:t>
            </a:r>
            <a:r>
              <a:rPr lang="en-US" dirty="0" err="1">
                <a:cs typeface="Calibri"/>
              </a:rPr>
              <a:t>zararlara</a:t>
            </a:r>
            <a:r>
              <a:rPr lang="en-US" dirty="0">
                <a:cs typeface="Calibri"/>
              </a:rPr>
              <a:t> </a:t>
            </a:r>
            <a:r>
              <a:rPr lang="en-US" dirty="0" err="1">
                <a:cs typeface="Calibri"/>
              </a:rPr>
              <a:t>sebep</a:t>
            </a:r>
            <a:r>
              <a:rPr lang="en-US" dirty="0">
                <a:cs typeface="Calibri"/>
              </a:rPr>
              <a:t> </a:t>
            </a:r>
            <a:r>
              <a:rPr lang="en-US" dirty="0" err="1">
                <a:cs typeface="Calibri"/>
              </a:rPr>
              <a:t>olurlar</a:t>
            </a:r>
            <a:r>
              <a:rPr lang="en-US" dirty="0">
                <a:cs typeface="Calibri"/>
              </a:rPr>
              <a:t>.</a:t>
            </a:r>
            <a:endParaRPr lang="en-US" dirty="0"/>
          </a:p>
          <a:p>
            <a:pPr>
              <a:buNone/>
            </a:pPr>
            <a:endParaRPr lang="en-US" dirty="0">
              <a:cs typeface="Calibri"/>
            </a:endParaRPr>
          </a:p>
          <a:p>
            <a:pPr>
              <a:buNone/>
            </a:pPr>
            <a:r>
              <a:rPr lang="en-US" b="1" dirty="0">
                <a:solidFill>
                  <a:srgbClr val="FF0000"/>
                </a:solidFill>
                <a:cs typeface="Calibri"/>
              </a:rPr>
              <a:t>Mucor, Rhizopus  </a:t>
            </a:r>
            <a:r>
              <a:rPr lang="en-US" b="1" dirty="0" err="1">
                <a:solidFill>
                  <a:srgbClr val="FF0000"/>
                </a:solidFill>
                <a:cs typeface="Calibri"/>
              </a:rPr>
              <a:t>ve</a:t>
            </a:r>
            <a:r>
              <a:rPr lang="en-US" b="1" dirty="0">
                <a:solidFill>
                  <a:srgbClr val="FF0000"/>
                </a:solidFill>
                <a:cs typeface="Calibri"/>
              </a:rPr>
              <a:t> </a:t>
            </a:r>
            <a:r>
              <a:rPr lang="en-US" b="1" dirty="0" err="1">
                <a:solidFill>
                  <a:srgbClr val="FF0000"/>
                </a:solidFill>
                <a:cs typeface="Calibri"/>
              </a:rPr>
              <a:t>Absidia</a:t>
            </a:r>
            <a:r>
              <a:rPr lang="en-US" b="1" dirty="0">
                <a:cs typeface="Calibri"/>
              </a:rPr>
              <a:t> </a:t>
            </a:r>
            <a:endParaRPr lang="en-US" dirty="0"/>
          </a:p>
          <a:p>
            <a:pPr>
              <a:buNone/>
            </a:pPr>
            <a:r>
              <a:rPr lang="en-US" dirty="0">
                <a:cs typeface="Calibri"/>
              </a:rPr>
              <a:t>•</a:t>
            </a:r>
            <a:r>
              <a:rPr lang="en-US" dirty="0" err="1">
                <a:cs typeface="Calibri"/>
              </a:rPr>
              <a:t>Peynir</a:t>
            </a:r>
            <a:r>
              <a:rPr lang="en-US" dirty="0">
                <a:cs typeface="Calibri"/>
              </a:rPr>
              <a:t> </a:t>
            </a:r>
            <a:r>
              <a:rPr lang="en-US" dirty="0" err="1">
                <a:cs typeface="Calibri"/>
              </a:rPr>
              <a:t>teknolojisi</a:t>
            </a:r>
            <a:r>
              <a:rPr lang="en-US" dirty="0">
                <a:cs typeface="Calibri"/>
              </a:rPr>
              <a:t> </a:t>
            </a:r>
            <a:r>
              <a:rPr lang="en-US" dirty="0" err="1">
                <a:cs typeface="Calibri"/>
              </a:rPr>
              <a:t>bakımından</a:t>
            </a:r>
            <a:r>
              <a:rPr lang="en-US" dirty="0">
                <a:cs typeface="Calibri"/>
              </a:rPr>
              <a:t> </a:t>
            </a:r>
            <a:r>
              <a:rPr lang="en-US" dirty="0" err="1">
                <a:cs typeface="Calibri"/>
              </a:rPr>
              <a:t>mucor</a:t>
            </a:r>
            <a:r>
              <a:rPr lang="en-US" dirty="0">
                <a:cs typeface="Calibri"/>
              </a:rPr>
              <a:t> </a:t>
            </a:r>
            <a:r>
              <a:rPr lang="en-US" dirty="0" err="1">
                <a:cs typeface="Calibri"/>
              </a:rPr>
              <a:t>genusu</a:t>
            </a:r>
            <a:r>
              <a:rPr lang="en-US" dirty="0">
                <a:cs typeface="Calibri"/>
              </a:rPr>
              <a:t> </a:t>
            </a:r>
            <a:r>
              <a:rPr lang="en-US" dirty="0" err="1">
                <a:cs typeface="Calibri"/>
              </a:rPr>
              <a:t>türleri</a:t>
            </a:r>
            <a:r>
              <a:rPr lang="en-US" dirty="0">
                <a:cs typeface="Calibri"/>
              </a:rPr>
              <a:t> </a:t>
            </a:r>
            <a:r>
              <a:rPr lang="en-US" dirty="0" err="1">
                <a:cs typeface="Calibri"/>
              </a:rPr>
              <a:t>önemli</a:t>
            </a:r>
            <a:r>
              <a:rPr lang="en-US" dirty="0">
                <a:cs typeface="Calibri"/>
              </a:rPr>
              <a:t> </a:t>
            </a:r>
            <a:r>
              <a:rPr lang="en-US" dirty="0" err="1">
                <a:cs typeface="Calibri"/>
              </a:rPr>
              <a:t>kusrlara</a:t>
            </a:r>
            <a:r>
              <a:rPr lang="en-US" dirty="0">
                <a:cs typeface="Calibri"/>
              </a:rPr>
              <a:t> </a:t>
            </a:r>
            <a:r>
              <a:rPr lang="en-US" dirty="0" err="1">
                <a:cs typeface="Calibri"/>
              </a:rPr>
              <a:t>sebep</a:t>
            </a:r>
            <a:r>
              <a:rPr lang="en-US" dirty="0">
                <a:cs typeface="Calibri"/>
              </a:rPr>
              <a:t> </a:t>
            </a:r>
            <a:r>
              <a:rPr lang="en-US" dirty="0" err="1">
                <a:cs typeface="Calibri"/>
              </a:rPr>
              <a:t>olumaktadır</a:t>
            </a:r>
            <a:r>
              <a:rPr lang="en-US" dirty="0">
                <a:cs typeface="Calibri"/>
              </a:rPr>
              <a:t> </a:t>
            </a:r>
            <a:endParaRPr lang="en-US" dirty="0"/>
          </a:p>
          <a:p>
            <a:pPr>
              <a:buNone/>
            </a:pPr>
            <a:r>
              <a:rPr lang="en-US" dirty="0">
                <a:cs typeface="Calibri"/>
              </a:rPr>
              <a:t>•</a:t>
            </a:r>
            <a:r>
              <a:rPr lang="en-US" b="1" dirty="0" err="1">
                <a:cs typeface="Calibri"/>
              </a:rPr>
              <a:t>Siyah-esmer</a:t>
            </a:r>
            <a:r>
              <a:rPr lang="en-US" b="1" dirty="0">
                <a:cs typeface="Calibri"/>
              </a:rPr>
              <a:t> </a:t>
            </a:r>
            <a:r>
              <a:rPr lang="en-US" b="1" dirty="0" err="1">
                <a:cs typeface="Calibri"/>
              </a:rPr>
              <a:t>miselleri</a:t>
            </a:r>
            <a:r>
              <a:rPr lang="en-US" b="1" dirty="0">
                <a:cs typeface="Calibri"/>
              </a:rPr>
              <a:t> </a:t>
            </a:r>
            <a:r>
              <a:rPr lang="en-US" b="1" dirty="0" err="1">
                <a:cs typeface="Calibri"/>
              </a:rPr>
              <a:t>yüzünden</a:t>
            </a:r>
            <a:r>
              <a:rPr lang="en-US" b="1" dirty="0">
                <a:cs typeface="Calibri"/>
              </a:rPr>
              <a:t> </a:t>
            </a:r>
            <a:r>
              <a:rPr lang="en-US" b="1" dirty="0" err="1">
                <a:cs typeface="Calibri"/>
              </a:rPr>
              <a:t>ürünlerde</a:t>
            </a:r>
            <a:r>
              <a:rPr lang="en-US" b="1" dirty="0">
                <a:cs typeface="Calibri"/>
              </a:rPr>
              <a:t> </a:t>
            </a:r>
            <a:r>
              <a:rPr lang="en-US" b="1" dirty="0" err="1">
                <a:cs typeface="Calibri"/>
              </a:rPr>
              <a:t>renk</a:t>
            </a:r>
            <a:r>
              <a:rPr lang="en-US" b="1" dirty="0">
                <a:cs typeface="Calibri"/>
              </a:rPr>
              <a:t> </a:t>
            </a:r>
            <a:r>
              <a:rPr lang="en-US" b="1" dirty="0" err="1">
                <a:cs typeface="Calibri"/>
              </a:rPr>
              <a:t>hataları</a:t>
            </a:r>
            <a:r>
              <a:rPr lang="en-US" b="1" dirty="0">
                <a:cs typeface="Calibri"/>
              </a:rPr>
              <a:t> </a:t>
            </a:r>
            <a:r>
              <a:rPr lang="en-US" b="1" dirty="0" err="1">
                <a:cs typeface="Calibri"/>
              </a:rPr>
              <a:t>ile</a:t>
            </a:r>
            <a:r>
              <a:rPr lang="en-US" b="1" dirty="0">
                <a:cs typeface="Calibri"/>
              </a:rPr>
              <a:t> </a:t>
            </a:r>
            <a:r>
              <a:rPr lang="en-US" b="1" dirty="0" err="1">
                <a:cs typeface="Calibri"/>
              </a:rPr>
              <a:t>lipolitik</a:t>
            </a:r>
            <a:r>
              <a:rPr lang="en-US" b="1" dirty="0">
                <a:cs typeface="Calibri"/>
              </a:rPr>
              <a:t> </a:t>
            </a:r>
            <a:r>
              <a:rPr lang="en-US" b="1" dirty="0" err="1">
                <a:cs typeface="Calibri"/>
              </a:rPr>
              <a:t>enzimlerinin</a:t>
            </a:r>
            <a:r>
              <a:rPr lang="en-US" b="1" dirty="0">
                <a:cs typeface="Calibri"/>
              </a:rPr>
              <a:t> </a:t>
            </a:r>
            <a:r>
              <a:rPr lang="en-US" b="1" dirty="0" err="1">
                <a:cs typeface="Calibri"/>
              </a:rPr>
              <a:t>etkinliği</a:t>
            </a:r>
            <a:r>
              <a:rPr lang="en-US" b="1" dirty="0">
                <a:cs typeface="Calibri"/>
              </a:rPr>
              <a:t> </a:t>
            </a:r>
            <a:r>
              <a:rPr lang="en-US" b="1" dirty="0" err="1">
                <a:cs typeface="Calibri"/>
              </a:rPr>
              <a:t>nedeniyle</a:t>
            </a:r>
            <a:r>
              <a:rPr lang="en-US" b="1" dirty="0">
                <a:cs typeface="Calibri"/>
              </a:rPr>
              <a:t> tat </a:t>
            </a:r>
            <a:r>
              <a:rPr lang="en-US" b="1" dirty="0" err="1">
                <a:cs typeface="Calibri"/>
              </a:rPr>
              <a:t>kusurlarına</a:t>
            </a:r>
            <a:r>
              <a:rPr lang="en-US" b="1" dirty="0">
                <a:cs typeface="Calibri"/>
              </a:rPr>
              <a:t> </a:t>
            </a:r>
            <a:r>
              <a:rPr lang="en-US" b="1" dirty="0" err="1">
                <a:cs typeface="Calibri"/>
              </a:rPr>
              <a:t>sabep</a:t>
            </a:r>
            <a:r>
              <a:rPr lang="en-US" b="1" dirty="0">
                <a:cs typeface="Calibri"/>
              </a:rPr>
              <a:t> </a:t>
            </a:r>
            <a:r>
              <a:rPr lang="en-US" b="1" dirty="0" err="1">
                <a:cs typeface="Calibri"/>
              </a:rPr>
              <a:t>olur</a:t>
            </a:r>
            <a:r>
              <a:rPr lang="en-US" dirty="0">
                <a:cs typeface="Calibri"/>
              </a:rPr>
              <a:t>,</a:t>
            </a:r>
            <a:endParaRPr lang="en-US" dirty="0"/>
          </a:p>
          <a:p>
            <a:pPr>
              <a:buNone/>
            </a:pPr>
            <a:r>
              <a:rPr lang="en-US" dirty="0">
                <a:cs typeface="Calibri"/>
              </a:rPr>
              <a:t>•</a:t>
            </a:r>
            <a:r>
              <a:rPr lang="en-US" b="1" i="1" dirty="0">
                <a:cs typeface="Calibri"/>
              </a:rPr>
              <a:t>Rhizopus nigricans </a:t>
            </a:r>
            <a:r>
              <a:rPr lang="en-US" b="1" dirty="0" err="1">
                <a:cs typeface="Calibri"/>
              </a:rPr>
              <a:t>ile</a:t>
            </a:r>
            <a:r>
              <a:rPr lang="en-US" b="1" dirty="0">
                <a:cs typeface="Calibri"/>
              </a:rPr>
              <a:t> </a:t>
            </a:r>
            <a:r>
              <a:rPr lang="en-US" b="1" i="1" dirty="0">
                <a:cs typeface="Calibri"/>
              </a:rPr>
              <a:t>Mucor </a:t>
            </a:r>
            <a:r>
              <a:rPr lang="en-US" b="1" i="1" dirty="0" err="1">
                <a:cs typeface="Calibri"/>
              </a:rPr>
              <a:t>mucedo</a:t>
            </a:r>
            <a:r>
              <a:rPr lang="en-US" b="1" i="1" dirty="0">
                <a:cs typeface="Calibri"/>
              </a:rPr>
              <a:t> </a:t>
            </a:r>
            <a:r>
              <a:rPr lang="en-US" b="1" dirty="0" err="1">
                <a:cs typeface="Calibri"/>
              </a:rPr>
              <a:t>kuvvetli</a:t>
            </a:r>
            <a:r>
              <a:rPr lang="en-US" b="1" dirty="0">
                <a:cs typeface="Calibri"/>
              </a:rPr>
              <a:t> </a:t>
            </a:r>
            <a:r>
              <a:rPr lang="en-US" b="1" dirty="0" err="1">
                <a:cs typeface="Calibri"/>
              </a:rPr>
              <a:t>proteolitik</a:t>
            </a:r>
            <a:r>
              <a:rPr lang="en-US" b="1" dirty="0">
                <a:cs typeface="Calibri"/>
              </a:rPr>
              <a:t> </a:t>
            </a:r>
            <a:r>
              <a:rPr lang="en-US" b="1" dirty="0" err="1">
                <a:cs typeface="Calibri"/>
              </a:rPr>
              <a:t>ve</a:t>
            </a:r>
            <a:r>
              <a:rPr lang="en-US" b="1" dirty="0">
                <a:cs typeface="Calibri"/>
              </a:rPr>
              <a:t> </a:t>
            </a:r>
            <a:r>
              <a:rPr lang="en-US" b="1" dirty="0" err="1">
                <a:cs typeface="Calibri"/>
              </a:rPr>
              <a:t>lipolitik</a:t>
            </a:r>
            <a:r>
              <a:rPr lang="en-US" b="1" dirty="0">
                <a:cs typeface="Calibri"/>
              </a:rPr>
              <a:t> </a:t>
            </a:r>
            <a:r>
              <a:rPr lang="en-US" b="1" dirty="0" err="1">
                <a:cs typeface="Calibri"/>
              </a:rPr>
              <a:t>akteviteleri</a:t>
            </a:r>
            <a:r>
              <a:rPr lang="en-US" b="1" dirty="0">
                <a:cs typeface="Calibri"/>
              </a:rPr>
              <a:t> </a:t>
            </a:r>
            <a:r>
              <a:rPr lang="en-US" b="1" dirty="0" err="1">
                <a:cs typeface="Calibri"/>
              </a:rPr>
              <a:t>sonucu</a:t>
            </a:r>
            <a:r>
              <a:rPr lang="en-US" b="1" dirty="0">
                <a:cs typeface="Calibri"/>
              </a:rPr>
              <a:t> </a:t>
            </a:r>
            <a:r>
              <a:rPr lang="en-US" b="1" dirty="0" err="1">
                <a:cs typeface="Calibri"/>
              </a:rPr>
              <a:t>kamember</a:t>
            </a:r>
            <a:r>
              <a:rPr lang="en-US" b="1" dirty="0">
                <a:cs typeface="Calibri"/>
              </a:rPr>
              <a:t> </a:t>
            </a:r>
            <a:r>
              <a:rPr lang="en-US" b="1" dirty="0" err="1">
                <a:cs typeface="Calibri"/>
              </a:rPr>
              <a:t>peynirlerinde</a:t>
            </a:r>
            <a:r>
              <a:rPr lang="en-US" b="1" dirty="0">
                <a:cs typeface="Calibri"/>
              </a:rPr>
              <a:t>  </a:t>
            </a:r>
            <a:r>
              <a:rPr lang="en-US" b="1" dirty="0" err="1">
                <a:cs typeface="Calibri"/>
              </a:rPr>
              <a:t>acılaşma</a:t>
            </a:r>
            <a:r>
              <a:rPr lang="en-US" b="1" dirty="0">
                <a:cs typeface="Calibri"/>
              </a:rPr>
              <a:t> </a:t>
            </a:r>
            <a:r>
              <a:rPr lang="en-US" b="1" dirty="0" err="1">
                <a:cs typeface="Calibri"/>
              </a:rPr>
              <a:t>meydana</a:t>
            </a:r>
            <a:r>
              <a:rPr lang="en-US" b="1" dirty="0">
                <a:cs typeface="Calibri"/>
              </a:rPr>
              <a:t> </a:t>
            </a:r>
            <a:r>
              <a:rPr lang="en-US" b="1" dirty="0" err="1">
                <a:cs typeface="Calibri"/>
              </a:rPr>
              <a:t>getirirler</a:t>
            </a:r>
            <a:r>
              <a:rPr lang="en-US" b="1" dirty="0">
                <a:cs typeface="Calibri"/>
              </a:rPr>
              <a:t>,</a:t>
            </a:r>
            <a:endParaRPr lang="en-US" dirty="0"/>
          </a:p>
          <a:p>
            <a:pPr>
              <a:buNone/>
            </a:pPr>
            <a:r>
              <a:rPr lang="en-US" dirty="0">
                <a:cs typeface="Calibri"/>
              </a:rPr>
              <a:t>•</a:t>
            </a:r>
            <a:r>
              <a:rPr lang="en-US" b="1" i="1" dirty="0">
                <a:cs typeface="Calibri"/>
              </a:rPr>
              <a:t>Mucor </a:t>
            </a:r>
            <a:r>
              <a:rPr lang="en-US" b="1" i="1" dirty="0" err="1">
                <a:cs typeface="Calibri"/>
              </a:rPr>
              <a:t>stolonifer</a:t>
            </a:r>
            <a:r>
              <a:rPr lang="en-US" dirty="0">
                <a:cs typeface="Calibri"/>
              </a:rPr>
              <a:t> </a:t>
            </a:r>
            <a:r>
              <a:rPr lang="en-US" b="1" dirty="0" err="1">
                <a:cs typeface="Calibri"/>
              </a:rPr>
              <a:t>salgıladıkları</a:t>
            </a:r>
            <a:r>
              <a:rPr lang="en-US" b="1" dirty="0">
                <a:cs typeface="Calibri"/>
              </a:rPr>
              <a:t> </a:t>
            </a:r>
            <a:r>
              <a:rPr lang="en-US" b="1" dirty="0" err="1">
                <a:cs typeface="Calibri"/>
              </a:rPr>
              <a:t>enzimleriyle</a:t>
            </a:r>
            <a:r>
              <a:rPr lang="en-US" b="1" dirty="0">
                <a:cs typeface="Calibri"/>
              </a:rPr>
              <a:t> </a:t>
            </a:r>
            <a:r>
              <a:rPr lang="en-US" b="1" dirty="0" err="1">
                <a:cs typeface="Calibri"/>
              </a:rPr>
              <a:t>süt</a:t>
            </a:r>
            <a:r>
              <a:rPr lang="en-US" b="1" dirty="0">
                <a:cs typeface="Calibri"/>
              </a:rPr>
              <a:t> </a:t>
            </a:r>
            <a:r>
              <a:rPr lang="en-US" b="1" dirty="0" err="1">
                <a:cs typeface="Calibri"/>
              </a:rPr>
              <a:t>yağ</a:t>
            </a:r>
            <a:r>
              <a:rPr lang="en-US" b="1" dirty="0">
                <a:cs typeface="Calibri"/>
              </a:rPr>
              <a:t> </a:t>
            </a:r>
            <a:r>
              <a:rPr lang="en-US" b="1" dirty="0" err="1">
                <a:cs typeface="Calibri"/>
              </a:rPr>
              <a:t>ve</a:t>
            </a:r>
            <a:r>
              <a:rPr lang="en-US" b="1" dirty="0">
                <a:cs typeface="Calibri"/>
              </a:rPr>
              <a:t> </a:t>
            </a:r>
            <a:r>
              <a:rPr lang="en-US" b="1" dirty="0" err="1">
                <a:cs typeface="Calibri"/>
              </a:rPr>
              <a:t>proteinlerde</a:t>
            </a:r>
            <a:r>
              <a:rPr lang="en-US" b="1" dirty="0">
                <a:cs typeface="Calibri"/>
              </a:rPr>
              <a:t> </a:t>
            </a:r>
            <a:r>
              <a:rPr lang="en-US" b="1" dirty="0" err="1">
                <a:cs typeface="Calibri"/>
              </a:rPr>
              <a:t>parçalanmaya</a:t>
            </a:r>
            <a:r>
              <a:rPr lang="en-US" b="1" dirty="0">
                <a:cs typeface="Calibri"/>
              </a:rPr>
              <a:t>, </a:t>
            </a:r>
            <a:r>
              <a:rPr lang="en-US" b="1" dirty="0" err="1">
                <a:cs typeface="Calibri"/>
              </a:rPr>
              <a:t>keskin</a:t>
            </a:r>
            <a:r>
              <a:rPr lang="en-US" b="1" dirty="0">
                <a:cs typeface="Calibri"/>
              </a:rPr>
              <a:t> </a:t>
            </a:r>
            <a:r>
              <a:rPr lang="en-US" b="1" dirty="0" err="1">
                <a:cs typeface="Calibri"/>
              </a:rPr>
              <a:t>küf</a:t>
            </a:r>
            <a:r>
              <a:rPr lang="en-US" b="1" dirty="0">
                <a:cs typeface="Calibri"/>
              </a:rPr>
              <a:t> </a:t>
            </a:r>
            <a:r>
              <a:rPr lang="en-US" b="1" dirty="0" err="1">
                <a:cs typeface="Calibri"/>
              </a:rPr>
              <a:t>kokusunun</a:t>
            </a:r>
            <a:r>
              <a:rPr lang="en-US" b="1" dirty="0">
                <a:cs typeface="Calibri"/>
              </a:rPr>
              <a:t> </a:t>
            </a:r>
            <a:r>
              <a:rPr lang="en-US" b="1" dirty="0" err="1">
                <a:cs typeface="Calibri"/>
              </a:rPr>
              <a:t>hisseldilmesine</a:t>
            </a:r>
            <a:r>
              <a:rPr lang="en-US" b="1" dirty="0">
                <a:cs typeface="Calibri"/>
              </a:rPr>
              <a:t> </a:t>
            </a:r>
            <a:r>
              <a:rPr lang="en-US" b="1" dirty="0" err="1">
                <a:cs typeface="Calibri"/>
              </a:rPr>
              <a:t>ve</a:t>
            </a:r>
            <a:r>
              <a:rPr lang="en-US" b="1" dirty="0">
                <a:cs typeface="Calibri"/>
              </a:rPr>
              <a:t> </a:t>
            </a:r>
            <a:r>
              <a:rPr lang="en-US" b="1" dirty="0" err="1">
                <a:cs typeface="Calibri"/>
              </a:rPr>
              <a:t>renk</a:t>
            </a:r>
            <a:r>
              <a:rPr lang="en-US" b="1" dirty="0">
                <a:cs typeface="Calibri"/>
              </a:rPr>
              <a:t> </a:t>
            </a:r>
            <a:r>
              <a:rPr lang="en-US" b="1" dirty="0" err="1">
                <a:cs typeface="Calibri"/>
              </a:rPr>
              <a:t>değişimine</a:t>
            </a:r>
            <a:r>
              <a:rPr lang="en-US" b="1" dirty="0">
                <a:cs typeface="Calibri"/>
              </a:rPr>
              <a:t> </a:t>
            </a:r>
            <a:r>
              <a:rPr lang="en-US" b="1" dirty="0" err="1">
                <a:cs typeface="Calibri"/>
              </a:rPr>
              <a:t>sebep</a:t>
            </a:r>
            <a:r>
              <a:rPr lang="en-US" b="1" dirty="0">
                <a:cs typeface="Calibri"/>
              </a:rPr>
              <a:t> </a:t>
            </a:r>
            <a:r>
              <a:rPr lang="en-US" b="1" dirty="0" err="1">
                <a:cs typeface="Calibri"/>
              </a:rPr>
              <a:t>olur</a:t>
            </a:r>
            <a:r>
              <a:rPr lang="en-US" b="1" dirty="0">
                <a:cs typeface="Calibri"/>
              </a:rPr>
              <a:t> </a:t>
            </a:r>
          </a:p>
          <a:p>
            <a:pPr marL="0" indent="0">
              <a:buNone/>
            </a:pPr>
            <a:endParaRPr lang="en-US" dirty="0">
              <a:cs typeface="Calibri"/>
            </a:endParaRPr>
          </a:p>
        </p:txBody>
      </p:sp>
    </p:spTree>
    <p:extLst>
      <p:ext uri="{BB962C8B-B14F-4D97-AF65-F5344CB8AC3E}">
        <p14:creationId xmlns:p14="http://schemas.microsoft.com/office/powerpoint/2010/main" val="3728377325"/>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 xmlns:a16="http://schemas.microsoft.com/office/drawing/2014/main" id="{F75316D6-7A27-41A2-A9D5-1CD2D9CD0977}"/>
              </a:ext>
            </a:extLst>
          </p:cNvPr>
          <p:cNvSpPr>
            <a:spLocks noGrp="1"/>
          </p:cNvSpPr>
          <p:nvPr>
            <p:ph idx="1"/>
          </p:nvPr>
        </p:nvSpPr>
        <p:spPr>
          <a:xfrm>
            <a:off x="18692" y="-299"/>
            <a:ext cx="12154617" cy="6651714"/>
          </a:xfrm>
        </p:spPr>
        <p:txBody>
          <a:bodyPr vert="horz" lIns="91440" tIns="45720" rIns="91440" bIns="45720" rtlCol="0" anchor="t">
            <a:normAutofit/>
          </a:bodyPr>
          <a:lstStyle/>
          <a:p>
            <a:r>
              <a:rPr lang="en-US" dirty="0" err="1">
                <a:cs typeface="Calibri"/>
              </a:rPr>
              <a:t>Genellikle</a:t>
            </a:r>
            <a:r>
              <a:rPr lang="en-US" dirty="0">
                <a:cs typeface="Calibri"/>
              </a:rPr>
              <a:t> </a:t>
            </a:r>
            <a:r>
              <a:rPr lang="en-US" dirty="0" err="1">
                <a:cs typeface="Calibri"/>
              </a:rPr>
              <a:t>Aspergillus’la</a:t>
            </a:r>
            <a:r>
              <a:rPr lang="en-US" dirty="0">
                <a:cs typeface="Calibri"/>
              </a:rPr>
              <a:t> </a:t>
            </a:r>
            <a:r>
              <a:rPr lang="en-US" dirty="0" err="1">
                <a:cs typeface="Calibri"/>
              </a:rPr>
              <a:t>birlikte</a:t>
            </a:r>
            <a:r>
              <a:rPr lang="en-US" dirty="0">
                <a:cs typeface="Calibri"/>
              </a:rPr>
              <a:t> </a:t>
            </a:r>
            <a:r>
              <a:rPr lang="en-US" dirty="0" err="1">
                <a:cs typeface="Calibri"/>
              </a:rPr>
              <a:t>rastlanır</a:t>
            </a:r>
            <a:r>
              <a:rPr lang="en-US" dirty="0">
                <a:cs typeface="Calibri"/>
              </a:rPr>
              <a:t>.</a:t>
            </a:r>
          </a:p>
          <a:p>
            <a:pPr marL="0" indent="0">
              <a:buNone/>
            </a:pPr>
            <a:r>
              <a:rPr lang="en-US" u="sng" dirty="0">
                <a:solidFill>
                  <a:srgbClr val="FF0000"/>
                </a:solidFill>
                <a:cs typeface="Calibri"/>
              </a:rPr>
              <a:t>Mucor </a:t>
            </a:r>
            <a:r>
              <a:rPr lang="en-US" u="sng" dirty="0" err="1">
                <a:solidFill>
                  <a:srgbClr val="FF0000"/>
                </a:solidFill>
                <a:cs typeface="Calibri"/>
              </a:rPr>
              <a:t>özellikleri</a:t>
            </a:r>
            <a:r>
              <a:rPr lang="en-US" u="sng" dirty="0">
                <a:solidFill>
                  <a:srgbClr val="FF0000"/>
                </a:solidFill>
                <a:cs typeface="Calibri"/>
              </a:rPr>
              <a:t>:</a:t>
            </a:r>
            <a:endParaRPr lang="en-US" dirty="0">
              <a:solidFill>
                <a:srgbClr val="FF0000"/>
              </a:solidFill>
              <a:cs typeface="Calibri"/>
            </a:endParaRPr>
          </a:p>
          <a:p>
            <a:pPr marL="0" indent="0">
              <a:buNone/>
            </a:pPr>
            <a:r>
              <a:rPr lang="en-US" dirty="0">
                <a:cs typeface="Calibri"/>
              </a:rPr>
              <a:t>•</a:t>
            </a:r>
            <a:r>
              <a:rPr lang="en-US" dirty="0" err="1">
                <a:cs typeface="Calibri"/>
              </a:rPr>
              <a:t>Su</a:t>
            </a:r>
            <a:r>
              <a:rPr lang="en-US" dirty="0">
                <a:cs typeface="Calibri"/>
              </a:rPr>
              <a:t> </a:t>
            </a:r>
            <a:r>
              <a:rPr lang="en-US" dirty="0" err="1">
                <a:cs typeface="Calibri"/>
              </a:rPr>
              <a:t>buharı</a:t>
            </a:r>
            <a:r>
              <a:rPr lang="en-US" dirty="0">
                <a:cs typeface="Calibri"/>
              </a:rPr>
              <a:t> </a:t>
            </a:r>
            <a:r>
              <a:rPr lang="en-US" dirty="0" err="1">
                <a:cs typeface="Calibri"/>
              </a:rPr>
              <a:t>ve</a:t>
            </a:r>
            <a:r>
              <a:rPr lang="en-US" dirty="0">
                <a:cs typeface="Calibri"/>
              </a:rPr>
              <a:t> </a:t>
            </a:r>
            <a:r>
              <a:rPr lang="en-US" dirty="0" err="1">
                <a:cs typeface="Calibri"/>
              </a:rPr>
              <a:t>suyla</a:t>
            </a:r>
            <a:r>
              <a:rPr lang="en-US" dirty="0">
                <a:cs typeface="Calibri"/>
              </a:rPr>
              <a:t> </a:t>
            </a:r>
            <a:r>
              <a:rPr lang="en-US" dirty="0" err="1">
                <a:cs typeface="Calibri"/>
              </a:rPr>
              <a:t>taşınması</a:t>
            </a:r>
            <a:r>
              <a:rPr lang="en-US" dirty="0">
                <a:cs typeface="Calibri"/>
              </a:rPr>
              <a:t> </a:t>
            </a:r>
            <a:r>
              <a:rPr lang="en-US" dirty="0" err="1">
                <a:cs typeface="Calibri"/>
              </a:rPr>
              <a:t>kolaydır</a:t>
            </a:r>
            <a:r>
              <a:rPr lang="en-US" dirty="0">
                <a:cs typeface="Calibri"/>
              </a:rPr>
              <a:t>, </a:t>
            </a:r>
          </a:p>
          <a:p>
            <a:pPr marL="0" indent="0">
              <a:buNone/>
            </a:pPr>
            <a:r>
              <a:rPr lang="en-US" dirty="0">
                <a:cs typeface="Calibri"/>
              </a:rPr>
              <a:t>•Mucor </a:t>
            </a:r>
            <a:r>
              <a:rPr lang="en-US" dirty="0" err="1">
                <a:cs typeface="Calibri"/>
              </a:rPr>
              <a:t>sporları</a:t>
            </a:r>
            <a:r>
              <a:rPr lang="en-US" dirty="0">
                <a:cs typeface="Calibri"/>
              </a:rPr>
              <a:t> </a:t>
            </a:r>
            <a:r>
              <a:rPr lang="en-US" dirty="0" err="1">
                <a:cs typeface="Calibri"/>
              </a:rPr>
              <a:t>çok</a:t>
            </a:r>
            <a:r>
              <a:rPr lang="en-US" dirty="0">
                <a:cs typeface="Calibri"/>
              </a:rPr>
              <a:t> </a:t>
            </a:r>
            <a:r>
              <a:rPr lang="en-US" dirty="0" err="1">
                <a:cs typeface="Calibri"/>
              </a:rPr>
              <a:t>hızlı</a:t>
            </a:r>
            <a:r>
              <a:rPr lang="en-US" dirty="0">
                <a:cs typeface="Calibri"/>
              </a:rPr>
              <a:t> </a:t>
            </a:r>
            <a:r>
              <a:rPr lang="en-US" dirty="0" err="1">
                <a:cs typeface="Calibri"/>
              </a:rPr>
              <a:t>şişer</a:t>
            </a:r>
            <a:r>
              <a:rPr lang="en-US" dirty="0">
                <a:cs typeface="Calibri"/>
              </a:rPr>
              <a:t> ,</a:t>
            </a:r>
          </a:p>
          <a:p>
            <a:pPr marL="0" indent="0">
              <a:buNone/>
            </a:pPr>
            <a:r>
              <a:rPr lang="en-US" dirty="0">
                <a:cs typeface="Calibri"/>
              </a:rPr>
              <a:t>•</a:t>
            </a:r>
            <a:r>
              <a:rPr lang="en-US" dirty="0" err="1">
                <a:cs typeface="Calibri"/>
              </a:rPr>
              <a:t>Oluşturdukları</a:t>
            </a:r>
            <a:r>
              <a:rPr lang="en-US" dirty="0">
                <a:cs typeface="Calibri"/>
              </a:rPr>
              <a:t> </a:t>
            </a:r>
            <a:r>
              <a:rPr lang="en-US" dirty="0" err="1">
                <a:cs typeface="Calibri"/>
              </a:rPr>
              <a:t>misel</a:t>
            </a:r>
            <a:r>
              <a:rPr lang="en-US" dirty="0">
                <a:cs typeface="Calibri"/>
              </a:rPr>
              <a:t> </a:t>
            </a:r>
            <a:r>
              <a:rPr lang="en-US" dirty="0" err="1">
                <a:cs typeface="Calibri"/>
              </a:rPr>
              <a:t>flamentleri</a:t>
            </a:r>
            <a:r>
              <a:rPr lang="en-US" dirty="0">
                <a:cs typeface="Calibri"/>
              </a:rPr>
              <a:t> </a:t>
            </a:r>
            <a:r>
              <a:rPr lang="en-US" dirty="0" err="1">
                <a:cs typeface="Calibri"/>
              </a:rPr>
              <a:t>hızla</a:t>
            </a:r>
            <a:r>
              <a:rPr lang="en-US" dirty="0">
                <a:cs typeface="Calibri"/>
              </a:rPr>
              <a:t> </a:t>
            </a:r>
            <a:r>
              <a:rPr lang="en-US" dirty="0" err="1">
                <a:cs typeface="Calibri"/>
              </a:rPr>
              <a:t>gelişir</a:t>
            </a:r>
            <a:r>
              <a:rPr lang="en-US" dirty="0">
                <a:cs typeface="Calibri"/>
              </a:rPr>
              <a:t>, </a:t>
            </a:r>
          </a:p>
          <a:p>
            <a:pPr marL="0" indent="0">
              <a:buNone/>
            </a:pPr>
            <a:r>
              <a:rPr lang="en-US" dirty="0">
                <a:cs typeface="Calibri"/>
              </a:rPr>
              <a:t>•Mucor, </a:t>
            </a:r>
            <a:r>
              <a:rPr lang="en-US" dirty="0" err="1">
                <a:cs typeface="Calibri"/>
              </a:rPr>
              <a:t>dayanıklı</a:t>
            </a:r>
            <a:r>
              <a:rPr lang="en-US" dirty="0">
                <a:cs typeface="Calibri"/>
              </a:rPr>
              <a:t> </a:t>
            </a:r>
            <a:r>
              <a:rPr lang="en-US" dirty="0" err="1">
                <a:cs typeface="Calibri"/>
              </a:rPr>
              <a:t>clamydospor’ları</a:t>
            </a:r>
            <a:r>
              <a:rPr lang="en-US" dirty="0">
                <a:cs typeface="Calibri"/>
              </a:rPr>
              <a:t> </a:t>
            </a:r>
            <a:r>
              <a:rPr lang="en-US" dirty="0" err="1">
                <a:cs typeface="Calibri"/>
              </a:rPr>
              <a:t>sayesinde</a:t>
            </a:r>
            <a:r>
              <a:rPr lang="en-US" dirty="0">
                <a:cs typeface="Calibri"/>
              </a:rPr>
              <a:t> </a:t>
            </a:r>
            <a:r>
              <a:rPr lang="en-US" dirty="0" err="1">
                <a:cs typeface="Calibri"/>
              </a:rPr>
              <a:t>çok</a:t>
            </a:r>
            <a:r>
              <a:rPr lang="en-US" dirty="0">
                <a:cs typeface="Calibri"/>
              </a:rPr>
              <a:t> </a:t>
            </a:r>
            <a:r>
              <a:rPr lang="en-US" dirty="0" err="1">
                <a:cs typeface="Calibri"/>
              </a:rPr>
              <a:t>kötü</a:t>
            </a:r>
            <a:r>
              <a:rPr lang="en-US" dirty="0">
                <a:cs typeface="Calibri"/>
              </a:rPr>
              <a:t> </a:t>
            </a:r>
            <a:r>
              <a:rPr lang="en-US" dirty="0" err="1">
                <a:cs typeface="Calibri"/>
              </a:rPr>
              <a:t>koşullarda</a:t>
            </a:r>
            <a:r>
              <a:rPr lang="en-US" dirty="0">
                <a:cs typeface="Calibri"/>
              </a:rPr>
              <a:t> bile </a:t>
            </a:r>
            <a:r>
              <a:rPr lang="en-US" dirty="0" err="1">
                <a:cs typeface="Calibri"/>
              </a:rPr>
              <a:t>yaşamını</a:t>
            </a:r>
            <a:r>
              <a:rPr lang="en-US" dirty="0">
                <a:cs typeface="Calibri"/>
              </a:rPr>
              <a:t> </a:t>
            </a:r>
            <a:r>
              <a:rPr lang="en-US" dirty="0" err="1">
                <a:cs typeface="Calibri"/>
              </a:rPr>
              <a:t>sürdürür</a:t>
            </a:r>
            <a:r>
              <a:rPr lang="en-US" dirty="0">
                <a:cs typeface="Calibri"/>
              </a:rPr>
              <a:t>.</a:t>
            </a:r>
          </a:p>
          <a:p>
            <a:endParaRPr lang="en-US" u="sng" dirty="0">
              <a:cs typeface="Calibri"/>
            </a:endParaRPr>
          </a:p>
          <a:p>
            <a:endParaRPr lang="en-US" dirty="0">
              <a:cs typeface="Calibri"/>
            </a:endParaRPr>
          </a:p>
        </p:txBody>
      </p:sp>
    </p:spTree>
    <p:extLst>
      <p:ext uri="{BB962C8B-B14F-4D97-AF65-F5344CB8AC3E}">
        <p14:creationId xmlns:p14="http://schemas.microsoft.com/office/powerpoint/2010/main" val="732291972"/>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 xmlns:a16="http://schemas.microsoft.com/office/drawing/2014/main" id="{B6F53FBE-C03A-49C5-91A0-CAE96271E380}"/>
              </a:ext>
            </a:extLst>
          </p:cNvPr>
          <p:cNvSpPr>
            <a:spLocks noGrp="1"/>
          </p:cNvSpPr>
          <p:nvPr>
            <p:ph idx="1"/>
          </p:nvPr>
        </p:nvSpPr>
        <p:spPr>
          <a:xfrm>
            <a:off x="4314" y="-299"/>
            <a:ext cx="12097108" cy="6737978"/>
          </a:xfrm>
        </p:spPr>
        <p:txBody>
          <a:bodyPr vert="horz" lIns="91440" tIns="45720" rIns="91440" bIns="45720" rtlCol="0" anchor="t">
            <a:normAutofit fontScale="92500" lnSpcReduction="20000"/>
          </a:bodyPr>
          <a:lstStyle/>
          <a:p>
            <a:pPr>
              <a:buNone/>
            </a:pPr>
            <a:r>
              <a:rPr lang="en-US" b="1" u="sng" dirty="0" err="1">
                <a:solidFill>
                  <a:srgbClr val="FF0000"/>
                </a:solidFill>
                <a:cs typeface="Calibri"/>
              </a:rPr>
              <a:t>Mucor’ların</a:t>
            </a:r>
            <a:r>
              <a:rPr lang="en-US" b="1" u="sng" dirty="0">
                <a:solidFill>
                  <a:srgbClr val="FF0000"/>
                </a:solidFill>
                <a:cs typeface="Calibri"/>
              </a:rPr>
              <a:t> </a:t>
            </a:r>
            <a:r>
              <a:rPr lang="en-US" b="1" u="sng" dirty="0" err="1">
                <a:solidFill>
                  <a:srgbClr val="FF0000"/>
                </a:solidFill>
                <a:cs typeface="Calibri"/>
              </a:rPr>
              <a:t>kaynağı</a:t>
            </a:r>
            <a:r>
              <a:rPr lang="en-US" b="1" u="sng" dirty="0">
                <a:solidFill>
                  <a:srgbClr val="FF0000"/>
                </a:solidFill>
                <a:cs typeface="Calibri"/>
              </a:rPr>
              <a:t>:</a:t>
            </a:r>
            <a:endParaRPr lang="tr-TR" b="1" dirty="0">
              <a:solidFill>
                <a:srgbClr val="FF0000"/>
              </a:solidFill>
            </a:endParaRPr>
          </a:p>
          <a:p>
            <a:pPr>
              <a:buNone/>
            </a:pPr>
            <a:r>
              <a:rPr lang="en-US" dirty="0" err="1">
                <a:cs typeface="Calibri"/>
              </a:rPr>
              <a:t>Mucor’un</a:t>
            </a:r>
            <a:r>
              <a:rPr lang="en-US" dirty="0">
                <a:cs typeface="Calibri"/>
              </a:rPr>
              <a:t> </a:t>
            </a:r>
            <a:r>
              <a:rPr lang="en-US" dirty="0" err="1">
                <a:cs typeface="Calibri"/>
              </a:rPr>
              <a:t>buluşu</a:t>
            </a:r>
            <a:r>
              <a:rPr lang="en-US" dirty="0">
                <a:cs typeface="Calibri"/>
              </a:rPr>
              <a:t>  </a:t>
            </a:r>
            <a:r>
              <a:rPr lang="en-US" dirty="0" err="1">
                <a:cs typeface="Calibri"/>
              </a:rPr>
              <a:t>sürekli</a:t>
            </a:r>
            <a:r>
              <a:rPr lang="en-US" dirty="0">
                <a:cs typeface="Calibri"/>
              </a:rPr>
              <a:t> </a:t>
            </a:r>
            <a:r>
              <a:rPr lang="en-US" dirty="0" err="1">
                <a:cs typeface="Calibri"/>
              </a:rPr>
              <a:t>suyun</a:t>
            </a:r>
            <a:r>
              <a:rPr lang="en-US" dirty="0">
                <a:cs typeface="Calibri"/>
              </a:rPr>
              <a:t> </a:t>
            </a:r>
            <a:r>
              <a:rPr lang="en-US" dirty="0" err="1">
                <a:cs typeface="Calibri"/>
              </a:rPr>
              <a:t>varlığına</a:t>
            </a:r>
            <a:r>
              <a:rPr lang="en-US" dirty="0">
                <a:cs typeface="Calibri"/>
              </a:rPr>
              <a:t> </a:t>
            </a:r>
            <a:r>
              <a:rPr lang="en-US" dirty="0" err="1">
                <a:cs typeface="Calibri"/>
              </a:rPr>
              <a:t>bağlıdır</a:t>
            </a:r>
            <a:r>
              <a:rPr lang="en-US" dirty="0">
                <a:cs typeface="Calibri"/>
              </a:rPr>
              <a:t> </a:t>
            </a:r>
          </a:p>
          <a:p>
            <a:pPr>
              <a:buNone/>
            </a:pPr>
            <a:r>
              <a:rPr lang="en-US" b="1" dirty="0" err="1">
                <a:solidFill>
                  <a:srgbClr val="FF0000"/>
                </a:solidFill>
                <a:cs typeface="Calibri"/>
              </a:rPr>
              <a:t>Su</a:t>
            </a:r>
            <a:r>
              <a:rPr lang="en-US" b="1" dirty="0">
                <a:solidFill>
                  <a:srgbClr val="FF0000"/>
                </a:solidFill>
                <a:cs typeface="Calibri"/>
              </a:rPr>
              <a:t> </a:t>
            </a:r>
            <a:r>
              <a:rPr lang="en-US" b="1" dirty="0" err="1">
                <a:solidFill>
                  <a:srgbClr val="FF0000"/>
                </a:solidFill>
                <a:cs typeface="Calibri"/>
              </a:rPr>
              <a:t>bulundukları</a:t>
            </a:r>
            <a:r>
              <a:rPr lang="en-US" b="1" dirty="0">
                <a:solidFill>
                  <a:srgbClr val="FF0000"/>
                </a:solidFill>
                <a:cs typeface="Calibri"/>
              </a:rPr>
              <a:t> </a:t>
            </a:r>
            <a:r>
              <a:rPr lang="en-US" b="1" dirty="0" err="1">
                <a:solidFill>
                  <a:srgbClr val="FF0000"/>
                </a:solidFill>
                <a:cs typeface="Calibri"/>
              </a:rPr>
              <a:t>yerlerde</a:t>
            </a:r>
            <a:r>
              <a:rPr lang="en-US" b="1" dirty="0">
                <a:solidFill>
                  <a:srgbClr val="FF0000"/>
                </a:solidFill>
                <a:cs typeface="Calibri"/>
              </a:rPr>
              <a:t>:</a:t>
            </a:r>
            <a:endParaRPr lang="en-US" b="1" dirty="0">
              <a:solidFill>
                <a:srgbClr val="FF0000"/>
              </a:solidFill>
            </a:endParaRPr>
          </a:p>
          <a:p>
            <a:pPr marL="457200" indent="-457200"/>
            <a:r>
              <a:rPr lang="en-US" dirty="0" err="1">
                <a:cs typeface="Calibri"/>
              </a:rPr>
              <a:t>Materyalin</a:t>
            </a:r>
            <a:r>
              <a:rPr lang="en-US" dirty="0">
                <a:cs typeface="Calibri"/>
              </a:rPr>
              <a:t> </a:t>
            </a:r>
            <a:r>
              <a:rPr lang="en-US" dirty="0" err="1">
                <a:cs typeface="Calibri"/>
              </a:rPr>
              <a:t>yıkama</a:t>
            </a:r>
            <a:r>
              <a:rPr lang="en-US" dirty="0">
                <a:cs typeface="Calibri"/>
              </a:rPr>
              <a:t> </a:t>
            </a:r>
            <a:r>
              <a:rPr lang="en-US" dirty="0" err="1">
                <a:cs typeface="Calibri"/>
              </a:rPr>
              <a:t>suyu</a:t>
            </a:r>
            <a:r>
              <a:rPr lang="en-US" dirty="0">
                <a:cs typeface="Calibri"/>
              </a:rPr>
              <a:t> </a:t>
            </a:r>
            <a:r>
              <a:rPr lang="en-US" dirty="0" err="1">
                <a:cs typeface="Calibri"/>
              </a:rPr>
              <a:t>ve</a:t>
            </a:r>
            <a:r>
              <a:rPr lang="en-US" dirty="0">
                <a:cs typeface="Calibri"/>
              </a:rPr>
              <a:t> </a:t>
            </a:r>
            <a:r>
              <a:rPr lang="en-US" dirty="0" err="1">
                <a:cs typeface="Calibri"/>
              </a:rPr>
              <a:t>işletme</a:t>
            </a:r>
            <a:r>
              <a:rPr lang="en-US" dirty="0">
                <a:cs typeface="Calibri"/>
              </a:rPr>
              <a:t> </a:t>
            </a:r>
            <a:r>
              <a:rPr lang="en-US" dirty="0" err="1">
                <a:cs typeface="Calibri"/>
              </a:rPr>
              <a:t>sularının</a:t>
            </a:r>
            <a:r>
              <a:rPr lang="en-US" dirty="0">
                <a:cs typeface="Calibri"/>
              </a:rPr>
              <a:t> </a:t>
            </a:r>
            <a:r>
              <a:rPr lang="en-US" dirty="0" err="1">
                <a:cs typeface="Calibri"/>
              </a:rPr>
              <a:t>boşaltıldığı</a:t>
            </a:r>
            <a:r>
              <a:rPr lang="en-US" dirty="0">
                <a:cs typeface="Calibri"/>
              </a:rPr>
              <a:t> </a:t>
            </a:r>
            <a:r>
              <a:rPr lang="en-US" dirty="0" err="1">
                <a:cs typeface="Calibri"/>
              </a:rPr>
              <a:t>rögardır</a:t>
            </a:r>
            <a:r>
              <a:rPr lang="en-US" dirty="0">
                <a:cs typeface="Calibri"/>
              </a:rPr>
              <a:t>,</a:t>
            </a:r>
          </a:p>
          <a:p>
            <a:pPr marL="457200" indent="-457200"/>
            <a:r>
              <a:rPr lang="en-US" dirty="0" err="1">
                <a:cs typeface="Calibri"/>
              </a:rPr>
              <a:t>İşlatmeden</a:t>
            </a:r>
            <a:r>
              <a:rPr lang="en-US" dirty="0">
                <a:cs typeface="Calibri"/>
              </a:rPr>
              <a:t> </a:t>
            </a:r>
            <a:r>
              <a:rPr lang="en-US" dirty="0" err="1">
                <a:cs typeface="Calibri"/>
              </a:rPr>
              <a:t>dışarıya</a:t>
            </a:r>
            <a:r>
              <a:rPr lang="en-US" dirty="0">
                <a:cs typeface="Calibri"/>
              </a:rPr>
              <a:t> </a:t>
            </a:r>
            <a:r>
              <a:rPr lang="en-US" dirty="0" err="1">
                <a:cs typeface="Calibri"/>
              </a:rPr>
              <a:t>atılan</a:t>
            </a:r>
            <a:r>
              <a:rPr lang="en-US" dirty="0">
                <a:cs typeface="Calibri"/>
              </a:rPr>
              <a:t> </a:t>
            </a:r>
            <a:r>
              <a:rPr lang="en-US" dirty="0" err="1">
                <a:cs typeface="Calibri"/>
              </a:rPr>
              <a:t>atıklar</a:t>
            </a:r>
            <a:endParaRPr lang="en-US" dirty="0">
              <a:cs typeface="Calibri"/>
            </a:endParaRPr>
          </a:p>
          <a:p>
            <a:pPr marL="457200" indent="-457200"/>
            <a:r>
              <a:rPr lang="en-US" dirty="0" err="1">
                <a:cs typeface="Calibri"/>
              </a:rPr>
              <a:t>Peynir</a:t>
            </a:r>
            <a:r>
              <a:rPr lang="en-US" dirty="0">
                <a:cs typeface="Calibri"/>
              </a:rPr>
              <a:t> </a:t>
            </a:r>
            <a:r>
              <a:rPr lang="en-US" dirty="0" err="1">
                <a:cs typeface="Calibri"/>
              </a:rPr>
              <a:t>suyu</a:t>
            </a:r>
            <a:r>
              <a:rPr lang="en-US" dirty="0">
                <a:cs typeface="Calibri"/>
              </a:rPr>
              <a:t> </a:t>
            </a:r>
            <a:r>
              <a:rPr lang="en-US" dirty="0" err="1">
                <a:cs typeface="Calibri"/>
              </a:rPr>
              <a:t>emmiş</a:t>
            </a:r>
            <a:r>
              <a:rPr lang="en-US" dirty="0">
                <a:cs typeface="Calibri"/>
              </a:rPr>
              <a:t> </a:t>
            </a:r>
            <a:r>
              <a:rPr lang="en-US" dirty="0" err="1">
                <a:cs typeface="Calibri"/>
              </a:rPr>
              <a:t>topraklar</a:t>
            </a:r>
            <a:endParaRPr lang="en-US" dirty="0">
              <a:cs typeface="Calibri"/>
            </a:endParaRPr>
          </a:p>
          <a:p>
            <a:pPr marL="457200" indent="-457200"/>
            <a:r>
              <a:rPr lang="en-US" dirty="0" err="1">
                <a:cs typeface="Calibri"/>
              </a:rPr>
              <a:t>İşletmedeki</a:t>
            </a:r>
            <a:r>
              <a:rPr lang="en-US" dirty="0">
                <a:cs typeface="Calibri"/>
              </a:rPr>
              <a:t> </a:t>
            </a:r>
            <a:r>
              <a:rPr lang="en-US" dirty="0" err="1">
                <a:cs typeface="Calibri"/>
              </a:rPr>
              <a:t>alanlar</a:t>
            </a:r>
            <a:r>
              <a:rPr lang="en-US" dirty="0">
                <a:cs typeface="Calibri"/>
              </a:rPr>
              <a:t> </a:t>
            </a:r>
          </a:p>
          <a:p>
            <a:pPr marL="457200" indent="-457200"/>
            <a:r>
              <a:rPr lang="en-US" dirty="0" err="1">
                <a:cs typeface="Calibri"/>
              </a:rPr>
              <a:t>Süt</a:t>
            </a:r>
            <a:r>
              <a:rPr lang="en-US" dirty="0">
                <a:cs typeface="Calibri"/>
              </a:rPr>
              <a:t> </a:t>
            </a:r>
          </a:p>
          <a:p>
            <a:pPr marL="0" indent="0">
              <a:buNone/>
            </a:pPr>
            <a:endParaRPr lang="en-US" dirty="0">
              <a:cs typeface="Calibri"/>
            </a:endParaRPr>
          </a:p>
          <a:p>
            <a:pPr>
              <a:buNone/>
            </a:pPr>
            <a:r>
              <a:rPr lang="en-US" b="1" dirty="0" err="1">
                <a:solidFill>
                  <a:srgbClr val="FF0000"/>
                </a:solidFill>
                <a:cs typeface="Calibri"/>
              </a:rPr>
              <a:t>Meydana</a:t>
            </a:r>
            <a:r>
              <a:rPr lang="en-US" b="1" dirty="0">
                <a:solidFill>
                  <a:srgbClr val="FF0000"/>
                </a:solidFill>
                <a:cs typeface="Calibri"/>
              </a:rPr>
              <a:t> </a:t>
            </a:r>
            <a:r>
              <a:rPr lang="en-US" b="1" dirty="0" err="1">
                <a:solidFill>
                  <a:srgbClr val="FF0000"/>
                </a:solidFill>
                <a:cs typeface="Calibri"/>
              </a:rPr>
              <a:t>gelen</a:t>
            </a:r>
            <a:r>
              <a:rPr lang="en-US" b="1" dirty="0">
                <a:solidFill>
                  <a:srgbClr val="FF0000"/>
                </a:solidFill>
                <a:cs typeface="Calibri"/>
              </a:rPr>
              <a:t> </a:t>
            </a:r>
            <a:r>
              <a:rPr lang="en-US" b="1" dirty="0" err="1">
                <a:solidFill>
                  <a:srgbClr val="FF0000"/>
                </a:solidFill>
                <a:cs typeface="Calibri"/>
              </a:rPr>
              <a:t>hataların</a:t>
            </a:r>
            <a:r>
              <a:rPr lang="en-US" b="1" dirty="0">
                <a:solidFill>
                  <a:srgbClr val="FF0000"/>
                </a:solidFill>
                <a:cs typeface="Calibri"/>
              </a:rPr>
              <a:t> </a:t>
            </a:r>
            <a:r>
              <a:rPr lang="en-US" b="1" dirty="0" err="1">
                <a:solidFill>
                  <a:srgbClr val="FF0000"/>
                </a:solidFill>
                <a:cs typeface="Calibri"/>
              </a:rPr>
              <a:t>faktörleri</a:t>
            </a:r>
            <a:r>
              <a:rPr lang="en-US" b="1" dirty="0">
                <a:solidFill>
                  <a:srgbClr val="FF0000"/>
                </a:solidFill>
                <a:cs typeface="Calibri"/>
              </a:rPr>
              <a:t> </a:t>
            </a:r>
            <a:r>
              <a:rPr lang="en-US" b="1" dirty="0" err="1">
                <a:solidFill>
                  <a:srgbClr val="FF0000"/>
                </a:solidFill>
                <a:cs typeface="Calibri"/>
              </a:rPr>
              <a:t>şöyle</a:t>
            </a:r>
            <a:r>
              <a:rPr lang="en-US" b="1" dirty="0">
                <a:solidFill>
                  <a:srgbClr val="FF0000"/>
                </a:solidFill>
                <a:cs typeface="Calibri"/>
              </a:rPr>
              <a:t> </a:t>
            </a:r>
            <a:r>
              <a:rPr lang="en-US" b="1" dirty="0" err="1">
                <a:solidFill>
                  <a:srgbClr val="FF0000"/>
                </a:solidFill>
                <a:cs typeface="Calibri"/>
              </a:rPr>
              <a:t>sıralanabilmektedir</a:t>
            </a:r>
            <a:r>
              <a:rPr lang="en-US" b="1" dirty="0">
                <a:solidFill>
                  <a:srgbClr val="FF0000"/>
                </a:solidFill>
                <a:cs typeface="Calibri"/>
              </a:rPr>
              <a:t>:</a:t>
            </a:r>
          </a:p>
          <a:p>
            <a:pPr>
              <a:buNone/>
            </a:pPr>
            <a:r>
              <a:rPr lang="en-US" dirty="0">
                <a:cs typeface="Calibri"/>
              </a:rPr>
              <a:t>•</a:t>
            </a:r>
            <a:r>
              <a:rPr lang="en-US" dirty="0" err="1">
                <a:cs typeface="Calibri"/>
              </a:rPr>
              <a:t>Çevre</a:t>
            </a:r>
            <a:r>
              <a:rPr lang="en-US" dirty="0">
                <a:cs typeface="Calibri"/>
              </a:rPr>
              <a:t> </a:t>
            </a:r>
            <a:r>
              <a:rPr lang="en-US" dirty="0" err="1">
                <a:cs typeface="Calibri"/>
              </a:rPr>
              <a:t>havasının</a:t>
            </a:r>
            <a:r>
              <a:rPr lang="en-US" dirty="0">
                <a:cs typeface="Calibri"/>
              </a:rPr>
              <a:t> </a:t>
            </a:r>
            <a:r>
              <a:rPr lang="en-US" dirty="0" err="1">
                <a:cs typeface="Calibri"/>
              </a:rPr>
              <a:t>nem</a:t>
            </a:r>
            <a:r>
              <a:rPr lang="en-US" dirty="0">
                <a:cs typeface="Calibri"/>
              </a:rPr>
              <a:t> </a:t>
            </a:r>
            <a:r>
              <a:rPr lang="en-US" dirty="0" err="1">
                <a:cs typeface="Calibri"/>
              </a:rPr>
              <a:t>içeriği</a:t>
            </a:r>
            <a:r>
              <a:rPr lang="en-US" dirty="0">
                <a:cs typeface="Calibri"/>
              </a:rPr>
              <a:t> </a:t>
            </a:r>
            <a:endParaRPr lang="en-US" dirty="0"/>
          </a:p>
          <a:p>
            <a:pPr>
              <a:buNone/>
            </a:pPr>
            <a:r>
              <a:rPr lang="en-US" dirty="0">
                <a:cs typeface="Calibri"/>
              </a:rPr>
              <a:t>•</a:t>
            </a:r>
            <a:r>
              <a:rPr lang="en-US" dirty="0" err="1">
                <a:cs typeface="Calibri"/>
              </a:rPr>
              <a:t>Havalandırma</a:t>
            </a:r>
            <a:r>
              <a:rPr lang="en-US" dirty="0">
                <a:cs typeface="Calibri"/>
              </a:rPr>
              <a:t> </a:t>
            </a:r>
            <a:endParaRPr lang="en-US" dirty="0"/>
          </a:p>
          <a:p>
            <a:pPr>
              <a:buNone/>
            </a:pPr>
            <a:r>
              <a:rPr lang="en-US" dirty="0">
                <a:cs typeface="Calibri"/>
              </a:rPr>
              <a:t>•</a:t>
            </a:r>
            <a:r>
              <a:rPr lang="en-US" dirty="0" err="1">
                <a:cs typeface="Calibri"/>
              </a:rPr>
              <a:t>Peynirin</a:t>
            </a:r>
            <a:r>
              <a:rPr lang="en-US" dirty="0">
                <a:cs typeface="Calibri"/>
              </a:rPr>
              <a:t> </a:t>
            </a:r>
            <a:r>
              <a:rPr lang="en-US" dirty="0" err="1">
                <a:cs typeface="Calibri"/>
              </a:rPr>
              <a:t>nem</a:t>
            </a:r>
            <a:r>
              <a:rPr lang="en-US" dirty="0">
                <a:cs typeface="Calibri"/>
              </a:rPr>
              <a:t> </a:t>
            </a:r>
            <a:r>
              <a:rPr lang="en-US" dirty="0" err="1">
                <a:cs typeface="Calibri"/>
              </a:rPr>
              <a:t>oranı</a:t>
            </a:r>
            <a:r>
              <a:rPr lang="en-US" dirty="0">
                <a:cs typeface="Calibri"/>
              </a:rPr>
              <a:t> </a:t>
            </a:r>
            <a:endParaRPr lang="en-US" dirty="0"/>
          </a:p>
          <a:p>
            <a:pPr>
              <a:buNone/>
            </a:pPr>
            <a:r>
              <a:rPr lang="en-US" dirty="0">
                <a:cs typeface="Calibri"/>
              </a:rPr>
              <a:t>•</a:t>
            </a:r>
            <a:r>
              <a:rPr lang="en-US" dirty="0" err="1">
                <a:cs typeface="Calibri"/>
              </a:rPr>
              <a:t>Sıcaklık</a:t>
            </a:r>
            <a:endParaRPr lang="en-US" dirty="0"/>
          </a:p>
          <a:p>
            <a:pPr>
              <a:buNone/>
            </a:pPr>
            <a:r>
              <a:rPr lang="en-US" dirty="0">
                <a:cs typeface="Calibri"/>
              </a:rPr>
              <a:t>•</a:t>
            </a:r>
            <a:r>
              <a:rPr lang="en-US" dirty="0" err="1">
                <a:cs typeface="Calibri"/>
              </a:rPr>
              <a:t>Tuzlama</a:t>
            </a:r>
            <a:endParaRPr lang="en-US" dirty="0"/>
          </a:p>
          <a:p>
            <a:pPr>
              <a:buNone/>
            </a:pPr>
            <a:r>
              <a:rPr lang="en-US" dirty="0">
                <a:cs typeface="Calibri"/>
              </a:rPr>
              <a:t>•PH</a:t>
            </a:r>
            <a:endParaRPr lang="en-US" dirty="0"/>
          </a:p>
          <a:p>
            <a:pPr marL="0" indent="0">
              <a:buNone/>
            </a:pPr>
            <a:endParaRPr lang="en-US" dirty="0">
              <a:cs typeface="Calibri"/>
            </a:endParaRPr>
          </a:p>
        </p:txBody>
      </p:sp>
    </p:spTree>
    <p:extLst>
      <p:ext uri="{BB962C8B-B14F-4D97-AF65-F5344CB8AC3E}">
        <p14:creationId xmlns:p14="http://schemas.microsoft.com/office/powerpoint/2010/main" val="4149666129"/>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 xmlns:a16="http://schemas.microsoft.com/office/drawing/2014/main" id="{AB138AB9-840F-4C85-9B78-CA615718CA80}"/>
              </a:ext>
            </a:extLst>
          </p:cNvPr>
          <p:cNvSpPr>
            <a:spLocks noGrp="1"/>
          </p:cNvSpPr>
          <p:nvPr>
            <p:ph idx="1"/>
          </p:nvPr>
        </p:nvSpPr>
        <p:spPr>
          <a:xfrm>
            <a:off x="128954" y="0"/>
            <a:ext cx="12212127" cy="6838619"/>
          </a:xfrm>
        </p:spPr>
        <p:txBody>
          <a:bodyPr vert="horz" lIns="91440" tIns="45720" rIns="91440" bIns="45720" rtlCol="0" anchor="t">
            <a:normAutofit/>
          </a:bodyPr>
          <a:lstStyle/>
          <a:p>
            <a:pPr>
              <a:buNone/>
            </a:pPr>
            <a:r>
              <a:rPr lang="en-US" b="1" i="1" dirty="0" err="1">
                <a:solidFill>
                  <a:srgbClr val="FF0000"/>
                </a:solidFill>
                <a:cs typeface="Calibri"/>
              </a:rPr>
              <a:t>Scopulariopsis</a:t>
            </a:r>
            <a:r>
              <a:rPr lang="en-US" b="1" i="1" dirty="0">
                <a:solidFill>
                  <a:srgbClr val="FF0000"/>
                </a:solidFill>
                <a:cs typeface="Calibri"/>
              </a:rPr>
              <a:t> </a:t>
            </a:r>
            <a:r>
              <a:rPr lang="en-US" b="1" i="1" dirty="0" err="1">
                <a:solidFill>
                  <a:srgbClr val="FF0000"/>
                </a:solidFill>
                <a:cs typeface="Calibri"/>
              </a:rPr>
              <a:t>brevicaulis</a:t>
            </a:r>
            <a:r>
              <a:rPr lang="en-US" b="1" i="1" dirty="0">
                <a:solidFill>
                  <a:srgbClr val="FF0000"/>
                </a:solidFill>
                <a:cs typeface="Calibri"/>
              </a:rPr>
              <a:t> </a:t>
            </a:r>
            <a:endParaRPr lang="en-US" dirty="0">
              <a:solidFill>
                <a:srgbClr val="FF0000"/>
              </a:solidFill>
            </a:endParaRPr>
          </a:p>
          <a:p>
            <a:pPr>
              <a:buNone/>
            </a:pPr>
            <a:r>
              <a:rPr lang="en-US" dirty="0">
                <a:cs typeface="Calibri"/>
              </a:rPr>
              <a:t>•</a:t>
            </a:r>
            <a:r>
              <a:rPr lang="en-US" dirty="0" err="1">
                <a:cs typeface="Calibri"/>
              </a:rPr>
              <a:t>Aspergillaceae</a:t>
            </a:r>
            <a:r>
              <a:rPr lang="en-US" i="1" dirty="0">
                <a:cs typeface="Calibri"/>
              </a:rPr>
              <a:t> </a:t>
            </a:r>
            <a:r>
              <a:rPr lang="en-US" dirty="0" err="1">
                <a:cs typeface="Calibri"/>
              </a:rPr>
              <a:t>familyasının</a:t>
            </a:r>
            <a:r>
              <a:rPr lang="en-US" dirty="0">
                <a:cs typeface="Calibri"/>
              </a:rPr>
              <a:t> </a:t>
            </a:r>
            <a:r>
              <a:rPr lang="en-US" dirty="0" err="1">
                <a:cs typeface="Calibri"/>
              </a:rPr>
              <a:t>bir</a:t>
            </a:r>
            <a:r>
              <a:rPr lang="en-US" dirty="0">
                <a:cs typeface="Calibri"/>
              </a:rPr>
              <a:t> </a:t>
            </a:r>
            <a:r>
              <a:rPr lang="en-US" dirty="0" err="1">
                <a:cs typeface="Calibri"/>
              </a:rPr>
              <a:t>tütüdür</a:t>
            </a:r>
            <a:r>
              <a:rPr lang="en-US" dirty="0">
                <a:cs typeface="Calibri"/>
              </a:rPr>
              <a:t> </a:t>
            </a:r>
            <a:endParaRPr lang="en-US" dirty="0"/>
          </a:p>
          <a:p>
            <a:pPr>
              <a:buNone/>
            </a:pPr>
            <a:r>
              <a:rPr lang="en-US" dirty="0">
                <a:cs typeface="Calibri"/>
              </a:rPr>
              <a:t>•</a:t>
            </a:r>
            <a:r>
              <a:rPr lang="en-US" dirty="0" err="1">
                <a:cs typeface="Calibri"/>
              </a:rPr>
              <a:t>Yapımın</a:t>
            </a:r>
            <a:r>
              <a:rPr lang="en-US" dirty="0">
                <a:cs typeface="Calibri"/>
              </a:rPr>
              <a:t> </a:t>
            </a:r>
            <a:r>
              <a:rPr lang="en-US" dirty="0" err="1">
                <a:cs typeface="Calibri"/>
              </a:rPr>
              <a:t>başlangıcında</a:t>
            </a:r>
            <a:r>
              <a:rPr lang="en-US" dirty="0">
                <a:cs typeface="Calibri"/>
              </a:rPr>
              <a:t> </a:t>
            </a:r>
            <a:r>
              <a:rPr lang="en-US" dirty="0" err="1">
                <a:cs typeface="Calibri"/>
              </a:rPr>
              <a:t>bulaşır</a:t>
            </a:r>
            <a:r>
              <a:rPr lang="en-US" dirty="0">
                <a:cs typeface="Calibri"/>
              </a:rPr>
              <a:t>, </a:t>
            </a:r>
            <a:endParaRPr lang="en-US" dirty="0"/>
          </a:p>
          <a:p>
            <a:pPr>
              <a:buNone/>
            </a:pPr>
            <a:r>
              <a:rPr lang="en-US" dirty="0">
                <a:cs typeface="Calibri"/>
              </a:rPr>
              <a:t>•</a:t>
            </a:r>
            <a:r>
              <a:rPr lang="en-US" b="1" dirty="0" err="1">
                <a:cs typeface="Calibri"/>
              </a:rPr>
              <a:t>Olgun</a:t>
            </a:r>
            <a:r>
              <a:rPr lang="en-US" b="1" dirty="0">
                <a:cs typeface="Calibri"/>
              </a:rPr>
              <a:t> </a:t>
            </a:r>
            <a:r>
              <a:rPr lang="en-US" b="1" dirty="0" err="1">
                <a:cs typeface="Calibri"/>
              </a:rPr>
              <a:t>peynirler</a:t>
            </a:r>
            <a:r>
              <a:rPr lang="en-US" b="1" dirty="0">
                <a:cs typeface="Calibri"/>
              </a:rPr>
              <a:t> </a:t>
            </a:r>
            <a:r>
              <a:rPr lang="en-US" b="1" dirty="0" err="1">
                <a:cs typeface="Calibri"/>
              </a:rPr>
              <a:t>üzerinde</a:t>
            </a:r>
            <a:r>
              <a:rPr lang="en-US" b="1" dirty="0">
                <a:cs typeface="Calibri"/>
              </a:rPr>
              <a:t> </a:t>
            </a:r>
            <a:r>
              <a:rPr lang="en-US" b="1" dirty="0" err="1">
                <a:cs typeface="Calibri"/>
              </a:rPr>
              <a:t>kahverengi-kestaneden</a:t>
            </a:r>
            <a:r>
              <a:rPr lang="en-US" b="1" dirty="0">
                <a:cs typeface="Calibri"/>
              </a:rPr>
              <a:t> </a:t>
            </a:r>
            <a:r>
              <a:rPr lang="en-US" b="1" dirty="0" err="1">
                <a:cs typeface="Calibri"/>
              </a:rPr>
              <a:t>viyole</a:t>
            </a:r>
            <a:r>
              <a:rPr lang="en-US" b="1" dirty="0">
                <a:cs typeface="Calibri"/>
              </a:rPr>
              <a:t> </a:t>
            </a:r>
            <a:r>
              <a:rPr lang="en-US" b="1" dirty="0" err="1">
                <a:cs typeface="Calibri"/>
              </a:rPr>
              <a:t>kadar</a:t>
            </a:r>
            <a:r>
              <a:rPr lang="en-US" b="1" dirty="0">
                <a:cs typeface="Calibri"/>
              </a:rPr>
              <a:t> </a:t>
            </a:r>
            <a:r>
              <a:rPr lang="en-US" b="1" dirty="0" err="1">
                <a:cs typeface="Calibri"/>
              </a:rPr>
              <a:t>değişen</a:t>
            </a:r>
            <a:r>
              <a:rPr lang="en-US" b="1" dirty="0">
                <a:cs typeface="Calibri"/>
              </a:rPr>
              <a:t> </a:t>
            </a:r>
            <a:r>
              <a:rPr lang="en-US" b="1" dirty="0" err="1">
                <a:cs typeface="Calibri"/>
              </a:rPr>
              <a:t>renklerde</a:t>
            </a:r>
            <a:r>
              <a:rPr lang="en-US" b="1" dirty="0">
                <a:cs typeface="Calibri"/>
              </a:rPr>
              <a:t> kuru </a:t>
            </a:r>
            <a:r>
              <a:rPr lang="en-US" b="1" dirty="0" err="1">
                <a:cs typeface="Calibri"/>
              </a:rPr>
              <a:t>leke</a:t>
            </a:r>
            <a:r>
              <a:rPr lang="en-US" b="1" dirty="0">
                <a:cs typeface="Calibri"/>
              </a:rPr>
              <a:t> </a:t>
            </a:r>
            <a:r>
              <a:rPr lang="en-US" b="1" dirty="0" err="1">
                <a:cs typeface="Calibri"/>
              </a:rPr>
              <a:t>formunda</a:t>
            </a:r>
            <a:r>
              <a:rPr lang="en-US" b="1" dirty="0">
                <a:cs typeface="Calibri"/>
              </a:rPr>
              <a:t> </a:t>
            </a:r>
            <a:r>
              <a:rPr lang="en-US" b="1" dirty="0" err="1">
                <a:cs typeface="Calibri"/>
              </a:rPr>
              <a:t>görünür</a:t>
            </a:r>
            <a:r>
              <a:rPr lang="en-US" b="1" dirty="0">
                <a:cs typeface="Calibri"/>
              </a:rPr>
              <a:t>,</a:t>
            </a:r>
            <a:r>
              <a:rPr lang="en-US" dirty="0">
                <a:cs typeface="Calibri"/>
              </a:rPr>
              <a:t> </a:t>
            </a:r>
            <a:endParaRPr lang="en-US" dirty="0"/>
          </a:p>
          <a:p>
            <a:pPr>
              <a:buNone/>
            </a:pPr>
            <a:r>
              <a:rPr lang="en-US" dirty="0">
                <a:cs typeface="Calibri"/>
              </a:rPr>
              <a:t>•</a:t>
            </a:r>
            <a:r>
              <a:rPr lang="en-US" b="1" dirty="0">
                <a:cs typeface="Calibri"/>
              </a:rPr>
              <a:t>Bu </a:t>
            </a:r>
            <a:r>
              <a:rPr lang="en-US" b="1" dirty="0" err="1">
                <a:cs typeface="Calibri"/>
              </a:rPr>
              <a:t>küfle</a:t>
            </a:r>
            <a:r>
              <a:rPr lang="en-US" b="1" dirty="0">
                <a:cs typeface="Calibri"/>
              </a:rPr>
              <a:t> </a:t>
            </a:r>
            <a:r>
              <a:rPr lang="en-US" b="1" dirty="0" err="1">
                <a:cs typeface="Calibri"/>
              </a:rPr>
              <a:t>mücadele</a:t>
            </a:r>
            <a:r>
              <a:rPr lang="en-US" b="1" dirty="0">
                <a:cs typeface="Calibri"/>
              </a:rPr>
              <a:t> </a:t>
            </a:r>
            <a:r>
              <a:rPr lang="en-US" b="1" dirty="0" err="1">
                <a:cs typeface="Calibri"/>
              </a:rPr>
              <a:t>için</a:t>
            </a:r>
            <a:r>
              <a:rPr lang="en-US" b="1" dirty="0">
                <a:cs typeface="Calibri"/>
              </a:rPr>
              <a:t> </a:t>
            </a:r>
            <a:r>
              <a:rPr lang="en-US" b="1" dirty="0" err="1">
                <a:cs typeface="Calibri"/>
              </a:rPr>
              <a:t>pıhtının</a:t>
            </a:r>
            <a:r>
              <a:rPr lang="en-US" b="1" dirty="0">
                <a:cs typeface="Calibri"/>
              </a:rPr>
              <a:t> </a:t>
            </a:r>
            <a:r>
              <a:rPr lang="en-US" b="1" dirty="0" err="1">
                <a:cs typeface="Calibri"/>
              </a:rPr>
              <a:t>nötralizasyonunun</a:t>
            </a:r>
            <a:r>
              <a:rPr lang="en-US" b="1" dirty="0">
                <a:cs typeface="Calibri"/>
              </a:rPr>
              <a:t> </a:t>
            </a:r>
            <a:r>
              <a:rPr lang="en-US" b="1" dirty="0" err="1">
                <a:cs typeface="Calibri"/>
              </a:rPr>
              <a:t>geciktirilmesi</a:t>
            </a:r>
            <a:r>
              <a:rPr lang="en-US" b="1" dirty="0">
                <a:cs typeface="Calibri"/>
              </a:rPr>
              <a:t>,</a:t>
            </a:r>
          </a:p>
          <a:p>
            <a:pPr>
              <a:buNone/>
            </a:pPr>
            <a:r>
              <a:rPr lang="en-US" b="1" dirty="0">
                <a:cs typeface="Calibri"/>
              </a:rPr>
              <a:t>•</a:t>
            </a:r>
            <a:r>
              <a:rPr lang="en-US" b="1" dirty="0" err="1">
                <a:cs typeface="Calibri"/>
              </a:rPr>
              <a:t>Ya</a:t>
            </a:r>
            <a:r>
              <a:rPr lang="en-US" b="1" dirty="0">
                <a:cs typeface="Calibri"/>
              </a:rPr>
              <a:t> da </a:t>
            </a:r>
            <a:r>
              <a:rPr lang="en-US" b="1" dirty="0" err="1">
                <a:cs typeface="Calibri"/>
              </a:rPr>
              <a:t>laktozun</a:t>
            </a:r>
            <a:r>
              <a:rPr lang="en-US" b="1" dirty="0">
                <a:cs typeface="Calibri"/>
              </a:rPr>
              <a:t> </a:t>
            </a:r>
            <a:r>
              <a:rPr lang="en-US" b="1" dirty="0" err="1">
                <a:cs typeface="Calibri"/>
              </a:rPr>
              <a:t>pıhtıda</a:t>
            </a:r>
            <a:r>
              <a:rPr lang="en-US" b="1" dirty="0">
                <a:cs typeface="Calibri"/>
              </a:rPr>
              <a:t> </a:t>
            </a:r>
            <a:r>
              <a:rPr lang="en-US" b="1" dirty="0" err="1">
                <a:cs typeface="Calibri"/>
              </a:rPr>
              <a:t>kalmasının</a:t>
            </a:r>
            <a:r>
              <a:rPr lang="en-US" b="1" dirty="0">
                <a:cs typeface="Calibri"/>
              </a:rPr>
              <a:t> </a:t>
            </a:r>
            <a:r>
              <a:rPr lang="en-US" b="1" dirty="0" err="1">
                <a:cs typeface="Calibri"/>
              </a:rPr>
              <a:t>sağlanması</a:t>
            </a:r>
            <a:r>
              <a:rPr lang="en-US" b="1" dirty="0">
                <a:cs typeface="Calibri"/>
              </a:rPr>
              <a:t>, </a:t>
            </a:r>
            <a:endParaRPr lang="en-US" dirty="0"/>
          </a:p>
          <a:p>
            <a:pPr>
              <a:buNone/>
            </a:pPr>
            <a:r>
              <a:rPr lang="en-US" b="1" dirty="0">
                <a:cs typeface="Calibri"/>
              </a:rPr>
              <a:t>•</a:t>
            </a:r>
            <a:r>
              <a:rPr lang="en-US" b="1" dirty="0" err="1">
                <a:cs typeface="Calibri"/>
              </a:rPr>
              <a:t>Veya</a:t>
            </a:r>
            <a:r>
              <a:rPr lang="en-US" b="1" dirty="0">
                <a:cs typeface="Calibri"/>
              </a:rPr>
              <a:t> </a:t>
            </a:r>
            <a:r>
              <a:rPr lang="en-US" b="1" dirty="0" err="1">
                <a:cs typeface="Calibri"/>
              </a:rPr>
              <a:t>daha</a:t>
            </a:r>
            <a:r>
              <a:rPr lang="en-US" b="1" dirty="0">
                <a:cs typeface="Calibri"/>
              </a:rPr>
              <a:t> </a:t>
            </a:r>
            <a:r>
              <a:rPr lang="en-US" b="1" dirty="0" err="1">
                <a:cs typeface="Calibri"/>
              </a:rPr>
              <a:t>yavaş</a:t>
            </a:r>
            <a:r>
              <a:rPr lang="en-US" b="1" dirty="0">
                <a:cs typeface="Calibri"/>
              </a:rPr>
              <a:t> </a:t>
            </a:r>
            <a:r>
              <a:rPr lang="en-US" b="1" dirty="0" err="1">
                <a:cs typeface="Calibri"/>
              </a:rPr>
              <a:t>asitlendirme</a:t>
            </a:r>
            <a:r>
              <a:rPr lang="en-US" b="1" dirty="0">
                <a:cs typeface="Calibri"/>
              </a:rPr>
              <a:t>. </a:t>
            </a:r>
            <a:endParaRPr lang="en-US" dirty="0"/>
          </a:p>
          <a:p>
            <a:pPr>
              <a:buNone/>
            </a:pPr>
            <a:endParaRPr lang="en-US" b="1" dirty="0">
              <a:cs typeface="Calibri"/>
            </a:endParaRPr>
          </a:p>
          <a:p>
            <a:pPr>
              <a:buNone/>
            </a:pPr>
            <a:r>
              <a:rPr lang="en-US" u="sng" dirty="0" err="1">
                <a:solidFill>
                  <a:srgbClr val="FF0000"/>
                </a:solidFill>
                <a:cs typeface="Calibri"/>
              </a:rPr>
              <a:t>özellikleri</a:t>
            </a:r>
            <a:r>
              <a:rPr lang="en-US" u="sng" dirty="0">
                <a:solidFill>
                  <a:srgbClr val="FF0000"/>
                </a:solidFill>
                <a:cs typeface="Calibri"/>
              </a:rPr>
              <a:t>:</a:t>
            </a:r>
            <a:endParaRPr lang="en-US" dirty="0">
              <a:solidFill>
                <a:srgbClr val="FF0000"/>
              </a:solidFill>
              <a:cs typeface="Calibri"/>
            </a:endParaRPr>
          </a:p>
          <a:p>
            <a:pPr>
              <a:buFont typeface="Courier New" panose="020B0604020202020204" pitchFamily="34" charset="0"/>
              <a:buChar char="o"/>
            </a:pPr>
            <a:r>
              <a:rPr lang="en-US" dirty="0" err="1">
                <a:cs typeface="Calibri"/>
              </a:rPr>
              <a:t>pH’nın</a:t>
            </a:r>
            <a:r>
              <a:rPr lang="en-US" dirty="0">
                <a:cs typeface="Calibri"/>
              </a:rPr>
              <a:t> 5-9 </a:t>
            </a:r>
            <a:r>
              <a:rPr lang="en-US" dirty="0" err="1">
                <a:cs typeface="Calibri"/>
              </a:rPr>
              <a:t>aralığında</a:t>
            </a:r>
            <a:r>
              <a:rPr lang="en-US" dirty="0">
                <a:cs typeface="Calibri"/>
              </a:rPr>
              <a:t>  </a:t>
            </a:r>
            <a:r>
              <a:rPr lang="en-US" dirty="0" err="1">
                <a:cs typeface="Calibri"/>
              </a:rPr>
              <a:t>iyi</a:t>
            </a:r>
            <a:r>
              <a:rPr lang="en-US" dirty="0">
                <a:cs typeface="Calibri"/>
              </a:rPr>
              <a:t> </a:t>
            </a:r>
            <a:r>
              <a:rPr lang="en-US" dirty="0" err="1">
                <a:cs typeface="Calibri"/>
              </a:rPr>
              <a:t>gelişir</a:t>
            </a:r>
            <a:r>
              <a:rPr lang="en-US" dirty="0">
                <a:cs typeface="Calibri"/>
              </a:rPr>
              <a:t>,</a:t>
            </a:r>
          </a:p>
          <a:p>
            <a:pPr>
              <a:buFont typeface="Courier New" panose="020B0604020202020204" pitchFamily="34" charset="0"/>
              <a:buChar char="o"/>
            </a:pPr>
            <a:r>
              <a:rPr lang="en-US" dirty="0" err="1">
                <a:cs typeface="Calibri"/>
              </a:rPr>
              <a:t>Düşük</a:t>
            </a:r>
            <a:r>
              <a:rPr lang="en-US" dirty="0">
                <a:cs typeface="Calibri"/>
              </a:rPr>
              <a:t> </a:t>
            </a:r>
            <a:r>
              <a:rPr lang="en-US" dirty="0" err="1">
                <a:cs typeface="Calibri"/>
              </a:rPr>
              <a:t>sıcaklıklarda</a:t>
            </a:r>
            <a:r>
              <a:rPr lang="en-US" dirty="0">
                <a:cs typeface="Calibri"/>
              </a:rPr>
              <a:t> </a:t>
            </a:r>
            <a:r>
              <a:rPr lang="en-US" dirty="0" err="1">
                <a:cs typeface="Calibri"/>
              </a:rPr>
              <a:t>gelişir</a:t>
            </a:r>
            <a:r>
              <a:rPr lang="en-US" dirty="0">
                <a:cs typeface="Calibri"/>
              </a:rPr>
              <a:t>, </a:t>
            </a:r>
          </a:p>
          <a:p>
            <a:pPr>
              <a:buFont typeface="Courier New" panose="020B0604020202020204" pitchFamily="34" charset="0"/>
              <a:buChar char="o"/>
            </a:pPr>
            <a:r>
              <a:rPr lang="en-US" dirty="0" err="1">
                <a:cs typeface="Calibri"/>
              </a:rPr>
              <a:t>Kağıt</a:t>
            </a:r>
            <a:r>
              <a:rPr lang="en-US" dirty="0">
                <a:cs typeface="Calibri"/>
              </a:rPr>
              <a:t> </a:t>
            </a:r>
            <a:r>
              <a:rPr lang="en-US" dirty="0" err="1">
                <a:cs typeface="Calibri"/>
              </a:rPr>
              <a:t>ve</a:t>
            </a:r>
            <a:r>
              <a:rPr lang="en-US" dirty="0">
                <a:cs typeface="Calibri"/>
              </a:rPr>
              <a:t> </a:t>
            </a:r>
            <a:r>
              <a:rPr lang="en-US" dirty="0" err="1">
                <a:cs typeface="Calibri"/>
              </a:rPr>
              <a:t>odum</a:t>
            </a:r>
            <a:r>
              <a:rPr lang="en-US" dirty="0">
                <a:cs typeface="Calibri"/>
              </a:rPr>
              <a:t> </a:t>
            </a:r>
            <a:r>
              <a:rPr lang="en-US" dirty="0" err="1">
                <a:cs typeface="Calibri"/>
              </a:rPr>
              <a:t>gibi</a:t>
            </a:r>
            <a:r>
              <a:rPr lang="en-US" dirty="0">
                <a:cs typeface="Calibri"/>
              </a:rPr>
              <a:t> </a:t>
            </a:r>
            <a:r>
              <a:rPr lang="en-US" dirty="0" err="1">
                <a:cs typeface="Calibri"/>
              </a:rPr>
              <a:t>selüloz</a:t>
            </a:r>
            <a:r>
              <a:rPr lang="en-US" dirty="0">
                <a:cs typeface="Calibri"/>
              </a:rPr>
              <a:t> </a:t>
            </a:r>
            <a:r>
              <a:rPr lang="en-US" dirty="0" err="1">
                <a:cs typeface="Calibri"/>
              </a:rPr>
              <a:t>kaynağı</a:t>
            </a:r>
            <a:r>
              <a:rPr lang="en-US" dirty="0">
                <a:cs typeface="Calibri"/>
              </a:rPr>
              <a:t> </a:t>
            </a:r>
            <a:r>
              <a:rPr lang="en-US" dirty="0" err="1">
                <a:cs typeface="Calibri"/>
              </a:rPr>
              <a:t>onun</a:t>
            </a:r>
            <a:r>
              <a:rPr lang="en-US" dirty="0">
                <a:cs typeface="Calibri"/>
              </a:rPr>
              <a:t> </a:t>
            </a:r>
            <a:r>
              <a:rPr lang="en-US" dirty="0" err="1">
                <a:cs typeface="Calibri"/>
              </a:rPr>
              <a:t>temel</a:t>
            </a:r>
            <a:r>
              <a:rPr lang="en-US" dirty="0">
                <a:cs typeface="Calibri"/>
              </a:rPr>
              <a:t> </a:t>
            </a:r>
            <a:r>
              <a:rPr lang="en-US" dirty="0" err="1">
                <a:cs typeface="Calibri"/>
              </a:rPr>
              <a:t>besin</a:t>
            </a:r>
            <a:r>
              <a:rPr lang="en-US" dirty="0">
                <a:cs typeface="Calibri"/>
              </a:rPr>
              <a:t> </a:t>
            </a:r>
            <a:r>
              <a:rPr lang="en-US" dirty="0" err="1">
                <a:cs typeface="Calibri"/>
              </a:rPr>
              <a:t>maddeleridir</a:t>
            </a:r>
            <a:r>
              <a:rPr lang="en-US" dirty="0">
                <a:cs typeface="Calibri"/>
              </a:rPr>
              <a:t>. </a:t>
            </a:r>
          </a:p>
          <a:p>
            <a:pPr marL="0" indent="0">
              <a:buNone/>
            </a:pPr>
            <a:endParaRPr lang="en-US" dirty="0">
              <a:cs typeface="Calibri"/>
            </a:endParaRPr>
          </a:p>
        </p:txBody>
      </p:sp>
    </p:spTree>
    <p:extLst>
      <p:ext uri="{BB962C8B-B14F-4D97-AF65-F5344CB8AC3E}">
        <p14:creationId xmlns:p14="http://schemas.microsoft.com/office/powerpoint/2010/main" val="173419959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1">
            <a:extLst>
              <a:ext uri="{FF2B5EF4-FFF2-40B4-BE49-F238E27FC236}">
                <a16:creationId xmlns="" xmlns:a16="http://schemas.microsoft.com/office/drawing/2014/main" id="{3D4DC2E8-50B1-45EB-AACA-33CD58D9ABF4}"/>
              </a:ext>
            </a:extLst>
          </p:cNvPr>
          <p:cNvSpPr>
            <a:spLocks noGrp="1"/>
          </p:cNvSpPr>
          <p:nvPr>
            <p:ph idx="1"/>
          </p:nvPr>
        </p:nvSpPr>
        <p:spPr>
          <a:xfrm>
            <a:off x="838200" y="352425"/>
            <a:ext cx="10515600" cy="5824538"/>
          </a:xfrm>
        </p:spPr>
        <p:txBody>
          <a:bodyPr>
            <a:normAutofit fontScale="92500" lnSpcReduction="10000"/>
          </a:bodyPr>
          <a:lstStyle/>
          <a:p>
            <a:pPr lvl="0"/>
            <a:r>
              <a:rPr lang="tr-TR" dirty="0"/>
              <a:t>Çeperin kimyasal bileşimi ve </a:t>
            </a:r>
            <a:r>
              <a:rPr lang="tr-TR" dirty="0" err="1"/>
              <a:t>antijenik</a:t>
            </a:r>
            <a:r>
              <a:rPr lang="tr-TR" dirty="0"/>
              <a:t> yapısının incelenmesiyle hücresel çeper bileşenleri,</a:t>
            </a:r>
          </a:p>
          <a:p>
            <a:pPr lvl="0"/>
            <a:r>
              <a:rPr lang="tr-TR" dirty="0" err="1"/>
              <a:t>Stoplazmik</a:t>
            </a:r>
            <a:r>
              <a:rPr lang="tr-TR" dirty="0"/>
              <a:t> bileşenler: Protein ve enzimler; mitokondrilerin solunum zincirinde elektron taşıyıcıları (mayalarda Q</a:t>
            </a:r>
            <a:r>
              <a:rPr lang="tr-TR" baseline="-25000" dirty="0"/>
              <a:t>6</a:t>
            </a:r>
            <a:r>
              <a:rPr lang="tr-TR" dirty="0"/>
              <a:t>’dan Q</a:t>
            </a:r>
            <a:r>
              <a:rPr lang="tr-TR" baseline="-25000" dirty="0"/>
              <a:t>9</a:t>
            </a:r>
            <a:r>
              <a:rPr lang="tr-TR" dirty="0"/>
              <a:t>’a değişen Q </a:t>
            </a:r>
            <a:r>
              <a:rPr lang="tr-TR" dirty="0" err="1"/>
              <a:t>coenzim</a:t>
            </a:r>
            <a:r>
              <a:rPr lang="tr-TR" dirty="0"/>
              <a:t>)</a:t>
            </a:r>
          </a:p>
          <a:p>
            <a:pPr lvl="0"/>
            <a:r>
              <a:rPr lang="tr-TR" dirty="0"/>
              <a:t>G+C % belirlenmesinde nükleer materyal (</a:t>
            </a:r>
            <a:r>
              <a:rPr lang="tr-TR" dirty="0" err="1"/>
              <a:t>ascomycetes</a:t>
            </a:r>
            <a:r>
              <a:rPr lang="tr-TR" dirty="0"/>
              <a:t> ’ </a:t>
            </a:r>
            <a:r>
              <a:rPr lang="tr-TR" dirty="0" err="1"/>
              <a:t>lerde</a:t>
            </a:r>
            <a:r>
              <a:rPr lang="tr-TR" dirty="0"/>
              <a:t> % 34- 54, </a:t>
            </a:r>
            <a:r>
              <a:rPr lang="tr-TR" dirty="0" err="1"/>
              <a:t>basidiomycetes</a:t>
            </a:r>
            <a:r>
              <a:rPr lang="tr-TR" dirty="0"/>
              <a:t> ’</a:t>
            </a:r>
            <a:r>
              <a:rPr lang="tr-TR" dirty="0" err="1"/>
              <a:t>lerde</a:t>
            </a:r>
            <a:r>
              <a:rPr lang="tr-TR" dirty="0"/>
              <a:t> % 44-63) veya moleküler </a:t>
            </a:r>
            <a:r>
              <a:rPr lang="tr-TR" dirty="0" err="1"/>
              <a:t>hibridasyonla</a:t>
            </a:r>
            <a:r>
              <a:rPr lang="tr-TR" dirty="0"/>
              <a:t> gerçekleştirilir.</a:t>
            </a:r>
          </a:p>
          <a:p>
            <a:r>
              <a:rPr lang="tr-TR" dirty="0"/>
              <a:t>Bunun için taksonomideki farklı metotlar kullanılır. Bunların sıklıkla titiz kullanımı gerekir. Bu durum yakın türleri tekrar sınıflandırmaya veya </a:t>
            </a:r>
            <a:r>
              <a:rPr lang="tr-TR" dirty="0" err="1"/>
              <a:t>homojeniteyi</a:t>
            </a:r>
            <a:r>
              <a:rPr lang="tr-TR" dirty="0"/>
              <a:t> gerçekleştirmeye izin verir.</a:t>
            </a:r>
          </a:p>
          <a:p>
            <a:r>
              <a:rPr lang="tr-TR" dirty="0"/>
              <a:t>Pratik amaçlar için </a:t>
            </a:r>
            <a:r>
              <a:rPr lang="tr-TR" dirty="0" err="1"/>
              <a:t>identifıkasyonda</a:t>
            </a:r>
            <a:r>
              <a:rPr lang="tr-TR" dirty="0"/>
              <a:t> basitleştirilen metotlardan geliştirilmiştir. Bu konuda daha çok biyokimyasal testlerin belli bir sayıda kullanımı üzerinde çalışmalar yoğunlaşmıştır.</a:t>
            </a:r>
          </a:p>
          <a:p>
            <a:r>
              <a:rPr lang="tr-TR" dirty="0"/>
              <a:t>Bu çalışmaların hız kazanmasıyla son yıllarda mayaların </a:t>
            </a:r>
            <a:r>
              <a:rPr lang="tr-TR" dirty="0" err="1"/>
              <a:t>nomenklatüründe</a:t>
            </a:r>
            <a:r>
              <a:rPr lang="tr-TR" dirty="0"/>
              <a:t> belli bir sayıda değişme olduğu bilinmektedir.</a:t>
            </a:r>
          </a:p>
          <a:p>
            <a:endParaRPr lang="tr-TR" dirty="0"/>
          </a:p>
        </p:txBody>
      </p:sp>
    </p:spTree>
    <p:extLst>
      <p:ext uri="{BB962C8B-B14F-4D97-AF65-F5344CB8AC3E}">
        <p14:creationId xmlns:p14="http://schemas.microsoft.com/office/powerpoint/2010/main" val="2642358565"/>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 xmlns:a16="http://schemas.microsoft.com/office/drawing/2014/main" id="{E19B4430-0BC0-44BB-B4D5-DD2BB13F80DD}"/>
              </a:ext>
            </a:extLst>
          </p:cNvPr>
          <p:cNvSpPr>
            <a:spLocks noGrp="1"/>
          </p:cNvSpPr>
          <p:nvPr>
            <p:ph type="title"/>
          </p:nvPr>
        </p:nvSpPr>
        <p:spPr>
          <a:xfrm>
            <a:off x="4313" y="106333"/>
            <a:ext cx="10328695" cy="764847"/>
          </a:xfrm>
        </p:spPr>
        <p:txBody>
          <a:bodyPr/>
          <a:lstStyle/>
          <a:p>
            <a:r>
              <a:rPr lang="tr-TR" sz="3200" b="1" u="sng" dirty="0">
                <a:solidFill>
                  <a:srgbClr val="FF0000"/>
                </a:solidFill>
                <a:cs typeface="Calibri Light"/>
              </a:rPr>
              <a:t>Toksin oluşturan küfler ile toksinleri ve etkileri</a:t>
            </a:r>
            <a:endParaRPr lang="tr-TR" u="sng" dirty="0">
              <a:solidFill>
                <a:srgbClr val="FF0000"/>
              </a:solidFill>
              <a:cs typeface="Calibri Light"/>
            </a:endParaRPr>
          </a:p>
          <a:p>
            <a:endParaRPr lang="tr-TR" dirty="0">
              <a:cs typeface="Calibri Light"/>
            </a:endParaRPr>
          </a:p>
        </p:txBody>
      </p:sp>
      <p:sp>
        <p:nvSpPr>
          <p:cNvPr id="3" name="İçerik Yer Tutucusu 2">
            <a:extLst>
              <a:ext uri="{FF2B5EF4-FFF2-40B4-BE49-F238E27FC236}">
                <a16:creationId xmlns="" xmlns:a16="http://schemas.microsoft.com/office/drawing/2014/main" id="{27DC1D15-500E-4BD6-951E-94001B66E20B}"/>
              </a:ext>
            </a:extLst>
          </p:cNvPr>
          <p:cNvSpPr>
            <a:spLocks noGrp="1"/>
          </p:cNvSpPr>
          <p:nvPr>
            <p:ph idx="1"/>
          </p:nvPr>
        </p:nvSpPr>
        <p:spPr>
          <a:xfrm>
            <a:off x="4314" y="488532"/>
            <a:ext cx="12097107" cy="6277902"/>
          </a:xfrm>
        </p:spPr>
        <p:txBody>
          <a:bodyPr vert="horz" lIns="91440" tIns="45720" rIns="91440" bIns="45720" rtlCol="0" anchor="t">
            <a:noAutofit/>
          </a:bodyPr>
          <a:lstStyle/>
          <a:p>
            <a:r>
              <a:rPr lang="tr-TR" dirty="0">
                <a:cs typeface="Calibri"/>
              </a:rPr>
              <a:t>Küflerin oluştukları toksinlerine </a:t>
            </a:r>
            <a:r>
              <a:rPr lang="tr-TR" b="1" dirty="0" err="1">
                <a:cs typeface="Calibri"/>
              </a:rPr>
              <a:t>mikotoksin</a:t>
            </a:r>
            <a:r>
              <a:rPr lang="tr-TR" dirty="0">
                <a:cs typeface="Calibri"/>
              </a:rPr>
              <a:t> adı verilir, </a:t>
            </a:r>
          </a:p>
          <a:p>
            <a:r>
              <a:rPr lang="tr-TR" dirty="0" err="1">
                <a:cs typeface="Calibri"/>
              </a:rPr>
              <a:t>Insan</a:t>
            </a:r>
            <a:r>
              <a:rPr lang="tr-TR" dirty="0">
                <a:cs typeface="Calibri"/>
              </a:rPr>
              <a:t>, </a:t>
            </a:r>
            <a:r>
              <a:rPr lang="tr-TR" dirty="0" err="1">
                <a:cs typeface="Calibri"/>
              </a:rPr>
              <a:t>hayavan</a:t>
            </a:r>
            <a:r>
              <a:rPr lang="tr-TR" dirty="0">
                <a:cs typeface="Calibri"/>
              </a:rPr>
              <a:t> ve bitkilere karışı </a:t>
            </a:r>
            <a:r>
              <a:rPr lang="tr-TR" dirty="0" err="1">
                <a:cs typeface="Calibri"/>
              </a:rPr>
              <a:t>toksik</a:t>
            </a:r>
            <a:r>
              <a:rPr lang="tr-TR" dirty="0">
                <a:cs typeface="Calibri"/>
              </a:rPr>
              <a:t> ve </a:t>
            </a:r>
            <a:r>
              <a:rPr lang="tr-TR" dirty="0" err="1">
                <a:cs typeface="Calibri"/>
              </a:rPr>
              <a:t>kanserojenik</a:t>
            </a:r>
            <a:r>
              <a:rPr lang="tr-TR" dirty="0">
                <a:cs typeface="Calibri"/>
              </a:rPr>
              <a:t> etkilere sahiptir,</a:t>
            </a:r>
          </a:p>
          <a:p>
            <a:r>
              <a:rPr lang="tr-TR" b="1" dirty="0" err="1">
                <a:cs typeface="Calibri"/>
              </a:rPr>
              <a:t>Mikotoksinlerde</a:t>
            </a:r>
            <a:r>
              <a:rPr lang="tr-TR" dirty="0">
                <a:cs typeface="Calibri"/>
              </a:rPr>
              <a:t> en durulan ve bilenen </a:t>
            </a:r>
            <a:r>
              <a:rPr lang="tr-TR" b="1" dirty="0" err="1">
                <a:cs typeface="Calibri"/>
              </a:rPr>
              <a:t>aflatoksinlerdir</a:t>
            </a:r>
            <a:r>
              <a:rPr lang="tr-TR" dirty="0">
                <a:cs typeface="Calibri"/>
              </a:rPr>
              <a:t>,</a:t>
            </a:r>
          </a:p>
          <a:p>
            <a:r>
              <a:rPr lang="tr-TR" dirty="0">
                <a:cs typeface="Calibri"/>
              </a:rPr>
              <a:t>Yağlı tohum,</a:t>
            </a:r>
            <a:r>
              <a:rPr lang="tr-TR" b="1" dirty="0">
                <a:cs typeface="Calibri"/>
              </a:rPr>
              <a:t> </a:t>
            </a:r>
            <a:r>
              <a:rPr lang="tr-TR" b="1" dirty="0" err="1">
                <a:cs typeface="Calibri"/>
              </a:rPr>
              <a:t>hayavan</a:t>
            </a:r>
            <a:r>
              <a:rPr lang="tr-TR" b="1" dirty="0">
                <a:cs typeface="Calibri"/>
              </a:rPr>
              <a:t> yemi</a:t>
            </a:r>
            <a:r>
              <a:rPr lang="tr-TR" dirty="0">
                <a:cs typeface="Calibri"/>
              </a:rPr>
              <a:t> ve hububatlarda gelişir,</a:t>
            </a:r>
          </a:p>
          <a:p>
            <a:r>
              <a:rPr lang="tr-TR" dirty="0" err="1">
                <a:cs typeface="Calibri"/>
              </a:rPr>
              <a:t>Aflatoksinler</a:t>
            </a:r>
            <a:r>
              <a:rPr lang="tr-TR" dirty="0">
                <a:cs typeface="Calibri"/>
              </a:rPr>
              <a:t> kapsamında </a:t>
            </a:r>
            <a:r>
              <a:rPr lang="tr-TR" dirty="0" err="1">
                <a:cs typeface="Calibri"/>
              </a:rPr>
              <a:t>Fusarium</a:t>
            </a:r>
            <a:r>
              <a:rPr lang="tr-TR" dirty="0">
                <a:cs typeface="Calibri"/>
              </a:rPr>
              <a:t> toksinleri, </a:t>
            </a:r>
            <a:r>
              <a:rPr lang="tr-TR" dirty="0" err="1">
                <a:cs typeface="Calibri"/>
              </a:rPr>
              <a:t>okratoksin</a:t>
            </a:r>
            <a:r>
              <a:rPr lang="tr-TR" dirty="0">
                <a:cs typeface="Calibri"/>
              </a:rPr>
              <a:t>, </a:t>
            </a:r>
            <a:r>
              <a:rPr lang="tr-TR" dirty="0" err="1">
                <a:cs typeface="Calibri"/>
              </a:rPr>
              <a:t>patülin</a:t>
            </a:r>
            <a:r>
              <a:rPr lang="tr-TR" dirty="0">
                <a:cs typeface="Calibri"/>
              </a:rPr>
              <a:t>, </a:t>
            </a:r>
            <a:r>
              <a:rPr lang="tr-TR" dirty="0" err="1">
                <a:cs typeface="Calibri"/>
              </a:rPr>
              <a:t>luteoksyrin</a:t>
            </a:r>
            <a:r>
              <a:rPr lang="tr-TR" dirty="0">
                <a:cs typeface="Calibri"/>
              </a:rPr>
              <a:t>, </a:t>
            </a:r>
            <a:r>
              <a:rPr lang="tr-TR" dirty="0" err="1">
                <a:cs typeface="Calibri"/>
              </a:rPr>
              <a:t>stirinin</a:t>
            </a:r>
            <a:r>
              <a:rPr lang="tr-TR" dirty="0">
                <a:cs typeface="Calibri"/>
              </a:rPr>
              <a:t> ve </a:t>
            </a:r>
            <a:r>
              <a:rPr lang="tr-TR" dirty="0" err="1">
                <a:cs typeface="Calibri"/>
              </a:rPr>
              <a:t>sterigmata</a:t>
            </a:r>
            <a:r>
              <a:rPr lang="tr-TR" dirty="0">
                <a:cs typeface="Calibri"/>
              </a:rPr>
              <a:t> sistin, </a:t>
            </a:r>
          </a:p>
          <a:p>
            <a:r>
              <a:rPr lang="tr-TR" b="1" dirty="0">
                <a:cs typeface="Calibri"/>
              </a:rPr>
              <a:t> </a:t>
            </a:r>
            <a:r>
              <a:rPr lang="tr-TR" b="1" dirty="0" err="1">
                <a:cs typeface="Calibri"/>
              </a:rPr>
              <a:t>Mikotoksin</a:t>
            </a:r>
            <a:r>
              <a:rPr lang="tr-TR" dirty="0">
                <a:cs typeface="Calibri"/>
              </a:rPr>
              <a:t> oluşturan küfler </a:t>
            </a:r>
            <a:r>
              <a:rPr lang="tr-TR" b="1" dirty="0" err="1">
                <a:cs typeface="Calibri"/>
              </a:rPr>
              <a:t>Deuteromyces</a:t>
            </a:r>
            <a:r>
              <a:rPr lang="tr-TR" dirty="0">
                <a:cs typeface="Calibri"/>
              </a:rPr>
              <a:t> sınıfındadır</a:t>
            </a:r>
          </a:p>
          <a:p>
            <a:r>
              <a:rPr lang="tr-TR" dirty="0">
                <a:cs typeface="Calibri"/>
              </a:rPr>
              <a:t>Bu sınıfında </a:t>
            </a:r>
            <a:r>
              <a:rPr lang="tr-TR" dirty="0" err="1">
                <a:cs typeface="Calibri"/>
              </a:rPr>
              <a:t>Aspergillus</a:t>
            </a:r>
            <a:r>
              <a:rPr lang="tr-TR" dirty="0">
                <a:cs typeface="Calibri"/>
              </a:rPr>
              <a:t>, </a:t>
            </a:r>
            <a:r>
              <a:rPr lang="tr-TR" dirty="0" err="1">
                <a:cs typeface="Calibri"/>
              </a:rPr>
              <a:t>Penicillium</a:t>
            </a:r>
            <a:r>
              <a:rPr lang="tr-TR" dirty="0">
                <a:cs typeface="Calibri"/>
              </a:rPr>
              <a:t>, </a:t>
            </a:r>
            <a:r>
              <a:rPr lang="tr-TR" dirty="0" err="1">
                <a:cs typeface="Calibri"/>
              </a:rPr>
              <a:t>Fusarium</a:t>
            </a:r>
            <a:r>
              <a:rPr lang="tr-TR" dirty="0">
                <a:cs typeface="Calibri"/>
              </a:rPr>
              <a:t>, </a:t>
            </a:r>
            <a:r>
              <a:rPr lang="tr-TR" dirty="0" err="1">
                <a:cs typeface="Calibri"/>
              </a:rPr>
              <a:t>Cladosporium</a:t>
            </a:r>
            <a:r>
              <a:rPr lang="tr-TR" dirty="0">
                <a:cs typeface="Calibri"/>
              </a:rPr>
              <a:t>, </a:t>
            </a:r>
            <a:r>
              <a:rPr lang="tr-TR" dirty="0" err="1">
                <a:cs typeface="Calibri"/>
              </a:rPr>
              <a:t>Alternarya</a:t>
            </a:r>
            <a:r>
              <a:rPr lang="tr-TR" dirty="0">
                <a:cs typeface="Calibri"/>
              </a:rPr>
              <a:t> ve </a:t>
            </a:r>
            <a:r>
              <a:rPr lang="tr-TR" dirty="0" err="1">
                <a:cs typeface="Calibri"/>
              </a:rPr>
              <a:t>Byssolamys</a:t>
            </a:r>
            <a:r>
              <a:rPr lang="tr-TR" dirty="0">
                <a:cs typeface="Calibri"/>
              </a:rPr>
              <a:t> </a:t>
            </a:r>
            <a:r>
              <a:rPr lang="tr-TR" dirty="0" err="1">
                <a:cs typeface="Calibri"/>
              </a:rPr>
              <a:t>genusu</a:t>
            </a:r>
            <a:r>
              <a:rPr lang="tr-TR" dirty="0">
                <a:cs typeface="Calibri"/>
              </a:rPr>
              <a:t> vardır. </a:t>
            </a:r>
          </a:p>
          <a:p>
            <a:pPr marL="0" indent="0">
              <a:buNone/>
            </a:pPr>
            <a:r>
              <a:rPr lang="tr-TR" dirty="0" err="1">
                <a:cs typeface="Calibri"/>
              </a:rPr>
              <a:t>Mikotoksin</a:t>
            </a:r>
            <a:r>
              <a:rPr lang="tr-TR" dirty="0">
                <a:cs typeface="Calibri"/>
              </a:rPr>
              <a:t> gıda ve </a:t>
            </a:r>
            <a:r>
              <a:rPr lang="tr-TR" dirty="0" err="1">
                <a:cs typeface="Calibri"/>
              </a:rPr>
              <a:t>hayavan</a:t>
            </a:r>
            <a:r>
              <a:rPr lang="tr-TR" dirty="0">
                <a:cs typeface="Calibri"/>
              </a:rPr>
              <a:t> yemlerinde gelişen küfler tarafından üretilen </a:t>
            </a:r>
            <a:r>
              <a:rPr lang="tr-TR" b="1" dirty="0" err="1">
                <a:cs typeface="Calibri"/>
              </a:rPr>
              <a:t>iikincil</a:t>
            </a:r>
            <a:r>
              <a:rPr lang="tr-TR" b="1" dirty="0">
                <a:cs typeface="Calibri"/>
              </a:rPr>
              <a:t> </a:t>
            </a:r>
            <a:r>
              <a:rPr lang="tr-TR" b="1" dirty="0" err="1">
                <a:cs typeface="Calibri"/>
              </a:rPr>
              <a:t>metabolit</a:t>
            </a:r>
            <a:r>
              <a:rPr lang="tr-TR" dirty="0">
                <a:cs typeface="Calibri"/>
              </a:rPr>
              <a:t> </a:t>
            </a:r>
            <a:endParaRPr lang="tr-TR" sz="2400" dirty="0">
              <a:cs typeface="Calibri"/>
            </a:endParaRPr>
          </a:p>
          <a:p>
            <a:r>
              <a:rPr lang="tr-TR" dirty="0">
                <a:cs typeface="Calibri"/>
              </a:rPr>
              <a:t>en yüksek </a:t>
            </a:r>
            <a:r>
              <a:rPr lang="tr-TR" dirty="0" err="1">
                <a:cs typeface="Calibri"/>
              </a:rPr>
              <a:t>aflatoksin</a:t>
            </a:r>
            <a:r>
              <a:rPr lang="tr-TR" dirty="0">
                <a:cs typeface="Calibri"/>
              </a:rPr>
              <a:t> üretici: </a:t>
            </a:r>
            <a:r>
              <a:rPr lang="tr-TR" i="1" dirty="0" err="1">
                <a:cs typeface="Calibri"/>
              </a:rPr>
              <a:t>Aspergillus</a:t>
            </a:r>
            <a:r>
              <a:rPr lang="tr-TR" i="1" dirty="0">
                <a:cs typeface="Calibri"/>
              </a:rPr>
              <a:t>  </a:t>
            </a:r>
            <a:r>
              <a:rPr lang="tr-TR" i="1" dirty="0" err="1">
                <a:cs typeface="Calibri"/>
              </a:rPr>
              <a:t>flavus</a:t>
            </a:r>
            <a:r>
              <a:rPr lang="tr-TR" dirty="0">
                <a:cs typeface="Calibri"/>
              </a:rPr>
              <a:t> ve</a:t>
            </a:r>
            <a:r>
              <a:rPr lang="tr-TR" i="1" dirty="0">
                <a:cs typeface="Calibri"/>
              </a:rPr>
              <a:t> A. </a:t>
            </a:r>
            <a:r>
              <a:rPr lang="tr-TR" i="1" dirty="0" err="1">
                <a:cs typeface="Calibri"/>
              </a:rPr>
              <a:t>parasiticus</a:t>
            </a:r>
            <a:r>
              <a:rPr lang="tr-TR" i="1" dirty="0">
                <a:cs typeface="Calibri"/>
              </a:rPr>
              <a:t>, A. </a:t>
            </a:r>
            <a:r>
              <a:rPr lang="tr-TR" i="1" dirty="0" err="1">
                <a:cs typeface="Calibri"/>
              </a:rPr>
              <a:t>nomiu</a:t>
            </a:r>
            <a:r>
              <a:rPr lang="tr-TR" dirty="0" err="1">
                <a:cs typeface="Calibri"/>
              </a:rPr>
              <a:t>s</a:t>
            </a:r>
            <a:r>
              <a:rPr lang="tr-TR" dirty="0">
                <a:cs typeface="Calibri"/>
              </a:rPr>
              <a:t> </a:t>
            </a:r>
          </a:p>
          <a:p>
            <a:r>
              <a:rPr lang="tr-TR" dirty="0">
                <a:cs typeface="Calibri"/>
              </a:rPr>
              <a:t>Bunlar</a:t>
            </a:r>
            <a:r>
              <a:rPr lang="tr-TR" b="1" dirty="0">
                <a:cs typeface="Calibri"/>
              </a:rPr>
              <a:t> B(B1, B2); G(G1, G2)</a:t>
            </a:r>
            <a:r>
              <a:rPr lang="tr-TR" dirty="0">
                <a:cs typeface="Calibri"/>
              </a:rPr>
              <a:t> tipi </a:t>
            </a:r>
            <a:r>
              <a:rPr lang="tr-TR" dirty="0" err="1">
                <a:cs typeface="Calibri"/>
              </a:rPr>
              <a:t>aflatoksinler</a:t>
            </a:r>
            <a:r>
              <a:rPr lang="tr-TR" dirty="0">
                <a:cs typeface="Calibri"/>
              </a:rPr>
              <a:t> </a:t>
            </a:r>
            <a:r>
              <a:rPr lang="tr-TR" dirty="0" err="1">
                <a:cs typeface="Calibri"/>
              </a:rPr>
              <a:t>üretmetdeir</a:t>
            </a:r>
            <a:r>
              <a:rPr lang="tr-TR" dirty="0">
                <a:cs typeface="Calibri"/>
              </a:rPr>
              <a:t>. </a:t>
            </a:r>
            <a:endParaRPr lang="tr-TR" dirty="0"/>
          </a:p>
        </p:txBody>
      </p:sp>
      <p:pic>
        <p:nvPicPr>
          <p:cNvPr id="4" name="Resim 4" descr="yeşil, oturma, iç mekan içeren bir resim&#10;&#10;Çok yüksek güvenilirlikle oluşturulmuş açıklama">
            <a:extLst>
              <a:ext uri="{FF2B5EF4-FFF2-40B4-BE49-F238E27FC236}">
                <a16:creationId xmlns="" xmlns:a16="http://schemas.microsoft.com/office/drawing/2014/main" id="{61924710-D260-4402-822C-301C4A3C62A3}"/>
              </a:ext>
            </a:extLst>
          </p:cNvPr>
          <p:cNvPicPr>
            <a:picLocks noChangeAspect="1"/>
          </p:cNvPicPr>
          <p:nvPr/>
        </p:nvPicPr>
        <p:blipFill>
          <a:blip r:embed="rId2"/>
          <a:stretch>
            <a:fillRect/>
          </a:stretch>
        </p:blipFill>
        <p:spPr>
          <a:xfrm>
            <a:off x="10044023" y="4257137"/>
            <a:ext cx="2081841" cy="1434861"/>
          </a:xfrm>
          <a:prstGeom prst="rect">
            <a:avLst/>
          </a:prstGeom>
          <a:ln>
            <a:noFill/>
          </a:ln>
          <a:effectLst>
            <a:softEdge rad="112500"/>
          </a:effectLst>
        </p:spPr>
      </p:pic>
    </p:spTree>
    <p:extLst>
      <p:ext uri="{BB962C8B-B14F-4D97-AF65-F5344CB8AC3E}">
        <p14:creationId xmlns:p14="http://schemas.microsoft.com/office/powerpoint/2010/main" val="2890700879"/>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 xmlns:a16="http://schemas.microsoft.com/office/drawing/2014/main" id="{C9B4CDF5-E2FB-48B7-A755-D9057895AAC7}"/>
              </a:ext>
            </a:extLst>
          </p:cNvPr>
          <p:cNvSpPr>
            <a:spLocks noGrp="1"/>
          </p:cNvSpPr>
          <p:nvPr>
            <p:ph type="title"/>
          </p:nvPr>
        </p:nvSpPr>
        <p:spPr>
          <a:xfrm>
            <a:off x="76201" y="77579"/>
            <a:ext cx="12183373" cy="966129"/>
          </a:xfrm>
        </p:spPr>
        <p:txBody>
          <a:bodyPr>
            <a:normAutofit/>
          </a:bodyPr>
          <a:lstStyle/>
          <a:p>
            <a:r>
              <a:rPr lang="tr-TR" sz="3200" b="1" u="sng" dirty="0">
                <a:solidFill>
                  <a:srgbClr val="FF0000"/>
                </a:solidFill>
                <a:cs typeface="Calibri Light"/>
              </a:rPr>
              <a:t>Teknolojik işlemler sırasında AFM1'in oluşumu  ve </a:t>
            </a:r>
            <a:r>
              <a:rPr lang="tr-TR" sz="3200" b="1" u="sng" dirty="0" err="1">
                <a:solidFill>
                  <a:srgbClr val="FF0000"/>
                </a:solidFill>
                <a:cs typeface="Calibri Light"/>
              </a:rPr>
              <a:t>stabilitesi</a:t>
            </a:r>
            <a:r>
              <a:rPr lang="tr-TR" sz="3200" b="1" u="sng" dirty="0">
                <a:solidFill>
                  <a:srgbClr val="FF0000"/>
                </a:solidFill>
                <a:cs typeface="Calibri Light"/>
              </a:rPr>
              <a:t>:</a:t>
            </a:r>
            <a:endParaRPr lang="tr-TR" sz="3200" b="1" u="sng" dirty="0">
              <a:solidFill>
                <a:srgbClr val="FF0000"/>
              </a:solidFill>
            </a:endParaRPr>
          </a:p>
        </p:txBody>
      </p:sp>
      <p:sp>
        <p:nvSpPr>
          <p:cNvPr id="3" name="İçerik Yer Tutucusu 2">
            <a:extLst>
              <a:ext uri="{FF2B5EF4-FFF2-40B4-BE49-F238E27FC236}">
                <a16:creationId xmlns="" xmlns:a16="http://schemas.microsoft.com/office/drawing/2014/main" id="{335B7750-A6E8-4928-BF52-A9D8F6BC55DA}"/>
              </a:ext>
            </a:extLst>
          </p:cNvPr>
          <p:cNvSpPr>
            <a:spLocks noGrp="1"/>
          </p:cNvSpPr>
          <p:nvPr>
            <p:ph idx="1"/>
          </p:nvPr>
        </p:nvSpPr>
        <p:spPr>
          <a:xfrm>
            <a:off x="4313" y="1207400"/>
            <a:ext cx="12039599" cy="4293827"/>
          </a:xfrm>
        </p:spPr>
        <p:txBody>
          <a:bodyPr vert="horz" lIns="91440" tIns="45720" rIns="91440" bIns="45720" rtlCol="0" anchor="t">
            <a:normAutofit/>
          </a:bodyPr>
          <a:lstStyle/>
          <a:p>
            <a:r>
              <a:rPr lang="tr-TR" dirty="0">
                <a:cs typeface="Calibri"/>
              </a:rPr>
              <a:t>Çok stabil bir </a:t>
            </a:r>
            <a:r>
              <a:rPr lang="tr-TR" dirty="0" err="1">
                <a:cs typeface="Calibri"/>
              </a:rPr>
              <a:t>aflatoksindir</a:t>
            </a:r>
          </a:p>
          <a:p>
            <a:r>
              <a:rPr lang="tr-TR" dirty="0">
                <a:cs typeface="Calibri"/>
              </a:rPr>
              <a:t>Soğuk, sıcak, fermantasyon olayları, konsantrasyon veya </a:t>
            </a:r>
            <a:r>
              <a:rPr lang="tr-TR" dirty="0" err="1">
                <a:cs typeface="Calibri"/>
              </a:rPr>
              <a:t>dehidratasyonla</a:t>
            </a:r>
            <a:r>
              <a:rPr lang="tr-TR" dirty="0">
                <a:cs typeface="Calibri"/>
              </a:rPr>
              <a:t> özellikleri ve miktarı değişmez, </a:t>
            </a:r>
          </a:p>
          <a:p>
            <a:r>
              <a:rPr lang="tr-TR" dirty="0" err="1">
                <a:cs typeface="Calibri"/>
              </a:rPr>
              <a:t>Yayıklama</a:t>
            </a:r>
            <a:r>
              <a:rPr lang="tr-TR" dirty="0">
                <a:cs typeface="Calibri"/>
              </a:rPr>
              <a:t> sırasında AFM1'ın %10 u </a:t>
            </a:r>
            <a:r>
              <a:rPr lang="tr-TR" dirty="0" err="1">
                <a:cs typeface="Calibri"/>
              </a:rPr>
              <a:t>treyağında</a:t>
            </a:r>
            <a:r>
              <a:rPr lang="tr-TR" dirty="0">
                <a:cs typeface="Calibri"/>
              </a:rPr>
              <a:t> kalır,</a:t>
            </a:r>
          </a:p>
          <a:p>
            <a:r>
              <a:rPr lang="tr-TR" dirty="0">
                <a:cs typeface="Calibri"/>
              </a:rPr>
              <a:t>AFM1'in peynir yapımında %50 si pıhtıda kalır , diğer peynir suyuyla atılır,</a:t>
            </a:r>
          </a:p>
          <a:p>
            <a:r>
              <a:rPr lang="tr-TR" dirty="0">
                <a:cs typeface="Calibri"/>
              </a:rPr>
              <a:t>Ürünlerin konsantre edilmesi veya </a:t>
            </a:r>
            <a:r>
              <a:rPr lang="tr-TR" dirty="0" err="1">
                <a:cs typeface="Calibri"/>
              </a:rPr>
              <a:t>dilüe</a:t>
            </a:r>
            <a:r>
              <a:rPr lang="tr-TR" dirty="0">
                <a:cs typeface="Calibri"/>
              </a:rPr>
              <a:t> edilmesi AFM1 kalışı önemlidir,</a:t>
            </a:r>
          </a:p>
          <a:p>
            <a:r>
              <a:rPr lang="tr-TR" dirty="0" err="1">
                <a:cs typeface="Calibri"/>
              </a:rPr>
              <a:t>Yayıklatına</a:t>
            </a:r>
            <a:r>
              <a:rPr lang="tr-TR" dirty="0">
                <a:cs typeface="Calibri"/>
              </a:rPr>
              <a:t> ve yıkama suyuna da geçer,</a:t>
            </a:r>
          </a:p>
          <a:p>
            <a:r>
              <a:rPr lang="tr-TR" dirty="0" err="1">
                <a:cs typeface="Calibri"/>
              </a:rPr>
              <a:t>Diare</a:t>
            </a:r>
            <a:r>
              <a:rPr lang="tr-TR" dirty="0">
                <a:cs typeface="Calibri"/>
              </a:rPr>
              <a:t>, </a:t>
            </a:r>
            <a:r>
              <a:rPr lang="tr-TR" dirty="0" err="1">
                <a:cs typeface="Calibri"/>
              </a:rPr>
              <a:t>konvülsiyonlar</a:t>
            </a:r>
            <a:r>
              <a:rPr lang="tr-TR" dirty="0">
                <a:cs typeface="Calibri"/>
              </a:rPr>
              <a:t>, bağışıklık sisteminde bozulmasında </a:t>
            </a:r>
            <a:r>
              <a:rPr lang="tr-TR" dirty="0" err="1">
                <a:cs typeface="Calibri"/>
              </a:rPr>
              <a:t>etkilir</a:t>
            </a:r>
            <a:r>
              <a:rPr lang="tr-TR" dirty="0">
                <a:cs typeface="Calibri"/>
              </a:rPr>
              <a:t>. </a:t>
            </a:r>
          </a:p>
          <a:p>
            <a:endParaRPr lang="tr-TR">
              <a:cs typeface="Calibri"/>
            </a:endParaRPr>
          </a:p>
        </p:txBody>
      </p:sp>
      <p:pic>
        <p:nvPicPr>
          <p:cNvPr id="4" name="Resim 4" descr="hayvan, bitki, omurgasız, selentere içeren bir resim&#10;&#10;Yüksek güvenilirlikle oluşturulmuş açıklama">
            <a:extLst>
              <a:ext uri="{FF2B5EF4-FFF2-40B4-BE49-F238E27FC236}">
                <a16:creationId xmlns="" xmlns:a16="http://schemas.microsoft.com/office/drawing/2014/main" id="{19A4D3ED-44D7-45C1-953F-7D55F4B683E1}"/>
              </a:ext>
            </a:extLst>
          </p:cNvPr>
          <p:cNvPicPr>
            <a:picLocks noChangeAspect="1"/>
          </p:cNvPicPr>
          <p:nvPr/>
        </p:nvPicPr>
        <p:blipFill>
          <a:blip r:embed="rId2"/>
          <a:stretch>
            <a:fillRect/>
          </a:stretch>
        </p:blipFill>
        <p:spPr>
          <a:xfrm>
            <a:off x="9785229" y="4429664"/>
            <a:ext cx="2283126" cy="2268749"/>
          </a:xfrm>
          <a:prstGeom prst="rect">
            <a:avLst/>
          </a:prstGeom>
          <a:ln>
            <a:noFill/>
          </a:ln>
          <a:effectLst>
            <a:softEdge rad="112500"/>
          </a:effectLst>
        </p:spPr>
      </p:pic>
    </p:spTree>
    <p:extLst>
      <p:ext uri="{BB962C8B-B14F-4D97-AF65-F5344CB8AC3E}">
        <p14:creationId xmlns:p14="http://schemas.microsoft.com/office/powerpoint/2010/main" val="2848325704"/>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 xmlns:a16="http://schemas.microsoft.com/office/drawing/2014/main" id="{52311721-0978-495F-9C19-771303767D04}"/>
              </a:ext>
            </a:extLst>
          </p:cNvPr>
          <p:cNvSpPr>
            <a:spLocks noGrp="1"/>
          </p:cNvSpPr>
          <p:nvPr>
            <p:ph type="title"/>
          </p:nvPr>
        </p:nvSpPr>
        <p:spPr>
          <a:xfrm>
            <a:off x="64458" y="191398"/>
            <a:ext cx="12014200" cy="665163"/>
          </a:xfrm>
        </p:spPr>
        <p:txBody>
          <a:bodyPr>
            <a:normAutofit/>
          </a:bodyPr>
          <a:lstStyle/>
          <a:p>
            <a:r>
              <a:rPr lang="tr-TR" sz="3200" b="1" u="sng" dirty="0" err="1">
                <a:solidFill>
                  <a:srgbClr val="FF0000"/>
                </a:solidFill>
                <a:cs typeface="Calibri Light"/>
              </a:rPr>
              <a:t>Mikotoksinlerin</a:t>
            </a:r>
            <a:r>
              <a:rPr lang="tr-TR" sz="3200" b="1" u="sng" dirty="0">
                <a:solidFill>
                  <a:srgbClr val="FF0000"/>
                </a:solidFill>
                <a:cs typeface="Calibri Light"/>
              </a:rPr>
              <a:t> sebep olduğu </a:t>
            </a:r>
            <a:r>
              <a:rPr lang="tr-TR" sz="3200" b="1" u="sng" dirty="0" err="1">
                <a:solidFill>
                  <a:srgbClr val="FF0000"/>
                </a:solidFill>
                <a:cs typeface="Calibri Light"/>
              </a:rPr>
              <a:t>rahasızlıklar</a:t>
            </a:r>
            <a:endParaRPr lang="tr-TR" sz="3200" b="1" u="sng" dirty="0">
              <a:solidFill>
                <a:srgbClr val="FF0000"/>
              </a:solidFill>
            </a:endParaRPr>
          </a:p>
        </p:txBody>
      </p:sp>
      <p:sp>
        <p:nvSpPr>
          <p:cNvPr id="3" name="İçerik Yer Tutucusu 2">
            <a:extLst>
              <a:ext uri="{FF2B5EF4-FFF2-40B4-BE49-F238E27FC236}">
                <a16:creationId xmlns="" xmlns:a16="http://schemas.microsoft.com/office/drawing/2014/main" id="{3B165D90-5928-474F-9E4E-1C8644A89807}"/>
              </a:ext>
            </a:extLst>
          </p:cNvPr>
          <p:cNvSpPr>
            <a:spLocks noGrp="1"/>
          </p:cNvSpPr>
          <p:nvPr>
            <p:ph idx="1"/>
          </p:nvPr>
        </p:nvSpPr>
        <p:spPr>
          <a:xfrm>
            <a:off x="5991" y="1154442"/>
            <a:ext cx="12141200" cy="5583238"/>
          </a:xfrm>
        </p:spPr>
        <p:txBody>
          <a:bodyPr vert="horz" lIns="91440" tIns="45720" rIns="91440" bIns="45720" rtlCol="0" anchor="t">
            <a:normAutofit/>
          </a:bodyPr>
          <a:lstStyle/>
          <a:p>
            <a:r>
              <a:rPr lang="tr-TR">
                <a:cs typeface="Calibri"/>
              </a:rPr>
              <a:t>Zehirlenme ve rahasızlıkların hepsine birden mikotoksidaz denilir, </a:t>
            </a:r>
          </a:p>
          <a:p>
            <a:r>
              <a:rPr lang="tr-TR">
                <a:cs typeface="Calibri"/>
              </a:rPr>
              <a:t>Mikotoksikoz, karaciğer ve böbrekte hastalık oluştururlar,</a:t>
            </a:r>
          </a:p>
          <a:p>
            <a:r>
              <a:rPr lang="tr-TR">
                <a:cs typeface="Calibri"/>
              </a:rPr>
              <a:t>Değişik organlarda dejenerasyonlar, bağışlıklık sisteminde çöküntü kusurlu organ oluşumu, </a:t>
            </a:r>
          </a:p>
          <a:p>
            <a:r>
              <a:rPr lang="tr-TR">
                <a:cs typeface="Calibri"/>
              </a:rPr>
              <a:t>Kilo kaybı ve üremede azalma gösterir, </a:t>
            </a:r>
          </a:p>
          <a:p>
            <a:r>
              <a:rPr lang="tr-TR">
                <a:cs typeface="Calibri"/>
              </a:rPr>
              <a:t>Aflatoksin karaciğerde tahribatını yapar,</a:t>
            </a:r>
          </a:p>
          <a:p>
            <a:r>
              <a:rPr lang="tr-TR">
                <a:cs typeface="Calibri"/>
              </a:rPr>
              <a:t>Hepatit ve hapatonkaraciğerin işlevini  etkilediğinden önemlidir,</a:t>
            </a:r>
          </a:p>
          <a:p>
            <a:r>
              <a:rPr lang="tr-TR">
                <a:cs typeface="Calibri"/>
              </a:rPr>
              <a:t>Aflatoksinler, toksisitesi yüksek mikotoksinler denilir,</a:t>
            </a:r>
          </a:p>
          <a:p>
            <a:r>
              <a:rPr lang="tr-TR">
                <a:cs typeface="Calibri"/>
              </a:rPr>
              <a:t>Kanserojenik, teratojenik ve mutajenik rahasızlıklarına neden olur.</a:t>
            </a:r>
          </a:p>
        </p:txBody>
      </p:sp>
    </p:spTree>
    <p:extLst>
      <p:ext uri="{BB962C8B-B14F-4D97-AF65-F5344CB8AC3E}">
        <p14:creationId xmlns:p14="http://schemas.microsoft.com/office/powerpoint/2010/main" val="2312855059"/>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 xmlns:a16="http://schemas.microsoft.com/office/drawing/2014/main" id="{D660C8D6-2D4A-4B1E-AC4B-D0E9C9921BD3}"/>
              </a:ext>
            </a:extLst>
          </p:cNvPr>
          <p:cNvSpPr>
            <a:spLocks noGrp="1"/>
          </p:cNvSpPr>
          <p:nvPr>
            <p:ph idx="1"/>
          </p:nvPr>
        </p:nvSpPr>
        <p:spPr>
          <a:xfrm>
            <a:off x="18691" y="28457"/>
            <a:ext cx="12168995" cy="6752354"/>
          </a:xfrm>
        </p:spPr>
        <p:txBody>
          <a:bodyPr vert="horz" lIns="91440" tIns="45720" rIns="91440" bIns="45720" rtlCol="0" anchor="t">
            <a:normAutofit/>
          </a:bodyPr>
          <a:lstStyle/>
          <a:p>
            <a:pPr marL="0" indent="0">
              <a:buNone/>
            </a:pPr>
            <a:endParaRPr lang="tr-TR" dirty="0">
              <a:cs typeface="Calibri"/>
            </a:endParaRPr>
          </a:p>
          <a:p>
            <a:pPr marL="457200" indent="-457200" algn="just"/>
            <a:r>
              <a:rPr lang="tr-TR">
                <a:cs typeface="Calibri"/>
              </a:rPr>
              <a:t>Afltoksin B1 hayan türünde etkili olan hepato-kanserojendir,</a:t>
            </a:r>
          </a:p>
          <a:p>
            <a:pPr marL="457200" indent="-457200" algn="just"/>
            <a:r>
              <a:rPr lang="tr-TR">
                <a:cs typeface="Calibri"/>
              </a:rPr>
              <a:t>Aflatoksin süte iç yolla bulaşır (direkt- indirekt),</a:t>
            </a:r>
          </a:p>
          <a:p>
            <a:pPr marL="457200" indent="-457200" algn="just"/>
            <a:r>
              <a:rPr lang="tr-TR">
                <a:cs typeface="Calibri"/>
              </a:rPr>
              <a:t>Aflatoksin B tipi bulaşık olan yemlerde bulunmakatdır, </a:t>
            </a:r>
          </a:p>
          <a:p>
            <a:pPr marL="457200" indent="-457200" algn="just"/>
            <a:r>
              <a:rPr lang="tr-TR">
                <a:cs typeface="Calibri"/>
              </a:rPr>
              <a:t>Ama B tip olarak sütte bulunmamaktadır, zararlı olmayan  maddelere dönüşülürken inaktive edilmeilidir ve değişime uğrar ve aflatoksin M1 olarak süte geçiş yapar,</a:t>
            </a:r>
          </a:p>
          <a:p>
            <a:pPr marL="457200" indent="-457200" algn="just"/>
            <a:r>
              <a:rPr lang="tr-TR">
                <a:cs typeface="Calibri"/>
              </a:rPr>
              <a:t>Yemlerdeki aflatoksin B1 miktarı  ile sütteki M1 miktarı arasında doğrusal bir ilişki vardır,</a:t>
            </a:r>
          </a:p>
          <a:p>
            <a:pPr marL="457200" indent="-457200" algn="just"/>
            <a:r>
              <a:rPr lang="tr-TR">
                <a:cs typeface="Calibri"/>
              </a:rPr>
              <a:t>Sütteki M1 miktarının mevsim değişikliklerinden etkilendiği belirlenmiştir.</a:t>
            </a:r>
          </a:p>
          <a:p>
            <a:pPr marL="0" indent="0">
              <a:buNone/>
            </a:pPr>
            <a:endParaRPr lang="tr-TR">
              <a:cs typeface="Calibri"/>
            </a:endParaRPr>
          </a:p>
          <a:p>
            <a:pPr marL="0" indent="0">
              <a:buNone/>
            </a:pPr>
            <a:endParaRPr lang="tr-TR">
              <a:cs typeface="Calibri"/>
            </a:endParaRPr>
          </a:p>
          <a:p>
            <a:pPr marL="0" indent="0">
              <a:buNone/>
            </a:pPr>
            <a:endParaRPr lang="tr-TR">
              <a:cs typeface="Calibri"/>
            </a:endParaRPr>
          </a:p>
        </p:txBody>
      </p:sp>
      <p:pic>
        <p:nvPicPr>
          <p:cNvPr id="2" name="Resim 3">
            <a:extLst>
              <a:ext uri="{FF2B5EF4-FFF2-40B4-BE49-F238E27FC236}">
                <a16:creationId xmlns="" xmlns:a16="http://schemas.microsoft.com/office/drawing/2014/main" id="{E9BB326E-981B-4237-8D6F-36896B35D17D}"/>
              </a:ext>
            </a:extLst>
          </p:cNvPr>
          <p:cNvPicPr>
            <a:picLocks noChangeAspect="1"/>
          </p:cNvPicPr>
          <p:nvPr/>
        </p:nvPicPr>
        <p:blipFill>
          <a:blip r:embed="rId2"/>
          <a:stretch>
            <a:fillRect/>
          </a:stretch>
        </p:blipFill>
        <p:spPr>
          <a:xfrm>
            <a:off x="10443802" y="4553398"/>
            <a:ext cx="1742357" cy="2308825"/>
          </a:xfrm>
          <a:prstGeom prst="rect">
            <a:avLst/>
          </a:prstGeom>
          <a:ln>
            <a:noFill/>
          </a:ln>
          <a:effectLst>
            <a:softEdge rad="112500"/>
          </a:effectLst>
        </p:spPr>
      </p:pic>
    </p:spTree>
    <p:extLst>
      <p:ext uri="{BB962C8B-B14F-4D97-AF65-F5344CB8AC3E}">
        <p14:creationId xmlns:p14="http://schemas.microsoft.com/office/powerpoint/2010/main" val="3206323766"/>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 xmlns:a16="http://schemas.microsoft.com/office/drawing/2014/main" id="{683258B7-7330-4352-B2B9-6B24EE7D6F9F}"/>
              </a:ext>
            </a:extLst>
          </p:cNvPr>
          <p:cNvSpPr>
            <a:spLocks noGrp="1"/>
          </p:cNvSpPr>
          <p:nvPr>
            <p:ph idx="1"/>
          </p:nvPr>
        </p:nvSpPr>
        <p:spPr>
          <a:xfrm>
            <a:off x="18691" y="186607"/>
            <a:ext cx="12154618" cy="6666092"/>
          </a:xfrm>
        </p:spPr>
        <p:txBody>
          <a:bodyPr vert="horz" lIns="91440" tIns="45720" rIns="91440" bIns="45720" rtlCol="0" anchor="t">
            <a:normAutofit/>
          </a:bodyPr>
          <a:lstStyle/>
          <a:p>
            <a:pPr marL="0" indent="0">
              <a:buNone/>
            </a:pPr>
            <a:r>
              <a:rPr lang="tr-TR" b="1" u="sng" dirty="0">
                <a:solidFill>
                  <a:srgbClr val="FF0000"/>
                </a:solidFill>
                <a:cs typeface="Calibri"/>
              </a:rPr>
              <a:t>AFM1 oluşturan riskleri :</a:t>
            </a:r>
            <a:r>
              <a:rPr lang="tr-TR" dirty="0">
                <a:solidFill>
                  <a:srgbClr val="FF0000"/>
                </a:solidFill>
                <a:cs typeface="Calibri"/>
              </a:rPr>
              <a:t> </a:t>
            </a:r>
            <a:endParaRPr lang="tr-TR" dirty="0">
              <a:solidFill>
                <a:srgbClr val="FF0000"/>
              </a:solidFill>
            </a:endParaRPr>
          </a:p>
          <a:p>
            <a:pPr marL="457200" indent="-457200">
              <a:buFont typeface="Wingdings" panose="020B0604020202020204" pitchFamily="34" charset="0"/>
              <a:buChar char="v"/>
            </a:pPr>
            <a:r>
              <a:rPr lang="tr-TR" dirty="0">
                <a:cs typeface="Calibri"/>
              </a:rPr>
              <a:t>süt ve ürünlerinde bilhassa çocuk ve yaşlılara büyük bir risk verir,</a:t>
            </a:r>
          </a:p>
          <a:p>
            <a:pPr marL="457200" indent="-457200" algn="just">
              <a:buFont typeface="Wingdings" panose="020B0604020202020204" pitchFamily="34" charset="0"/>
              <a:buChar char="v"/>
            </a:pPr>
            <a:r>
              <a:rPr lang="tr-TR" dirty="0" err="1">
                <a:cs typeface="Calibri"/>
              </a:rPr>
              <a:t>Peynier</a:t>
            </a:r>
            <a:r>
              <a:rPr lang="tr-TR" dirty="0">
                <a:cs typeface="Calibri"/>
              </a:rPr>
              <a:t> sırası kullanılan enzimin </a:t>
            </a:r>
            <a:r>
              <a:rPr lang="tr-TR" dirty="0" err="1">
                <a:cs typeface="Calibri"/>
              </a:rPr>
              <a:t>aflatoksinin</a:t>
            </a:r>
            <a:r>
              <a:rPr lang="tr-TR" dirty="0">
                <a:cs typeface="Calibri"/>
              </a:rPr>
              <a:t> parçalanmasını </a:t>
            </a:r>
            <a:r>
              <a:rPr lang="tr-TR" dirty="0" err="1">
                <a:cs typeface="Calibri"/>
              </a:rPr>
              <a:t>etkelemediği</a:t>
            </a:r>
            <a:r>
              <a:rPr lang="tr-TR" dirty="0">
                <a:cs typeface="Calibri"/>
              </a:rPr>
              <a:t> de belirlenmiştir </a:t>
            </a:r>
          </a:p>
          <a:p>
            <a:pPr marL="457200" indent="-457200" algn="just">
              <a:buFont typeface="Wingdings" panose="020B0604020202020204" pitchFamily="34" charset="0"/>
              <a:buChar char="v"/>
            </a:pPr>
            <a:r>
              <a:rPr lang="tr-TR" dirty="0">
                <a:cs typeface="Calibri"/>
              </a:rPr>
              <a:t>Difüzyon yoluyla </a:t>
            </a:r>
            <a:r>
              <a:rPr lang="tr-TR" dirty="0" err="1">
                <a:cs typeface="Calibri"/>
              </a:rPr>
              <a:t>sidirim</a:t>
            </a:r>
            <a:r>
              <a:rPr lang="tr-TR" dirty="0">
                <a:cs typeface="Calibri"/>
              </a:rPr>
              <a:t> sisteminde emilmekte ve karaciğerde  tekrar </a:t>
            </a:r>
            <a:r>
              <a:rPr lang="tr-TR" dirty="0" err="1">
                <a:cs typeface="Calibri"/>
              </a:rPr>
              <a:t>AFM'e</a:t>
            </a:r>
            <a:r>
              <a:rPr lang="tr-TR" dirty="0">
                <a:cs typeface="Calibri"/>
              </a:rPr>
              <a:t> dönüşmektedir, bu M1 ya </a:t>
            </a:r>
            <a:r>
              <a:rPr lang="tr-TR" dirty="0" err="1">
                <a:cs typeface="Calibri"/>
              </a:rPr>
              <a:t>glukoronik</a:t>
            </a:r>
            <a:r>
              <a:rPr lang="tr-TR" dirty="0">
                <a:cs typeface="Calibri"/>
              </a:rPr>
              <a:t> asitle bileşerek safra yoluyla atılmakta veya sistemik döngüye dahil olmaktadır daha sonra süte geçmektedir, </a:t>
            </a:r>
          </a:p>
          <a:p>
            <a:pPr marL="457200" indent="-457200" algn="just">
              <a:buFont typeface="Wingdings" panose="020B0604020202020204" pitchFamily="34" charset="0"/>
              <a:buChar char="v"/>
            </a:pPr>
            <a:r>
              <a:rPr lang="tr-TR" dirty="0" err="1">
                <a:cs typeface="Calibri"/>
              </a:rPr>
              <a:t>Aflatoksin</a:t>
            </a:r>
            <a:r>
              <a:rPr lang="tr-TR" dirty="0">
                <a:cs typeface="Calibri"/>
              </a:rPr>
              <a:t> değişiklik ortam ile çeşitli süt ürünlerinde </a:t>
            </a:r>
            <a:r>
              <a:rPr lang="tr-TR" dirty="0" err="1">
                <a:cs typeface="Calibri"/>
              </a:rPr>
              <a:t>bulnmaktadır</a:t>
            </a:r>
            <a:r>
              <a:rPr lang="tr-TR" dirty="0">
                <a:cs typeface="Calibri"/>
              </a:rPr>
              <a:t> (sert ve yumuşak peynirlerde)</a:t>
            </a:r>
          </a:p>
          <a:p>
            <a:pPr marL="457200" indent="-457200" algn="just">
              <a:buFont typeface="Wingdings" panose="020B0604020202020204" pitchFamily="34" charset="0"/>
              <a:buChar char="v"/>
            </a:pPr>
            <a:r>
              <a:rPr lang="tr-TR" dirty="0">
                <a:cs typeface="Calibri"/>
              </a:rPr>
              <a:t>AFM1'in miktarı  ser peynirlerde AFM1'in miktarı orijinal sütten daha  fazladır</a:t>
            </a:r>
          </a:p>
          <a:p>
            <a:pPr marL="457200" indent="-457200" algn="just">
              <a:buFont typeface="Wingdings" panose="020B0604020202020204" pitchFamily="34" charset="0"/>
              <a:buChar char="v"/>
            </a:pPr>
            <a:r>
              <a:rPr lang="tr-TR" dirty="0" err="1">
                <a:cs typeface="Calibri"/>
              </a:rPr>
              <a:t>Aflatoksin</a:t>
            </a:r>
            <a:r>
              <a:rPr lang="tr-TR" dirty="0">
                <a:cs typeface="Calibri"/>
              </a:rPr>
              <a:t> ile ilgi çalışmalarda farklı sonuçların çıkması hammaddenin elde edildiği </a:t>
            </a:r>
            <a:r>
              <a:rPr lang="tr-TR" dirty="0" err="1">
                <a:cs typeface="Calibri"/>
              </a:rPr>
              <a:t>hayavan</a:t>
            </a:r>
            <a:r>
              <a:rPr lang="tr-TR" dirty="0">
                <a:cs typeface="Calibri"/>
              </a:rPr>
              <a:t> beslenme şekilleri ve yetiştirildiği bölgeler uygulanan analiz yöntemlerinin ve değerlendirilmeleri nemli rol oynadığı </a:t>
            </a:r>
            <a:r>
              <a:rPr lang="tr-TR" dirty="0" err="1">
                <a:cs typeface="Calibri"/>
              </a:rPr>
              <a:t>düşünüiebilir</a:t>
            </a:r>
            <a:r>
              <a:rPr lang="tr-TR" dirty="0">
                <a:cs typeface="Calibri"/>
              </a:rPr>
              <a:t> </a:t>
            </a:r>
            <a:endParaRPr lang="tr-TR" dirty="0"/>
          </a:p>
          <a:p>
            <a:pPr marL="457200" indent="-457200" algn="just">
              <a:buFont typeface="Wingdings" panose="020B0604020202020204" pitchFamily="34" charset="0"/>
              <a:buChar char="v"/>
            </a:pPr>
            <a:endParaRPr lang="tr-TR" dirty="0">
              <a:cs typeface="Calibri"/>
            </a:endParaRPr>
          </a:p>
          <a:p>
            <a:pPr marL="0" indent="0">
              <a:buNone/>
            </a:pPr>
            <a:endParaRPr lang="tr-TR" dirty="0">
              <a:cs typeface="Calibri"/>
            </a:endParaRPr>
          </a:p>
          <a:p>
            <a:pPr marL="0" indent="0">
              <a:buNone/>
            </a:pPr>
            <a:endParaRPr lang="tr-TR" dirty="0">
              <a:cs typeface="Calibri"/>
            </a:endParaRPr>
          </a:p>
          <a:p>
            <a:pPr marL="0" indent="0">
              <a:buNone/>
            </a:pPr>
            <a:endParaRPr lang="tr-TR" dirty="0">
              <a:cs typeface="Calibri"/>
            </a:endParaRPr>
          </a:p>
        </p:txBody>
      </p:sp>
    </p:spTree>
    <p:extLst>
      <p:ext uri="{BB962C8B-B14F-4D97-AF65-F5344CB8AC3E}">
        <p14:creationId xmlns:p14="http://schemas.microsoft.com/office/powerpoint/2010/main" val="2372731132"/>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 xmlns:a16="http://schemas.microsoft.com/office/drawing/2014/main" id="{05E96DEE-4645-4788-9EF1-0EF59EAE62CF}"/>
              </a:ext>
            </a:extLst>
          </p:cNvPr>
          <p:cNvSpPr>
            <a:spLocks noGrp="1"/>
          </p:cNvSpPr>
          <p:nvPr>
            <p:ph type="title"/>
          </p:nvPr>
        </p:nvSpPr>
        <p:spPr>
          <a:xfrm>
            <a:off x="4313" y="-353742"/>
            <a:ext cx="12025222" cy="1311186"/>
          </a:xfrm>
        </p:spPr>
        <p:txBody>
          <a:bodyPr/>
          <a:lstStyle/>
          <a:p>
            <a:r>
              <a:rPr lang="tr-TR" sz="3200" b="1" u="sng" dirty="0">
                <a:solidFill>
                  <a:srgbClr val="FF0000"/>
                </a:solidFill>
                <a:cs typeface="Calibri Light"/>
              </a:rPr>
              <a:t>Süt ve ürünlerinde </a:t>
            </a:r>
            <a:r>
              <a:rPr lang="tr-TR" sz="3200" b="1" u="sng" dirty="0" err="1">
                <a:solidFill>
                  <a:srgbClr val="FF0000"/>
                </a:solidFill>
                <a:cs typeface="Calibri Light"/>
              </a:rPr>
              <a:t>aflatoksin</a:t>
            </a:r>
            <a:r>
              <a:rPr lang="tr-TR" sz="3200" b="1" u="sng" dirty="0">
                <a:solidFill>
                  <a:srgbClr val="FF0000"/>
                </a:solidFill>
                <a:cs typeface="Calibri Light"/>
              </a:rPr>
              <a:t> üreten küfler</a:t>
            </a:r>
          </a:p>
        </p:txBody>
      </p:sp>
      <p:sp>
        <p:nvSpPr>
          <p:cNvPr id="3" name="İçerik Yer Tutucusu 2">
            <a:extLst>
              <a:ext uri="{FF2B5EF4-FFF2-40B4-BE49-F238E27FC236}">
                <a16:creationId xmlns="" xmlns:a16="http://schemas.microsoft.com/office/drawing/2014/main" id="{725AF94F-E132-4600-82E9-559EBE384766}"/>
              </a:ext>
            </a:extLst>
          </p:cNvPr>
          <p:cNvSpPr>
            <a:spLocks noGrp="1"/>
          </p:cNvSpPr>
          <p:nvPr>
            <p:ph idx="1"/>
          </p:nvPr>
        </p:nvSpPr>
        <p:spPr>
          <a:xfrm>
            <a:off x="33069" y="560419"/>
            <a:ext cx="12154618" cy="6292280"/>
          </a:xfrm>
        </p:spPr>
        <p:txBody>
          <a:bodyPr vert="horz" lIns="91440" tIns="45720" rIns="91440" bIns="45720" rtlCol="0" anchor="t">
            <a:normAutofit fontScale="92500" lnSpcReduction="20000"/>
          </a:bodyPr>
          <a:lstStyle/>
          <a:p>
            <a:r>
              <a:rPr lang="tr-TR" dirty="0" err="1">
                <a:cs typeface="Calibri"/>
              </a:rPr>
              <a:t>Aspergillus</a:t>
            </a:r>
            <a:r>
              <a:rPr lang="tr-TR" dirty="0">
                <a:cs typeface="Calibri"/>
              </a:rPr>
              <a:t> ve </a:t>
            </a:r>
            <a:r>
              <a:rPr lang="tr-TR" dirty="0" err="1">
                <a:cs typeface="Calibri"/>
              </a:rPr>
              <a:t>penicillium</a:t>
            </a:r>
            <a:r>
              <a:rPr lang="tr-TR" dirty="0">
                <a:cs typeface="Calibri"/>
              </a:rPr>
              <a:t> duyusal özelliklerinin </a:t>
            </a:r>
            <a:r>
              <a:rPr lang="tr-TR" dirty="0" err="1">
                <a:cs typeface="Calibri"/>
              </a:rPr>
              <a:t>yanısra</a:t>
            </a:r>
            <a:r>
              <a:rPr lang="tr-TR" dirty="0">
                <a:cs typeface="Calibri"/>
              </a:rPr>
              <a:t> </a:t>
            </a:r>
            <a:r>
              <a:rPr lang="tr-TR" dirty="0" err="1">
                <a:cs typeface="Calibri"/>
              </a:rPr>
              <a:t>aflatoksin</a:t>
            </a:r>
            <a:r>
              <a:rPr lang="tr-TR" dirty="0">
                <a:cs typeface="Calibri"/>
              </a:rPr>
              <a:t> oluşturabilme yetenekleri var </a:t>
            </a:r>
          </a:p>
          <a:p>
            <a:r>
              <a:rPr lang="tr-TR" b="1" i="1" dirty="0" err="1">
                <a:cs typeface="Calibri"/>
              </a:rPr>
              <a:t>Asperfillus</a:t>
            </a:r>
            <a:r>
              <a:rPr lang="tr-TR" b="1" i="1" dirty="0">
                <a:cs typeface="Calibri"/>
              </a:rPr>
              <a:t> </a:t>
            </a:r>
            <a:r>
              <a:rPr lang="tr-TR" b="1" i="1" dirty="0" err="1">
                <a:cs typeface="Calibri"/>
              </a:rPr>
              <a:t>flavus</a:t>
            </a:r>
            <a:r>
              <a:rPr lang="tr-TR" dirty="0">
                <a:cs typeface="Calibri"/>
              </a:rPr>
              <a:t> ve </a:t>
            </a:r>
            <a:r>
              <a:rPr lang="tr-TR" b="1" i="1" dirty="0" err="1">
                <a:cs typeface="Calibri"/>
              </a:rPr>
              <a:t>Aspergillus</a:t>
            </a:r>
            <a:r>
              <a:rPr lang="tr-TR" b="1" i="1" dirty="0">
                <a:cs typeface="Calibri"/>
              </a:rPr>
              <a:t> </a:t>
            </a:r>
            <a:r>
              <a:rPr lang="tr-TR" b="1" i="1" dirty="0" err="1">
                <a:cs typeface="Calibri"/>
              </a:rPr>
              <a:t>parasiticus</a:t>
            </a:r>
            <a:r>
              <a:rPr lang="tr-TR" b="1" i="1" dirty="0">
                <a:cs typeface="Calibri"/>
              </a:rPr>
              <a:t> </a:t>
            </a:r>
            <a:r>
              <a:rPr lang="tr-TR" dirty="0">
                <a:cs typeface="Calibri"/>
              </a:rPr>
              <a:t>incelenen </a:t>
            </a:r>
            <a:r>
              <a:rPr lang="tr-TR" dirty="0" err="1">
                <a:cs typeface="Calibri"/>
              </a:rPr>
              <a:t>çeddar</a:t>
            </a:r>
            <a:r>
              <a:rPr lang="tr-TR" dirty="0">
                <a:cs typeface="Calibri"/>
              </a:rPr>
              <a:t> peynirlerinde önemli düzeyde toksin oluşturmuşlar </a:t>
            </a:r>
          </a:p>
          <a:p>
            <a:pPr marL="0" indent="0">
              <a:buNone/>
            </a:pPr>
            <a:r>
              <a:rPr lang="tr-TR" dirty="0">
                <a:cs typeface="Calibri"/>
              </a:rPr>
              <a:t>Peynir çeşitlerinde üretilen </a:t>
            </a:r>
            <a:r>
              <a:rPr lang="tr-TR" dirty="0" err="1">
                <a:cs typeface="Calibri"/>
              </a:rPr>
              <a:t>mikotoksin</a:t>
            </a:r>
            <a:r>
              <a:rPr lang="tr-TR" dirty="0">
                <a:cs typeface="Calibri"/>
              </a:rPr>
              <a:t>:</a:t>
            </a:r>
          </a:p>
          <a:p>
            <a:pPr marL="0" indent="0">
              <a:buNone/>
            </a:pPr>
            <a:r>
              <a:rPr lang="tr-TR" b="1" i="1" dirty="0" err="1">
                <a:cs typeface="Calibri"/>
              </a:rPr>
              <a:t>Penicillium</a:t>
            </a:r>
            <a:r>
              <a:rPr lang="tr-TR" b="1" i="1" dirty="0">
                <a:cs typeface="Calibri"/>
              </a:rPr>
              <a:t> </a:t>
            </a:r>
            <a:r>
              <a:rPr lang="tr-TR" b="1" i="1" dirty="0" err="1">
                <a:cs typeface="Calibri"/>
              </a:rPr>
              <a:t>roquefortii</a:t>
            </a:r>
            <a:r>
              <a:rPr lang="tr-TR" b="1" i="1" dirty="0">
                <a:cs typeface="Calibri"/>
              </a:rPr>
              <a:t> </a:t>
            </a:r>
            <a:r>
              <a:rPr lang="tr-TR" dirty="0">
                <a:cs typeface="Calibri"/>
              </a:rPr>
              <a:t>ve </a:t>
            </a:r>
            <a:r>
              <a:rPr lang="tr-TR" b="1" i="1" dirty="0" err="1">
                <a:cs typeface="Calibri"/>
              </a:rPr>
              <a:t>Penicillium</a:t>
            </a:r>
            <a:r>
              <a:rPr lang="tr-TR" b="1" i="1" dirty="0">
                <a:cs typeface="Calibri"/>
              </a:rPr>
              <a:t> </a:t>
            </a:r>
            <a:r>
              <a:rPr lang="tr-TR" b="1" i="1" dirty="0" err="1">
                <a:cs typeface="Calibri"/>
              </a:rPr>
              <a:t>camembertii</a:t>
            </a:r>
            <a:r>
              <a:rPr lang="tr-TR" b="1" i="1" dirty="0">
                <a:cs typeface="Calibri"/>
              </a:rPr>
              <a:t> </a:t>
            </a:r>
            <a:r>
              <a:rPr lang="tr-TR" dirty="0">
                <a:cs typeface="Calibri"/>
              </a:rPr>
              <a:t>en önemli türleridir </a:t>
            </a:r>
          </a:p>
          <a:p>
            <a:pPr marL="0" indent="0">
              <a:buNone/>
            </a:pPr>
            <a:r>
              <a:rPr lang="tr-TR" dirty="0" err="1">
                <a:cs typeface="Calibri"/>
              </a:rPr>
              <a:t>Sekonder</a:t>
            </a:r>
            <a:r>
              <a:rPr lang="tr-TR" dirty="0">
                <a:cs typeface="Calibri"/>
              </a:rPr>
              <a:t> </a:t>
            </a:r>
            <a:r>
              <a:rPr lang="tr-TR" dirty="0" err="1">
                <a:cs typeface="Calibri"/>
              </a:rPr>
              <a:t>metabolit</a:t>
            </a:r>
            <a:r>
              <a:rPr lang="tr-TR" dirty="0">
                <a:cs typeface="Calibri"/>
              </a:rPr>
              <a:t> üretiminde yetenekleri var.</a:t>
            </a:r>
          </a:p>
          <a:p>
            <a:pPr marL="0" indent="0">
              <a:buNone/>
            </a:pPr>
            <a:endParaRPr lang="tr-TR" dirty="0">
              <a:cs typeface="Calibri"/>
            </a:endParaRPr>
          </a:p>
          <a:p>
            <a:pPr marL="0" indent="0">
              <a:buNone/>
            </a:pPr>
            <a:r>
              <a:rPr lang="tr-TR" b="1" i="1" u="sng" dirty="0" err="1">
                <a:solidFill>
                  <a:srgbClr val="FF0000"/>
                </a:solidFill>
                <a:cs typeface="Calibri"/>
              </a:rPr>
              <a:t>Penicillium</a:t>
            </a:r>
            <a:r>
              <a:rPr lang="tr-TR" b="1" i="1" u="sng" dirty="0">
                <a:solidFill>
                  <a:srgbClr val="FF0000"/>
                </a:solidFill>
                <a:cs typeface="Calibri"/>
              </a:rPr>
              <a:t> </a:t>
            </a:r>
            <a:r>
              <a:rPr lang="tr-TR" b="1" i="1" u="sng" dirty="0" err="1">
                <a:solidFill>
                  <a:srgbClr val="FF0000"/>
                </a:solidFill>
                <a:cs typeface="Calibri"/>
              </a:rPr>
              <a:t>roquefortii</a:t>
            </a:r>
            <a:r>
              <a:rPr lang="tr-TR" b="1" u="sng" dirty="0">
                <a:solidFill>
                  <a:srgbClr val="FF0000"/>
                </a:solidFill>
                <a:cs typeface="Calibri"/>
              </a:rPr>
              <a:t> üretilen </a:t>
            </a:r>
            <a:r>
              <a:rPr lang="tr-TR" b="1" u="sng" dirty="0" err="1">
                <a:solidFill>
                  <a:srgbClr val="FF0000"/>
                </a:solidFill>
                <a:cs typeface="Calibri"/>
              </a:rPr>
              <a:t>mikotoksinler</a:t>
            </a:r>
            <a:r>
              <a:rPr lang="tr-TR" b="1" u="sng" dirty="0">
                <a:solidFill>
                  <a:srgbClr val="FF0000"/>
                </a:solidFill>
                <a:cs typeface="Calibri"/>
              </a:rPr>
              <a:t>:</a:t>
            </a:r>
          </a:p>
          <a:p>
            <a:pPr marL="0" indent="0">
              <a:buNone/>
            </a:pPr>
            <a:r>
              <a:rPr lang="tr-TR" i="1" dirty="0" err="1">
                <a:cs typeface="Calibri"/>
              </a:rPr>
              <a:t>Penicillium</a:t>
            </a:r>
            <a:r>
              <a:rPr lang="tr-TR" i="1" dirty="0">
                <a:cs typeface="Calibri"/>
              </a:rPr>
              <a:t> </a:t>
            </a:r>
            <a:r>
              <a:rPr lang="tr-TR" i="1" dirty="0" err="1">
                <a:cs typeface="Calibri"/>
              </a:rPr>
              <a:t>roquefortii'</a:t>
            </a:r>
            <a:r>
              <a:rPr lang="tr-TR" dirty="0" err="1">
                <a:cs typeface="Calibri"/>
              </a:rPr>
              <a:t>nin</a:t>
            </a:r>
            <a:r>
              <a:rPr lang="tr-TR" dirty="0">
                <a:cs typeface="Calibri"/>
              </a:rPr>
              <a:t> </a:t>
            </a:r>
            <a:r>
              <a:rPr lang="tr-TR" dirty="0" err="1">
                <a:cs typeface="Calibri"/>
              </a:rPr>
              <a:t>toksik</a:t>
            </a:r>
            <a:r>
              <a:rPr lang="tr-TR" dirty="0">
                <a:cs typeface="Calibri"/>
              </a:rPr>
              <a:t> </a:t>
            </a:r>
            <a:r>
              <a:rPr lang="tr-TR" dirty="0" err="1">
                <a:cs typeface="Calibri"/>
              </a:rPr>
              <a:t>metabolitleri</a:t>
            </a:r>
            <a:r>
              <a:rPr lang="tr-TR" dirty="0">
                <a:cs typeface="Calibri"/>
              </a:rPr>
              <a:t> arasında</a:t>
            </a:r>
            <a:r>
              <a:rPr lang="tr-TR" b="1" dirty="0">
                <a:cs typeface="Calibri"/>
              </a:rPr>
              <a:t> </a:t>
            </a:r>
            <a:r>
              <a:rPr lang="tr-TR" b="1" dirty="0" err="1">
                <a:cs typeface="Calibri"/>
              </a:rPr>
              <a:t>patulin</a:t>
            </a:r>
            <a:r>
              <a:rPr lang="tr-TR" dirty="0">
                <a:cs typeface="Calibri"/>
              </a:rPr>
              <a:t> ve </a:t>
            </a:r>
            <a:r>
              <a:rPr lang="tr-TR" b="1" dirty="0" err="1">
                <a:cs typeface="Calibri"/>
              </a:rPr>
              <a:t>penisillik</a:t>
            </a:r>
            <a:r>
              <a:rPr lang="tr-TR" b="1" dirty="0">
                <a:cs typeface="Calibri"/>
              </a:rPr>
              <a:t> asit</a:t>
            </a:r>
            <a:r>
              <a:rPr lang="tr-TR" dirty="0">
                <a:cs typeface="Calibri"/>
              </a:rPr>
              <a:t> yer almaktadır </a:t>
            </a:r>
          </a:p>
          <a:p>
            <a:pPr marL="0" indent="0">
              <a:buNone/>
            </a:pPr>
            <a:r>
              <a:rPr lang="tr-TR" dirty="0">
                <a:cs typeface="Calibri"/>
              </a:rPr>
              <a:t>Mavi peynirlerde bulunmaktadır </a:t>
            </a:r>
          </a:p>
          <a:p>
            <a:pPr marL="0" indent="0">
              <a:buNone/>
            </a:pPr>
            <a:r>
              <a:rPr lang="tr-TR" dirty="0" err="1">
                <a:cs typeface="Calibri"/>
              </a:rPr>
              <a:t>Penicillium</a:t>
            </a:r>
            <a:r>
              <a:rPr lang="tr-TR" dirty="0">
                <a:cs typeface="Calibri"/>
              </a:rPr>
              <a:t> </a:t>
            </a:r>
            <a:r>
              <a:rPr lang="tr-TR" dirty="0" err="1">
                <a:cs typeface="Calibri"/>
              </a:rPr>
              <a:t>roquefortii</a:t>
            </a:r>
            <a:r>
              <a:rPr lang="tr-TR" dirty="0">
                <a:cs typeface="Calibri"/>
              </a:rPr>
              <a:t>' kullanılabilmesi için patojen ile </a:t>
            </a:r>
            <a:r>
              <a:rPr lang="tr-TR" dirty="0" err="1">
                <a:cs typeface="Calibri"/>
              </a:rPr>
              <a:t>toksinojen</a:t>
            </a:r>
            <a:r>
              <a:rPr lang="tr-TR" dirty="0">
                <a:cs typeface="Calibri"/>
              </a:rPr>
              <a:t> olup </a:t>
            </a:r>
            <a:r>
              <a:rPr lang="tr-TR" dirty="0" err="1">
                <a:cs typeface="Calibri"/>
              </a:rPr>
              <a:t>oladığı</a:t>
            </a:r>
            <a:r>
              <a:rPr lang="tr-TR" dirty="0">
                <a:cs typeface="Calibri"/>
              </a:rPr>
              <a:t>  kontrollü gerekir </a:t>
            </a:r>
            <a:endParaRPr lang="tr-TR" dirty="0"/>
          </a:p>
          <a:p>
            <a:pPr marL="0" indent="0">
              <a:buNone/>
            </a:pPr>
            <a:r>
              <a:rPr lang="tr-TR" dirty="0" err="1">
                <a:cs typeface="Calibri"/>
              </a:rPr>
              <a:t>Penicillium</a:t>
            </a:r>
            <a:r>
              <a:rPr lang="tr-TR" dirty="0">
                <a:cs typeface="Calibri"/>
              </a:rPr>
              <a:t> </a:t>
            </a:r>
            <a:r>
              <a:rPr lang="tr-TR" dirty="0" err="1">
                <a:cs typeface="Calibri"/>
              </a:rPr>
              <a:t>roquefortii</a:t>
            </a:r>
            <a:r>
              <a:rPr lang="tr-TR" dirty="0">
                <a:cs typeface="Calibri"/>
              </a:rPr>
              <a:t> diğer </a:t>
            </a:r>
            <a:r>
              <a:rPr lang="tr-TR" dirty="0" err="1">
                <a:cs typeface="Calibri"/>
              </a:rPr>
              <a:t>metabolitleri</a:t>
            </a:r>
            <a:r>
              <a:rPr lang="tr-TR" dirty="0">
                <a:cs typeface="Calibri"/>
              </a:rPr>
              <a:t> : </a:t>
            </a:r>
            <a:r>
              <a:rPr lang="tr-TR" b="1" dirty="0">
                <a:cs typeface="Calibri"/>
              </a:rPr>
              <a:t>PR Toksin, </a:t>
            </a:r>
            <a:r>
              <a:rPr lang="tr-TR" b="1" dirty="0" err="1">
                <a:cs typeface="Calibri"/>
              </a:rPr>
              <a:t>Eremoortinler</a:t>
            </a:r>
            <a:r>
              <a:rPr lang="tr-TR" b="1" dirty="0">
                <a:cs typeface="Calibri"/>
              </a:rPr>
              <a:t>, </a:t>
            </a:r>
            <a:r>
              <a:rPr lang="tr-TR" b="1" dirty="0" err="1">
                <a:cs typeface="Calibri"/>
              </a:rPr>
              <a:t>rokfortin</a:t>
            </a:r>
            <a:r>
              <a:rPr lang="tr-TR" b="1" dirty="0">
                <a:cs typeface="Calibri"/>
              </a:rPr>
              <a:t>,</a:t>
            </a:r>
            <a:r>
              <a:rPr lang="tr-TR" dirty="0">
                <a:cs typeface="Calibri"/>
              </a:rPr>
              <a:t> </a:t>
            </a:r>
            <a:r>
              <a:rPr lang="tr-TR" b="1" dirty="0" err="1">
                <a:cs typeface="Calibri"/>
              </a:rPr>
              <a:t>isofumigaclavinler</a:t>
            </a:r>
            <a:r>
              <a:rPr lang="tr-TR" dirty="0">
                <a:cs typeface="Calibri"/>
              </a:rPr>
              <a:t>, </a:t>
            </a:r>
            <a:r>
              <a:rPr lang="tr-TR" b="1" dirty="0" err="1">
                <a:cs typeface="Calibri"/>
              </a:rPr>
              <a:t>mikofenolik</a:t>
            </a:r>
            <a:r>
              <a:rPr lang="tr-TR" b="1" dirty="0">
                <a:cs typeface="Calibri"/>
              </a:rPr>
              <a:t> asitler</a:t>
            </a:r>
            <a:r>
              <a:rPr lang="tr-TR" dirty="0">
                <a:cs typeface="Calibri"/>
              </a:rPr>
              <a:t> ve</a:t>
            </a:r>
            <a:r>
              <a:rPr lang="tr-TR" b="1" dirty="0">
                <a:cs typeface="Calibri"/>
              </a:rPr>
              <a:t> </a:t>
            </a:r>
            <a:r>
              <a:rPr lang="tr-TR" b="1" dirty="0" err="1">
                <a:cs typeface="Calibri"/>
              </a:rPr>
              <a:t>botriyodiplodin</a:t>
            </a:r>
            <a:r>
              <a:rPr lang="tr-TR" dirty="0" err="1">
                <a:cs typeface="Calibri"/>
              </a:rPr>
              <a:t>'dir</a:t>
            </a:r>
            <a:r>
              <a:rPr lang="tr-TR" dirty="0">
                <a:cs typeface="Calibri"/>
              </a:rPr>
              <a:t>.</a:t>
            </a:r>
            <a:endParaRPr lang="tr-TR" dirty="0"/>
          </a:p>
          <a:p>
            <a:pPr marL="0" indent="0">
              <a:buNone/>
            </a:pPr>
            <a:endParaRPr lang="tr-TR" dirty="0">
              <a:cs typeface="Calibri"/>
            </a:endParaRPr>
          </a:p>
          <a:p>
            <a:pPr marL="0" indent="0">
              <a:buNone/>
            </a:pPr>
            <a:endParaRPr lang="tr-TR" dirty="0">
              <a:cs typeface="Calibri"/>
            </a:endParaRPr>
          </a:p>
          <a:p>
            <a:pPr marL="0" indent="0">
              <a:buNone/>
            </a:pPr>
            <a:endParaRPr lang="tr-TR" dirty="0">
              <a:cs typeface="Calibri"/>
            </a:endParaRPr>
          </a:p>
          <a:p>
            <a:endParaRPr lang="tr-TR" dirty="0">
              <a:cs typeface="Calibri"/>
            </a:endParaRPr>
          </a:p>
        </p:txBody>
      </p:sp>
    </p:spTree>
    <p:extLst>
      <p:ext uri="{BB962C8B-B14F-4D97-AF65-F5344CB8AC3E}">
        <p14:creationId xmlns:p14="http://schemas.microsoft.com/office/powerpoint/2010/main" val="4274613146"/>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 xmlns:a16="http://schemas.microsoft.com/office/drawing/2014/main" id="{A84C52D1-628C-4AD6-BDE7-2F386E688ECF}"/>
              </a:ext>
            </a:extLst>
          </p:cNvPr>
          <p:cNvSpPr>
            <a:spLocks noGrp="1"/>
          </p:cNvSpPr>
          <p:nvPr>
            <p:ph idx="1"/>
          </p:nvPr>
        </p:nvSpPr>
        <p:spPr>
          <a:xfrm>
            <a:off x="263106" y="272870"/>
            <a:ext cx="11752052" cy="6565451"/>
          </a:xfrm>
        </p:spPr>
        <p:txBody>
          <a:bodyPr vert="horz" lIns="91440" tIns="45720" rIns="91440" bIns="45720" rtlCol="0" anchor="t">
            <a:normAutofit/>
          </a:bodyPr>
          <a:lstStyle/>
          <a:p>
            <a:pPr marL="457200" indent="-457200">
              <a:buFont typeface="Wingdings" panose="020B0604020202020204" pitchFamily="34" charset="0"/>
              <a:buChar char="q"/>
            </a:pPr>
            <a:r>
              <a:rPr lang="tr-TR" dirty="0">
                <a:cs typeface="Calibri"/>
              </a:rPr>
              <a:t>PR Toksin </a:t>
            </a:r>
            <a:r>
              <a:rPr lang="tr-TR" dirty="0" err="1">
                <a:cs typeface="Calibri"/>
              </a:rPr>
              <a:t>hayavan</a:t>
            </a:r>
            <a:r>
              <a:rPr lang="tr-TR" dirty="0">
                <a:cs typeface="Calibri"/>
              </a:rPr>
              <a:t> yeminde gelişen </a:t>
            </a:r>
            <a:endParaRPr lang="tr-TR" dirty="0"/>
          </a:p>
          <a:p>
            <a:pPr marL="457200" indent="-457200">
              <a:buFont typeface="Wingdings" panose="020B0604020202020204" pitchFamily="34" charset="0"/>
              <a:buChar char="q"/>
            </a:pPr>
            <a:r>
              <a:rPr lang="tr-TR" dirty="0">
                <a:cs typeface="Calibri"/>
              </a:rPr>
              <a:t>PR Toksinin parçalanma ürünleri </a:t>
            </a:r>
            <a:r>
              <a:rPr lang="tr-TR" dirty="0" err="1">
                <a:cs typeface="Calibri"/>
              </a:rPr>
              <a:t>instabil</a:t>
            </a:r>
            <a:r>
              <a:rPr lang="tr-TR" dirty="0">
                <a:cs typeface="Calibri"/>
              </a:rPr>
              <a:t> olduklarından 4-5 gün içerisinde kaybolabilirler  ve bunlar PR Toksinden 50 defa daha toksindir</a:t>
            </a:r>
          </a:p>
          <a:p>
            <a:pPr marL="457200" indent="-457200">
              <a:buFont typeface="Wingdings" panose="020B0604020202020204" pitchFamily="34" charset="0"/>
              <a:buChar char="q"/>
            </a:pPr>
            <a:r>
              <a:rPr lang="tr-TR" dirty="0" err="1">
                <a:cs typeface="Calibri"/>
              </a:rPr>
              <a:t>Biyojenik</a:t>
            </a:r>
            <a:r>
              <a:rPr lang="tr-TR" dirty="0">
                <a:cs typeface="Calibri"/>
              </a:rPr>
              <a:t>  olarak en yakın olan </a:t>
            </a:r>
            <a:r>
              <a:rPr lang="tr-TR" dirty="0" err="1">
                <a:cs typeface="Calibri"/>
              </a:rPr>
              <a:t>eremorfin</a:t>
            </a:r>
            <a:r>
              <a:rPr lang="tr-TR" dirty="0">
                <a:cs typeface="Calibri"/>
              </a:rPr>
              <a:t> A, B; C, D doğal peynirlerde varlıkları doğrulanmıştır </a:t>
            </a:r>
          </a:p>
          <a:p>
            <a:pPr marL="0" indent="0">
              <a:buNone/>
            </a:pPr>
            <a:r>
              <a:rPr lang="tr-TR" b="1" u="sng" dirty="0" err="1">
                <a:solidFill>
                  <a:srgbClr val="FF0000"/>
                </a:solidFill>
                <a:cs typeface="Calibri"/>
              </a:rPr>
              <a:t>Rokfortin</a:t>
            </a:r>
            <a:r>
              <a:rPr lang="tr-TR" b="1" u="sng" dirty="0">
                <a:solidFill>
                  <a:srgbClr val="FF0000"/>
                </a:solidFill>
                <a:cs typeface="Calibri"/>
              </a:rPr>
              <a:t> ve </a:t>
            </a:r>
            <a:r>
              <a:rPr lang="tr-TR" b="1" u="sng" dirty="0" err="1">
                <a:solidFill>
                  <a:srgbClr val="FF0000"/>
                </a:solidFill>
                <a:cs typeface="Calibri"/>
              </a:rPr>
              <a:t>izofumegaclavin</a:t>
            </a:r>
            <a:r>
              <a:rPr lang="tr-TR" b="1" u="sng" dirty="0">
                <a:solidFill>
                  <a:srgbClr val="FF0000"/>
                </a:solidFill>
                <a:cs typeface="Calibri"/>
              </a:rPr>
              <a:t> :</a:t>
            </a:r>
          </a:p>
          <a:p>
            <a:pPr marL="0" indent="0">
              <a:buNone/>
            </a:pPr>
            <a:r>
              <a:rPr lang="tr-TR" dirty="0">
                <a:cs typeface="Calibri"/>
              </a:rPr>
              <a:t>Kimyasal olarak </a:t>
            </a:r>
            <a:r>
              <a:rPr lang="tr-TR" dirty="0" err="1">
                <a:cs typeface="Calibri"/>
              </a:rPr>
              <a:t>alkaloidler</a:t>
            </a:r>
            <a:r>
              <a:rPr lang="tr-TR" dirty="0">
                <a:cs typeface="Calibri"/>
              </a:rPr>
              <a:t> gurubunda yer alırlar mavi peynirlerde bulunmaktadır</a:t>
            </a:r>
          </a:p>
          <a:p>
            <a:pPr marL="0" indent="0">
              <a:buNone/>
            </a:pPr>
            <a:r>
              <a:rPr lang="tr-TR" b="1" u="sng" dirty="0" err="1">
                <a:solidFill>
                  <a:srgbClr val="FF0000"/>
                </a:solidFill>
                <a:cs typeface="Calibri"/>
              </a:rPr>
              <a:t>Toksisitesi</a:t>
            </a:r>
            <a:r>
              <a:rPr lang="tr-TR" b="1" u="sng" dirty="0">
                <a:solidFill>
                  <a:srgbClr val="FF0000"/>
                </a:solidFill>
                <a:cs typeface="Calibri"/>
              </a:rPr>
              <a:t>:</a:t>
            </a:r>
          </a:p>
          <a:p>
            <a:pPr marL="0" indent="0">
              <a:buNone/>
            </a:pPr>
            <a:r>
              <a:rPr lang="tr-TR" dirty="0">
                <a:cs typeface="Calibri"/>
              </a:rPr>
              <a:t>Bireyde toksin kasalarda, kasılma </a:t>
            </a:r>
            <a:r>
              <a:rPr lang="tr-TR" dirty="0" err="1">
                <a:cs typeface="Calibri"/>
              </a:rPr>
              <a:t>anoreksi</a:t>
            </a:r>
            <a:r>
              <a:rPr lang="tr-TR" dirty="0">
                <a:cs typeface="Calibri"/>
              </a:rPr>
              <a:t> ve bir </a:t>
            </a:r>
            <a:r>
              <a:rPr lang="tr-TR" dirty="0" err="1">
                <a:cs typeface="Calibri"/>
              </a:rPr>
              <a:t>vazodilatasyon</a:t>
            </a:r>
            <a:r>
              <a:rPr lang="tr-TR" dirty="0">
                <a:cs typeface="Calibri"/>
              </a:rPr>
              <a:t> a sebep olmaktadır </a:t>
            </a:r>
          </a:p>
          <a:p>
            <a:pPr marL="0" indent="0">
              <a:buNone/>
            </a:pPr>
            <a:r>
              <a:rPr lang="tr-TR" dirty="0">
                <a:cs typeface="Calibri"/>
              </a:rPr>
              <a:t>Teknolojik açısından riskin düşük olduğu belirlenmiştir </a:t>
            </a:r>
          </a:p>
        </p:txBody>
      </p:sp>
    </p:spTree>
    <p:extLst>
      <p:ext uri="{BB962C8B-B14F-4D97-AF65-F5344CB8AC3E}">
        <p14:creationId xmlns:p14="http://schemas.microsoft.com/office/powerpoint/2010/main" val="2332645867"/>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 xmlns:a16="http://schemas.microsoft.com/office/drawing/2014/main" id="{180E6749-1723-48CB-80B1-44F1356ECCA5}"/>
              </a:ext>
            </a:extLst>
          </p:cNvPr>
          <p:cNvSpPr>
            <a:spLocks noGrp="1"/>
          </p:cNvSpPr>
          <p:nvPr>
            <p:ph idx="1"/>
          </p:nvPr>
        </p:nvSpPr>
        <p:spPr>
          <a:xfrm>
            <a:off x="90578" y="129097"/>
            <a:ext cx="11996467" cy="6723601"/>
          </a:xfrm>
        </p:spPr>
        <p:txBody>
          <a:bodyPr vert="horz" lIns="91440" tIns="45720" rIns="91440" bIns="45720" rtlCol="0" anchor="t">
            <a:normAutofit/>
          </a:bodyPr>
          <a:lstStyle/>
          <a:p>
            <a:pPr marL="0" indent="0">
              <a:buNone/>
            </a:pPr>
            <a:r>
              <a:rPr lang="tr-TR" b="1" u="sng" dirty="0" err="1">
                <a:solidFill>
                  <a:srgbClr val="FF0000"/>
                </a:solidFill>
                <a:cs typeface="Calibri"/>
              </a:rPr>
              <a:t>Mikofenolik</a:t>
            </a:r>
            <a:r>
              <a:rPr lang="tr-TR" b="1" u="sng" dirty="0">
                <a:solidFill>
                  <a:srgbClr val="FF0000"/>
                </a:solidFill>
                <a:cs typeface="Calibri"/>
              </a:rPr>
              <a:t> asidi </a:t>
            </a:r>
          </a:p>
          <a:p>
            <a:pPr marL="0" indent="0">
              <a:buNone/>
            </a:pPr>
            <a:r>
              <a:rPr lang="tr-TR" dirty="0">
                <a:cs typeface="Calibri"/>
              </a:rPr>
              <a:t>Antibiyotik ve anti </a:t>
            </a:r>
            <a:r>
              <a:rPr lang="tr-TR" dirty="0" err="1">
                <a:cs typeface="Calibri"/>
              </a:rPr>
              <a:t>fungal</a:t>
            </a:r>
            <a:r>
              <a:rPr lang="tr-TR" dirty="0">
                <a:cs typeface="Calibri"/>
              </a:rPr>
              <a:t> özelliklere sahiptir </a:t>
            </a:r>
          </a:p>
          <a:p>
            <a:pPr marL="0" indent="0">
              <a:buNone/>
            </a:pPr>
            <a:r>
              <a:rPr lang="tr-TR" dirty="0" err="1">
                <a:cs typeface="Calibri"/>
              </a:rPr>
              <a:t>Toksik</a:t>
            </a:r>
            <a:r>
              <a:rPr lang="tr-TR" dirty="0">
                <a:cs typeface="Calibri"/>
              </a:rPr>
              <a:t> etkisi </a:t>
            </a:r>
            <a:r>
              <a:rPr lang="tr-TR" dirty="0" err="1">
                <a:cs typeface="Calibri"/>
              </a:rPr>
              <a:t>hayavanda</a:t>
            </a:r>
            <a:r>
              <a:rPr lang="tr-TR" dirty="0">
                <a:cs typeface="Calibri"/>
              </a:rPr>
              <a:t> düşüktür </a:t>
            </a:r>
          </a:p>
          <a:p>
            <a:pPr marL="0" indent="0">
              <a:buNone/>
            </a:pPr>
            <a:r>
              <a:rPr lang="tr-TR" dirty="0">
                <a:cs typeface="Calibri"/>
              </a:rPr>
              <a:t>Yüksek dozda alındığında anemi, karın </a:t>
            </a:r>
            <a:r>
              <a:rPr lang="tr-TR" dirty="0" err="1">
                <a:cs typeface="Calibri"/>
              </a:rPr>
              <a:t>ağırısı</a:t>
            </a:r>
            <a:r>
              <a:rPr lang="tr-TR" dirty="0">
                <a:cs typeface="Calibri"/>
              </a:rPr>
              <a:t>, </a:t>
            </a:r>
            <a:r>
              <a:rPr lang="tr-TR" dirty="0" err="1">
                <a:cs typeface="Calibri"/>
              </a:rPr>
              <a:t>diare</a:t>
            </a:r>
            <a:r>
              <a:rPr lang="tr-TR" dirty="0">
                <a:cs typeface="Calibri"/>
              </a:rPr>
              <a:t> </a:t>
            </a:r>
            <a:r>
              <a:rPr lang="tr-TR" dirty="0" err="1">
                <a:cs typeface="Calibri"/>
              </a:rPr>
              <a:t>hemoraji</a:t>
            </a:r>
            <a:r>
              <a:rPr lang="tr-TR" dirty="0">
                <a:cs typeface="Calibri"/>
              </a:rPr>
              <a:t> rahatsızlıklar oluşturabilir</a:t>
            </a:r>
          </a:p>
          <a:p>
            <a:pPr marL="0" indent="0">
              <a:buNone/>
            </a:pPr>
            <a:r>
              <a:rPr lang="tr-TR" b="1" u="sng" dirty="0" err="1">
                <a:solidFill>
                  <a:srgbClr val="FF0000"/>
                </a:solidFill>
                <a:cs typeface="Calibri"/>
              </a:rPr>
              <a:t>Botriyodiplodin</a:t>
            </a:r>
            <a:r>
              <a:rPr lang="tr-TR" b="1" u="sng" dirty="0">
                <a:solidFill>
                  <a:srgbClr val="FF0000"/>
                </a:solidFill>
                <a:cs typeface="Calibri"/>
              </a:rPr>
              <a:t>:</a:t>
            </a:r>
            <a:endParaRPr lang="tr-TR" dirty="0">
              <a:solidFill>
                <a:srgbClr val="FF0000"/>
              </a:solidFill>
              <a:cs typeface="Calibri"/>
            </a:endParaRPr>
          </a:p>
          <a:p>
            <a:pPr marL="0" indent="0">
              <a:buNone/>
            </a:pPr>
            <a:r>
              <a:rPr lang="tr-TR" dirty="0">
                <a:cs typeface="Calibri"/>
              </a:rPr>
              <a:t>Bu güne kadar </a:t>
            </a:r>
            <a:r>
              <a:rPr lang="tr-TR" dirty="0" err="1">
                <a:cs typeface="Calibri"/>
              </a:rPr>
              <a:t>oluşturabilliceği</a:t>
            </a:r>
            <a:r>
              <a:rPr lang="tr-TR" dirty="0">
                <a:cs typeface="Calibri"/>
              </a:rPr>
              <a:t> problem ve  </a:t>
            </a:r>
            <a:r>
              <a:rPr lang="tr-TR" dirty="0" err="1">
                <a:cs typeface="Calibri"/>
              </a:rPr>
              <a:t>tehtitler</a:t>
            </a:r>
            <a:r>
              <a:rPr lang="tr-TR" dirty="0">
                <a:cs typeface="Calibri"/>
              </a:rPr>
              <a:t> belirlenmemiştir</a:t>
            </a:r>
          </a:p>
          <a:p>
            <a:pPr marL="0" indent="0">
              <a:buNone/>
            </a:pPr>
            <a:endParaRPr lang="tr-TR" dirty="0">
              <a:cs typeface="Calibri"/>
            </a:endParaRPr>
          </a:p>
          <a:p>
            <a:pPr marL="0" indent="0">
              <a:buNone/>
            </a:pPr>
            <a:r>
              <a:rPr lang="tr-TR" b="1" i="1" dirty="0" err="1">
                <a:solidFill>
                  <a:srgbClr val="FF0000"/>
                </a:solidFill>
                <a:cs typeface="Calibri"/>
              </a:rPr>
              <a:t>Penicillium</a:t>
            </a:r>
            <a:r>
              <a:rPr lang="tr-TR" b="1" i="1" dirty="0">
                <a:solidFill>
                  <a:srgbClr val="FF0000"/>
                </a:solidFill>
                <a:cs typeface="Calibri"/>
              </a:rPr>
              <a:t> </a:t>
            </a:r>
            <a:r>
              <a:rPr lang="tr-TR" b="1" i="1" dirty="0" err="1">
                <a:solidFill>
                  <a:srgbClr val="FF0000"/>
                </a:solidFill>
                <a:cs typeface="Calibri"/>
              </a:rPr>
              <a:t>camembertii</a:t>
            </a:r>
            <a:r>
              <a:rPr lang="tr-TR" b="1" dirty="0" err="1">
                <a:solidFill>
                  <a:srgbClr val="FF0000"/>
                </a:solidFill>
                <a:cs typeface="Calibri"/>
              </a:rPr>
              <a:t>'nin</a:t>
            </a:r>
            <a:r>
              <a:rPr lang="tr-TR" b="1" dirty="0">
                <a:solidFill>
                  <a:srgbClr val="FF0000"/>
                </a:solidFill>
                <a:cs typeface="Calibri"/>
              </a:rPr>
              <a:t> </a:t>
            </a:r>
            <a:r>
              <a:rPr lang="tr-TR" b="1" dirty="0" err="1">
                <a:solidFill>
                  <a:srgbClr val="FF0000"/>
                </a:solidFill>
                <a:cs typeface="Calibri"/>
              </a:rPr>
              <a:t>Toksik</a:t>
            </a:r>
            <a:r>
              <a:rPr lang="tr-TR" b="1" dirty="0">
                <a:solidFill>
                  <a:srgbClr val="FF0000"/>
                </a:solidFill>
                <a:cs typeface="Calibri"/>
              </a:rPr>
              <a:t> </a:t>
            </a:r>
            <a:r>
              <a:rPr lang="tr-TR" b="1" dirty="0" err="1">
                <a:solidFill>
                  <a:srgbClr val="FF0000"/>
                </a:solidFill>
                <a:cs typeface="Calibri"/>
              </a:rPr>
              <a:t>metabolit</a:t>
            </a:r>
            <a:r>
              <a:rPr lang="tr-TR" b="1" dirty="0">
                <a:solidFill>
                  <a:srgbClr val="FF0000"/>
                </a:solidFill>
                <a:cs typeface="Calibri"/>
              </a:rPr>
              <a:t> </a:t>
            </a:r>
            <a:r>
              <a:rPr lang="tr-TR" b="1" dirty="0" err="1">
                <a:solidFill>
                  <a:srgbClr val="FF0000"/>
                </a:solidFill>
                <a:cs typeface="Calibri"/>
              </a:rPr>
              <a:t>skilopiazonik</a:t>
            </a:r>
            <a:r>
              <a:rPr lang="tr-TR" b="1" dirty="0">
                <a:solidFill>
                  <a:srgbClr val="FF0000"/>
                </a:solidFill>
                <a:cs typeface="Calibri"/>
              </a:rPr>
              <a:t> asit</a:t>
            </a:r>
          </a:p>
          <a:p>
            <a:pPr marL="457200" indent="-457200"/>
            <a:r>
              <a:rPr lang="tr-TR" b="1" i="1" dirty="0" err="1">
                <a:cs typeface="Calibri"/>
              </a:rPr>
              <a:t>P.cyclopium</a:t>
            </a:r>
            <a:r>
              <a:rPr lang="tr-TR" b="1" i="1" dirty="0">
                <a:cs typeface="Calibri"/>
              </a:rPr>
              <a:t> </a:t>
            </a:r>
            <a:r>
              <a:rPr lang="tr-TR" dirty="0">
                <a:cs typeface="Calibri"/>
              </a:rPr>
              <a:t>ve </a:t>
            </a:r>
            <a:r>
              <a:rPr lang="tr-TR" b="1" i="1" dirty="0" err="1">
                <a:cs typeface="Calibri"/>
              </a:rPr>
              <a:t>P.camembertii</a:t>
            </a:r>
            <a:r>
              <a:rPr lang="tr-TR" dirty="0">
                <a:cs typeface="Calibri"/>
              </a:rPr>
              <a:t> tarafından üretilen bir </a:t>
            </a:r>
            <a:r>
              <a:rPr lang="tr-TR" dirty="0" err="1">
                <a:cs typeface="Calibri"/>
              </a:rPr>
              <a:t>toksiktir</a:t>
            </a:r>
            <a:r>
              <a:rPr lang="tr-TR" dirty="0">
                <a:cs typeface="Calibri"/>
              </a:rPr>
              <a:t>,</a:t>
            </a:r>
          </a:p>
          <a:p>
            <a:pPr marL="457200" indent="-457200"/>
            <a:r>
              <a:rPr lang="tr-TR" dirty="0">
                <a:cs typeface="Calibri"/>
              </a:rPr>
              <a:t>25°C de saklanan peynirlerde varlığını olabilir,</a:t>
            </a:r>
          </a:p>
          <a:p>
            <a:pPr marL="457200" indent="-457200"/>
            <a:r>
              <a:rPr lang="tr-TR" dirty="0">
                <a:cs typeface="Calibri"/>
              </a:rPr>
              <a:t>Kuvvetli </a:t>
            </a:r>
            <a:r>
              <a:rPr lang="tr-TR" dirty="0" err="1">
                <a:cs typeface="Calibri"/>
              </a:rPr>
              <a:t>toksinojen</a:t>
            </a:r>
            <a:r>
              <a:rPr lang="tr-TR" dirty="0">
                <a:cs typeface="Calibri"/>
              </a:rPr>
              <a:t> olma kapasitesi vardır.</a:t>
            </a:r>
          </a:p>
          <a:p>
            <a:pPr marL="0" indent="0">
              <a:buNone/>
            </a:pPr>
            <a:endParaRPr lang="tr-TR" dirty="0">
              <a:cs typeface="Calibri"/>
            </a:endParaRPr>
          </a:p>
          <a:p>
            <a:pPr marL="0" indent="0">
              <a:buNone/>
            </a:pPr>
            <a:endParaRPr lang="tr-TR" dirty="0">
              <a:cs typeface="Calibri"/>
            </a:endParaRPr>
          </a:p>
        </p:txBody>
      </p:sp>
    </p:spTree>
    <p:extLst>
      <p:ext uri="{BB962C8B-B14F-4D97-AF65-F5344CB8AC3E}">
        <p14:creationId xmlns:p14="http://schemas.microsoft.com/office/powerpoint/2010/main" val="4265803785"/>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 xmlns:a16="http://schemas.microsoft.com/office/drawing/2014/main" id="{A9E9FAB4-2375-4F37-AF5F-EC02A3ACBEA2}"/>
              </a:ext>
            </a:extLst>
          </p:cNvPr>
          <p:cNvSpPr>
            <a:spLocks noGrp="1"/>
          </p:cNvSpPr>
          <p:nvPr>
            <p:ph idx="1"/>
          </p:nvPr>
        </p:nvSpPr>
        <p:spPr>
          <a:xfrm>
            <a:off x="18691" y="129097"/>
            <a:ext cx="12154618" cy="3934395"/>
          </a:xfrm>
        </p:spPr>
        <p:txBody>
          <a:bodyPr vert="horz" lIns="91440" tIns="45720" rIns="91440" bIns="45720" rtlCol="0" anchor="t">
            <a:normAutofit/>
          </a:bodyPr>
          <a:lstStyle/>
          <a:p>
            <a:pPr marL="457200" indent="-457200"/>
            <a:r>
              <a:rPr lang="tr-TR">
                <a:cs typeface="Calibri"/>
              </a:rPr>
              <a:t>Bu </a:t>
            </a:r>
            <a:r>
              <a:rPr lang="tr-TR" err="1">
                <a:cs typeface="Calibri"/>
              </a:rPr>
              <a:t>metabolitin</a:t>
            </a:r>
            <a:r>
              <a:rPr lang="tr-TR">
                <a:cs typeface="Calibri"/>
              </a:rPr>
              <a:t> üretimi ve etkinliğinde iki faktör önemli rol oynar:</a:t>
            </a:r>
            <a:endParaRPr lang="tr-TR"/>
          </a:p>
          <a:p>
            <a:pPr marL="457200" indent="-457200"/>
            <a:r>
              <a:rPr lang="tr-TR">
                <a:cs typeface="Calibri"/>
              </a:rPr>
              <a:t>Su varlığı ile : </a:t>
            </a:r>
            <a:r>
              <a:rPr lang="tr-TR" b="1">
                <a:cs typeface="Calibri"/>
              </a:rPr>
              <a:t>olgunlaştırma ve saklama koşulları</a:t>
            </a:r>
          </a:p>
          <a:p>
            <a:pPr marL="457200" indent="-457200"/>
            <a:r>
              <a:rPr lang="tr-TR" b="1">
                <a:cs typeface="Calibri"/>
              </a:rPr>
              <a:t>Bu </a:t>
            </a:r>
            <a:r>
              <a:rPr lang="tr-TR" b="1" err="1">
                <a:cs typeface="Calibri"/>
              </a:rPr>
              <a:t>metabolit</a:t>
            </a:r>
            <a:r>
              <a:rPr lang="tr-TR" b="1" dirty="0">
                <a:cs typeface="Calibri"/>
              </a:rPr>
              <a:t> </a:t>
            </a:r>
            <a:r>
              <a:rPr lang="tr-TR" b="1" err="1">
                <a:cs typeface="Calibri"/>
              </a:rPr>
              <a:t>laktasyondaki</a:t>
            </a:r>
            <a:r>
              <a:rPr lang="tr-TR" b="1">
                <a:cs typeface="Calibri"/>
              </a:rPr>
              <a:t> hayan sütlerinde </a:t>
            </a:r>
            <a:r>
              <a:rPr lang="tr-TR" b="1" err="1">
                <a:cs typeface="Calibri"/>
              </a:rPr>
              <a:t>raslanmaktadır</a:t>
            </a:r>
            <a:r>
              <a:rPr lang="tr-TR" b="1" dirty="0">
                <a:cs typeface="Calibri"/>
              </a:rPr>
              <a:t> </a:t>
            </a:r>
          </a:p>
          <a:p>
            <a:pPr marL="457200" indent="-457200"/>
            <a:r>
              <a:rPr lang="tr-TR">
                <a:cs typeface="Calibri"/>
              </a:rPr>
              <a:t>Karaciğer </a:t>
            </a:r>
            <a:r>
              <a:rPr lang="tr-TR" err="1">
                <a:cs typeface="Calibri"/>
              </a:rPr>
              <a:t>dejenerezasyon</a:t>
            </a:r>
            <a:r>
              <a:rPr lang="tr-TR">
                <a:cs typeface="Calibri"/>
              </a:rPr>
              <a:t>, </a:t>
            </a:r>
            <a:r>
              <a:rPr lang="tr-TR" err="1">
                <a:cs typeface="Calibri"/>
              </a:rPr>
              <a:t>nekrozis</a:t>
            </a:r>
            <a:r>
              <a:rPr lang="tr-TR">
                <a:cs typeface="Calibri"/>
              </a:rPr>
              <a:t>, </a:t>
            </a:r>
            <a:r>
              <a:rPr lang="tr-TR" err="1">
                <a:cs typeface="Calibri"/>
              </a:rPr>
              <a:t>miyokardit</a:t>
            </a:r>
            <a:r>
              <a:rPr lang="tr-TR">
                <a:cs typeface="Calibri"/>
              </a:rPr>
              <a:t>, kusma, </a:t>
            </a:r>
            <a:r>
              <a:rPr lang="tr-TR" err="1">
                <a:cs typeface="Calibri"/>
              </a:rPr>
              <a:t>hipokinezis</a:t>
            </a:r>
            <a:r>
              <a:rPr lang="tr-TR">
                <a:cs typeface="Calibri"/>
              </a:rPr>
              <a:t> ve </a:t>
            </a:r>
            <a:r>
              <a:rPr lang="tr-TR" err="1">
                <a:cs typeface="Calibri"/>
              </a:rPr>
              <a:t>konvülsyon</a:t>
            </a:r>
            <a:r>
              <a:rPr lang="tr-TR">
                <a:cs typeface="Calibri"/>
              </a:rPr>
              <a:t> gibi </a:t>
            </a:r>
            <a:r>
              <a:rPr lang="tr-TR" err="1">
                <a:cs typeface="Calibri"/>
              </a:rPr>
              <a:t>nörotoksik</a:t>
            </a:r>
            <a:r>
              <a:rPr lang="tr-TR">
                <a:cs typeface="Calibri"/>
              </a:rPr>
              <a:t> semptomlar görülebilmektedir </a:t>
            </a:r>
          </a:p>
          <a:p>
            <a:pPr marL="457200" indent="-457200"/>
            <a:r>
              <a:rPr lang="tr-TR">
                <a:cs typeface="Calibri"/>
              </a:rPr>
              <a:t>Toksinin oral olarak verilmesi durumunda  koyuların sütlerinde tespit edilmiştir.</a:t>
            </a:r>
          </a:p>
        </p:txBody>
      </p:sp>
    </p:spTree>
    <p:extLst>
      <p:ext uri="{BB962C8B-B14F-4D97-AF65-F5344CB8AC3E}">
        <p14:creationId xmlns:p14="http://schemas.microsoft.com/office/powerpoint/2010/main" val="247693307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 xmlns:a16="http://schemas.microsoft.com/office/drawing/2014/main" id="{FE7F2F3C-A4A5-462E-A12F-8F2E31891D2D}"/>
              </a:ext>
            </a:extLst>
          </p:cNvPr>
          <p:cNvSpPr>
            <a:spLocks noGrp="1"/>
          </p:cNvSpPr>
          <p:nvPr>
            <p:ph type="title"/>
          </p:nvPr>
        </p:nvSpPr>
        <p:spPr/>
        <p:txBody>
          <a:bodyPr>
            <a:normAutofit/>
          </a:bodyPr>
          <a:lstStyle/>
          <a:p>
            <a:r>
              <a:rPr lang="tr-TR" b="1" dirty="0"/>
              <a:t>    </a:t>
            </a:r>
            <a:r>
              <a:rPr lang="tr-TR" b="1" dirty="0">
                <a:solidFill>
                  <a:srgbClr val="FF0000"/>
                </a:solidFill>
              </a:rPr>
              <a:t>Mayaların Biyokimyasal Özellikleri</a:t>
            </a:r>
            <a:r>
              <a:rPr lang="tr-TR" b="1" dirty="0"/>
              <a:t/>
            </a:r>
            <a:br>
              <a:rPr lang="tr-TR" b="1" dirty="0"/>
            </a:br>
            <a:endParaRPr lang="tr-TR" dirty="0"/>
          </a:p>
        </p:txBody>
      </p:sp>
      <p:sp>
        <p:nvSpPr>
          <p:cNvPr id="3" name="İçerik Yer Tutucusu 2">
            <a:extLst>
              <a:ext uri="{FF2B5EF4-FFF2-40B4-BE49-F238E27FC236}">
                <a16:creationId xmlns="" xmlns:a16="http://schemas.microsoft.com/office/drawing/2014/main" id="{EA9D1FB3-74DC-407B-A082-B31134E4EBB5}"/>
              </a:ext>
            </a:extLst>
          </p:cNvPr>
          <p:cNvSpPr>
            <a:spLocks noGrp="1"/>
          </p:cNvSpPr>
          <p:nvPr>
            <p:ph idx="1"/>
          </p:nvPr>
        </p:nvSpPr>
        <p:spPr>
          <a:xfrm>
            <a:off x="838200" y="1318846"/>
            <a:ext cx="10515600" cy="5174029"/>
          </a:xfrm>
        </p:spPr>
        <p:txBody>
          <a:bodyPr>
            <a:normAutofit lnSpcReduction="10000"/>
          </a:bodyPr>
          <a:lstStyle/>
          <a:p>
            <a:r>
              <a:rPr lang="tr-TR" dirty="0"/>
              <a:t>Mayalar çok çeşitli </a:t>
            </a:r>
            <a:r>
              <a:rPr lang="tr-TR" dirty="0" err="1"/>
              <a:t>genus</a:t>
            </a:r>
            <a:r>
              <a:rPr lang="tr-TR" dirty="0"/>
              <a:t> ve türleri içermesi nedeniyle biyokimyasal özellikleri itibariyle de farklılık göstermektedir. Birçoğu çeşitli gruptan enzim sentezleme yeteneğine sahiptirler. </a:t>
            </a:r>
            <a:r>
              <a:rPr lang="tr-TR" dirty="0" err="1"/>
              <a:t>Enzimatik</a:t>
            </a:r>
            <a:r>
              <a:rPr lang="tr-TR" dirty="0"/>
              <a:t> profillerde bir karşılaştırma yapılarak </a:t>
            </a:r>
            <a:r>
              <a:rPr lang="tr-TR" dirty="0" err="1"/>
              <a:t>genuslar</a:t>
            </a:r>
            <a:r>
              <a:rPr lang="tr-TR" dirty="0"/>
              <a:t> arasındaki farklar veya </a:t>
            </a:r>
            <a:r>
              <a:rPr lang="tr-TR" dirty="0" err="1"/>
              <a:t>taksonomik</a:t>
            </a:r>
            <a:r>
              <a:rPr lang="tr-TR" dirty="0"/>
              <a:t> açıdan benzerlikler de belirlenmektedir. Yapılan bir çalışmada </a:t>
            </a:r>
            <a:r>
              <a:rPr lang="tr-TR" dirty="0" err="1"/>
              <a:t>Kluyveromyces</a:t>
            </a:r>
            <a:r>
              <a:rPr lang="tr-TR" dirty="0"/>
              <a:t> </a:t>
            </a:r>
            <a:r>
              <a:rPr lang="tr-TR" dirty="0" err="1"/>
              <a:t>genusu</a:t>
            </a:r>
            <a:r>
              <a:rPr lang="tr-TR" dirty="0"/>
              <a:t> içinde, diğer taraftan </a:t>
            </a:r>
            <a:r>
              <a:rPr lang="tr-TR" dirty="0" err="1"/>
              <a:t>Debaryomyces</a:t>
            </a:r>
            <a:r>
              <a:rPr lang="tr-TR" dirty="0"/>
              <a:t> ve </a:t>
            </a:r>
            <a:r>
              <a:rPr lang="tr-TR" dirty="0" err="1"/>
              <a:t>Saccharomyces</a:t>
            </a:r>
            <a:r>
              <a:rPr lang="tr-TR" dirty="0"/>
              <a:t> </a:t>
            </a:r>
            <a:r>
              <a:rPr lang="tr-TR" dirty="0" err="1"/>
              <a:t>genusları</a:t>
            </a:r>
            <a:r>
              <a:rPr lang="tr-TR" dirty="0"/>
              <a:t> arasında </a:t>
            </a:r>
            <a:r>
              <a:rPr lang="tr-TR" dirty="0" err="1"/>
              <a:t>taksonomik</a:t>
            </a:r>
            <a:r>
              <a:rPr lang="tr-TR" dirty="0"/>
              <a:t> akrabalıkları ortaya koymak mümkün olmuştur.</a:t>
            </a:r>
          </a:p>
          <a:p>
            <a:r>
              <a:rPr lang="tr-TR" dirty="0"/>
              <a:t>Süt ürünleri özellikle peynirlerde sıklıkla rastlanan türlere ait maya </a:t>
            </a:r>
            <a:r>
              <a:rPr lang="tr-TR" dirty="0" err="1"/>
              <a:t>suşları</a:t>
            </a:r>
            <a:r>
              <a:rPr lang="tr-TR" dirty="0"/>
              <a:t> üzerinde sürdürülen bir çalışma belirli </a:t>
            </a:r>
            <a:r>
              <a:rPr lang="tr-TR" dirty="0" err="1"/>
              <a:t>enzimatik</a:t>
            </a:r>
            <a:r>
              <a:rPr lang="tr-TR" dirty="0"/>
              <a:t> aktivite API ZYM </a:t>
            </a:r>
            <a:r>
              <a:rPr lang="tr-TR" dirty="0" err="1"/>
              <a:t>dispozitifiyle</a:t>
            </a:r>
            <a:r>
              <a:rPr lang="tr-TR" dirty="0"/>
              <a:t> yapılmıştır. </a:t>
            </a:r>
            <a:r>
              <a:rPr lang="tr-TR" i="1" dirty="0"/>
              <a:t>D. </a:t>
            </a:r>
            <a:r>
              <a:rPr lang="tr-TR" i="1" dirty="0" err="1"/>
              <a:t>hansenii</a:t>
            </a:r>
            <a:r>
              <a:rPr lang="tr-TR" i="1" dirty="0"/>
              <a:t>, </a:t>
            </a:r>
            <a:r>
              <a:rPr lang="tr-TR" i="1" dirty="0" err="1"/>
              <a:t>Sacch</a:t>
            </a:r>
            <a:r>
              <a:rPr lang="tr-TR" i="1" dirty="0"/>
              <a:t>. </a:t>
            </a:r>
            <a:r>
              <a:rPr lang="tr-TR" i="1" dirty="0" err="1"/>
              <a:t>cerevisiae</a:t>
            </a:r>
            <a:r>
              <a:rPr lang="tr-TR" i="1" dirty="0"/>
              <a:t>, </a:t>
            </a:r>
            <a:r>
              <a:rPr lang="tr-TR" i="1" dirty="0" err="1"/>
              <a:t>Sacch</a:t>
            </a:r>
            <a:r>
              <a:rPr lang="tr-TR" i="1" dirty="0"/>
              <a:t>. </a:t>
            </a:r>
            <a:r>
              <a:rPr lang="tr-TR" i="1" dirty="0" err="1"/>
              <a:t>italicus</a:t>
            </a:r>
            <a:r>
              <a:rPr lang="tr-TR" i="1" dirty="0"/>
              <a:t>, </a:t>
            </a:r>
            <a:r>
              <a:rPr lang="tr-TR" i="1" dirty="0" err="1"/>
              <a:t>Pichia</a:t>
            </a:r>
            <a:r>
              <a:rPr lang="tr-TR" i="1" dirty="0"/>
              <a:t> </a:t>
            </a:r>
            <a:r>
              <a:rPr lang="tr-TR" i="1" dirty="0" err="1"/>
              <a:t>bovis</a:t>
            </a:r>
            <a:r>
              <a:rPr lang="tr-TR" i="1" dirty="0"/>
              <a:t>, </a:t>
            </a:r>
            <a:r>
              <a:rPr lang="tr-TR" i="1" dirty="0" err="1"/>
              <a:t>Torulopsis</a:t>
            </a:r>
            <a:r>
              <a:rPr lang="tr-TR" i="1" dirty="0"/>
              <a:t> </a:t>
            </a:r>
            <a:r>
              <a:rPr lang="tr-TR" i="1" dirty="0" err="1"/>
              <a:t>candida</a:t>
            </a:r>
            <a:r>
              <a:rPr lang="tr-TR" i="1" dirty="0"/>
              <a:t>, </a:t>
            </a:r>
            <a:r>
              <a:rPr lang="tr-TR" i="1" dirty="0" err="1"/>
              <a:t>Candida</a:t>
            </a:r>
            <a:r>
              <a:rPr lang="tr-TR" i="1" dirty="0"/>
              <a:t> </a:t>
            </a:r>
            <a:r>
              <a:rPr lang="tr-TR" i="1" dirty="0" err="1"/>
              <a:t>sake</a:t>
            </a:r>
            <a:r>
              <a:rPr lang="tr-TR" i="1" dirty="0"/>
              <a:t> ve </a:t>
            </a:r>
            <a:r>
              <a:rPr lang="tr-TR" i="1" dirty="0" err="1"/>
              <a:t>Torulopsis</a:t>
            </a:r>
            <a:r>
              <a:rPr lang="tr-TR" i="1" dirty="0"/>
              <a:t> </a:t>
            </a:r>
            <a:r>
              <a:rPr lang="tr-TR" i="1" dirty="0" err="1"/>
              <a:t>mogii’de</a:t>
            </a:r>
            <a:r>
              <a:rPr lang="tr-TR" i="1" dirty="0"/>
              <a:t> </a:t>
            </a:r>
            <a:r>
              <a:rPr lang="tr-TR" dirty="0" err="1"/>
              <a:t>oksidazik</a:t>
            </a:r>
            <a:r>
              <a:rPr lang="tr-TR" dirty="0"/>
              <a:t> hiçbir aktivite belirlenememiştir.</a:t>
            </a:r>
          </a:p>
        </p:txBody>
      </p:sp>
    </p:spTree>
    <p:extLst>
      <p:ext uri="{BB962C8B-B14F-4D97-AF65-F5344CB8AC3E}">
        <p14:creationId xmlns:p14="http://schemas.microsoft.com/office/powerpoint/2010/main" val="427068127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 xmlns:a16="http://schemas.microsoft.com/office/drawing/2014/main" id="{5663B1CE-217D-44A3-8D5A-249C5FE9E4BA}"/>
              </a:ext>
            </a:extLst>
          </p:cNvPr>
          <p:cNvSpPr>
            <a:spLocks noGrp="1"/>
          </p:cNvSpPr>
          <p:nvPr>
            <p:ph idx="1"/>
          </p:nvPr>
        </p:nvSpPr>
        <p:spPr>
          <a:xfrm>
            <a:off x="838200" y="931985"/>
            <a:ext cx="10515600" cy="5244978"/>
          </a:xfrm>
        </p:spPr>
        <p:txBody>
          <a:bodyPr/>
          <a:lstStyle/>
          <a:p>
            <a:r>
              <a:rPr lang="tr-TR" dirty="0"/>
              <a:t>Diğer taraftan </a:t>
            </a:r>
            <a:r>
              <a:rPr lang="tr-TR" i="1" dirty="0" err="1"/>
              <a:t>Kluyveromyces</a:t>
            </a:r>
            <a:r>
              <a:rPr lang="tr-TR" i="1" dirty="0"/>
              <a:t> </a:t>
            </a:r>
            <a:r>
              <a:rPr lang="tr-TR" i="1" dirty="0" err="1"/>
              <a:t>lactis</a:t>
            </a:r>
            <a:r>
              <a:rPr lang="tr-TR" i="1" dirty="0"/>
              <a:t>, K. </a:t>
            </a:r>
            <a:r>
              <a:rPr lang="tr-TR" i="1" dirty="0" err="1"/>
              <a:t>fragilis</a:t>
            </a:r>
            <a:r>
              <a:rPr lang="tr-TR" dirty="0"/>
              <a:t> ve </a:t>
            </a:r>
            <a:r>
              <a:rPr lang="tr-TR" dirty="0" err="1"/>
              <a:t>anascosporogen</a:t>
            </a:r>
            <a:r>
              <a:rPr lang="tr-TR" dirty="0"/>
              <a:t> formlarında p- </a:t>
            </a:r>
            <a:r>
              <a:rPr lang="tr-TR" b="1" dirty="0" err="1"/>
              <a:t>glucoronidaz</a:t>
            </a:r>
            <a:r>
              <a:rPr lang="tr-TR" b="1" dirty="0"/>
              <a:t>, p~ </a:t>
            </a:r>
            <a:r>
              <a:rPr lang="tr-TR" b="1" dirty="0" err="1"/>
              <a:t>glucosaminidaz</a:t>
            </a:r>
            <a:r>
              <a:rPr lang="tr-TR" b="1" dirty="0"/>
              <a:t>, </a:t>
            </a:r>
            <a:r>
              <a:rPr lang="tr-TR" b="1" dirty="0" err="1"/>
              <a:t>mannosidaz</a:t>
            </a:r>
            <a:r>
              <a:rPr lang="tr-TR" b="1" dirty="0"/>
              <a:t> ve </a:t>
            </a:r>
            <a:r>
              <a:rPr lang="tr-TR" b="1" dirty="0" err="1"/>
              <a:t>fukozidaz</a:t>
            </a:r>
            <a:r>
              <a:rPr lang="tr-TR" b="1" dirty="0"/>
              <a:t> </a:t>
            </a:r>
            <a:r>
              <a:rPr lang="tr-TR" dirty="0"/>
              <a:t>tipi hiç bir aktivite belirlenmemiştir. </a:t>
            </a:r>
            <a:r>
              <a:rPr lang="tr-TR" b="1" dirty="0" err="1"/>
              <a:t>Tripsin</a:t>
            </a:r>
            <a:r>
              <a:rPr lang="tr-TR" b="1" dirty="0"/>
              <a:t> </a:t>
            </a:r>
            <a:r>
              <a:rPr lang="tr-TR" dirty="0"/>
              <a:t>veya </a:t>
            </a:r>
            <a:r>
              <a:rPr lang="tr-TR" b="1" dirty="0" err="1"/>
              <a:t>kimotripsin</a:t>
            </a:r>
            <a:r>
              <a:rPr lang="tr-TR" b="1" dirty="0"/>
              <a:t> </a:t>
            </a:r>
            <a:r>
              <a:rPr lang="tr-TR" dirty="0"/>
              <a:t>tipi </a:t>
            </a:r>
            <a:r>
              <a:rPr lang="tr-TR" dirty="0" err="1"/>
              <a:t>endopeptidazik</a:t>
            </a:r>
            <a:r>
              <a:rPr lang="tr-TR" dirty="0"/>
              <a:t> aktivitelerine sahip türler de yok veya çok seyrektir. Çoğu kez </a:t>
            </a:r>
            <a:r>
              <a:rPr lang="tr-TR" b="1" dirty="0" err="1"/>
              <a:t>Eksopeptidazik</a:t>
            </a:r>
            <a:r>
              <a:rPr lang="tr-TR" b="1" dirty="0"/>
              <a:t> </a:t>
            </a:r>
            <a:r>
              <a:rPr lang="tr-TR" dirty="0"/>
              <a:t>aktivite, türlerin çoğunda mevcuttur fakat (</a:t>
            </a:r>
            <a:r>
              <a:rPr lang="tr-TR" dirty="0" err="1"/>
              <a:t>koeffisiyent</a:t>
            </a:r>
            <a:r>
              <a:rPr lang="tr-TR" dirty="0"/>
              <a:t> değişimi % 0-80) farklı duyarlılık seviyesinde belirlenmiştir. Bununla birlikte uygulamada daima </a:t>
            </a:r>
            <a:r>
              <a:rPr lang="tr-TR" b="1" dirty="0" err="1"/>
              <a:t>lösin</a:t>
            </a:r>
            <a:r>
              <a:rPr lang="tr-TR" b="1" dirty="0"/>
              <a:t> </a:t>
            </a:r>
            <a:r>
              <a:rPr lang="tr-TR" b="1" dirty="0" err="1"/>
              <a:t>aminopeptidaz</a:t>
            </a:r>
            <a:r>
              <a:rPr lang="tr-TR" b="1" dirty="0"/>
              <a:t> </a:t>
            </a:r>
            <a:r>
              <a:rPr lang="tr-TR" dirty="0"/>
              <a:t>aktiviteleri maksimumdur. </a:t>
            </a:r>
            <a:r>
              <a:rPr lang="tr-TR" b="1" dirty="0" err="1"/>
              <a:t>Lipaz</a:t>
            </a:r>
            <a:r>
              <a:rPr lang="tr-TR" b="1" dirty="0"/>
              <a:t> ve </a:t>
            </a:r>
            <a:r>
              <a:rPr lang="tr-TR" b="1" dirty="0" err="1"/>
              <a:t>esteraz</a:t>
            </a:r>
            <a:r>
              <a:rPr lang="tr-TR" b="1" dirty="0"/>
              <a:t> </a:t>
            </a:r>
            <a:r>
              <a:rPr lang="tr-TR" dirty="0"/>
              <a:t>aktivitelerin ilki zayıf, çoğu kez sıfır, İkincisi kuvvetli ve oldukça az değişkendir. Her iki </a:t>
            </a:r>
            <a:r>
              <a:rPr lang="tr-TR" b="1" dirty="0"/>
              <a:t>asit ve alkali </a:t>
            </a:r>
            <a:r>
              <a:rPr lang="tr-TR" b="1" dirty="0" err="1"/>
              <a:t>fosfataz</a:t>
            </a:r>
            <a:r>
              <a:rPr lang="tr-TR" b="1" dirty="0"/>
              <a:t> </a:t>
            </a:r>
            <a:r>
              <a:rPr lang="tr-TR" dirty="0"/>
              <a:t>aktivite aynı şekilde yüksek seviyede mevcuttur.</a:t>
            </a:r>
          </a:p>
          <a:p>
            <a:endParaRPr lang="tr-TR" dirty="0"/>
          </a:p>
        </p:txBody>
      </p:sp>
    </p:spTree>
    <p:extLst>
      <p:ext uri="{BB962C8B-B14F-4D97-AF65-F5344CB8AC3E}">
        <p14:creationId xmlns:p14="http://schemas.microsoft.com/office/powerpoint/2010/main" val="52765287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 xmlns:a16="http://schemas.microsoft.com/office/drawing/2014/main" id="{F26D8841-4C0D-45A9-8FA0-ACF6AC2B4A43}"/>
              </a:ext>
            </a:extLst>
          </p:cNvPr>
          <p:cNvSpPr>
            <a:spLocks noGrp="1"/>
          </p:cNvSpPr>
          <p:nvPr>
            <p:ph type="title"/>
          </p:nvPr>
        </p:nvSpPr>
        <p:spPr/>
        <p:txBody>
          <a:bodyPr>
            <a:normAutofit/>
          </a:bodyPr>
          <a:lstStyle/>
          <a:p>
            <a:r>
              <a:rPr lang="tr-TR" b="1" dirty="0"/>
              <a:t>     </a:t>
            </a:r>
            <a:r>
              <a:rPr lang="tr-TR" b="1" dirty="0">
                <a:solidFill>
                  <a:srgbClr val="FF0000"/>
                </a:solidFill>
              </a:rPr>
              <a:t>Mayaların </a:t>
            </a:r>
            <a:r>
              <a:rPr lang="tr-TR" b="1" dirty="0" err="1">
                <a:solidFill>
                  <a:srgbClr val="FF0000"/>
                </a:solidFill>
              </a:rPr>
              <a:t>Proteolitik</a:t>
            </a:r>
            <a:r>
              <a:rPr lang="tr-TR" b="1" dirty="0">
                <a:solidFill>
                  <a:srgbClr val="FF0000"/>
                </a:solidFill>
              </a:rPr>
              <a:t> Aktiviteleri</a:t>
            </a:r>
            <a:r>
              <a:rPr lang="tr-TR" b="1" dirty="0"/>
              <a:t/>
            </a:r>
            <a:br>
              <a:rPr lang="tr-TR" b="1" dirty="0"/>
            </a:br>
            <a:endParaRPr lang="tr-TR" dirty="0"/>
          </a:p>
        </p:txBody>
      </p:sp>
      <p:sp>
        <p:nvSpPr>
          <p:cNvPr id="3" name="İçerik Yer Tutucusu 2">
            <a:extLst>
              <a:ext uri="{FF2B5EF4-FFF2-40B4-BE49-F238E27FC236}">
                <a16:creationId xmlns="" xmlns:a16="http://schemas.microsoft.com/office/drawing/2014/main" id="{A50AAA61-BF85-48C4-8A96-DC94519CD39A}"/>
              </a:ext>
            </a:extLst>
          </p:cNvPr>
          <p:cNvSpPr>
            <a:spLocks noGrp="1"/>
          </p:cNvSpPr>
          <p:nvPr>
            <p:ph idx="1"/>
          </p:nvPr>
        </p:nvSpPr>
        <p:spPr/>
        <p:txBody>
          <a:bodyPr>
            <a:normAutofit/>
          </a:bodyPr>
          <a:lstStyle/>
          <a:p>
            <a:r>
              <a:rPr lang="tr-TR" b="1" dirty="0"/>
              <a:t>Carini ve ark. (1975) </a:t>
            </a:r>
            <a:r>
              <a:rPr lang="tr-TR" dirty="0"/>
              <a:t>süt ve peynirden izole edilen belli </a:t>
            </a:r>
            <a:r>
              <a:rPr lang="tr-TR" dirty="0" err="1"/>
              <a:t>suşlarda</a:t>
            </a:r>
            <a:r>
              <a:rPr lang="tr-TR" dirty="0"/>
              <a:t> </a:t>
            </a:r>
            <a:r>
              <a:rPr lang="tr-TR" dirty="0" err="1"/>
              <a:t>endosellüler</a:t>
            </a:r>
            <a:r>
              <a:rPr lang="tr-TR" dirty="0"/>
              <a:t> </a:t>
            </a:r>
            <a:r>
              <a:rPr lang="tr-TR" dirty="0" err="1"/>
              <a:t>proteolitik</a:t>
            </a:r>
            <a:r>
              <a:rPr lang="tr-TR" dirty="0"/>
              <a:t> enzim sayesinde farklı duyarlılıkta laktik asidi tüketmeleriyle </a:t>
            </a:r>
            <a:r>
              <a:rPr lang="tr-TR" dirty="0" err="1"/>
              <a:t>eksosellüler</a:t>
            </a:r>
            <a:r>
              <a:rPr lang="tr-TR" dirty="0"/>
              <a:t> bir </a:t>
            </a:r>
            <a:r>
              <a:rPr lang="tr-TR" dirty="0" err="1"/>
              <a:t>proteolitik</a:t>
            </a:r>
            <a:r>
              <a:rPr lang="tr-TR" dirty="0"/>
              <a:t> aktivitenin oluştuğunu ortaya koymuşlardır. Bu durum genel olarak peynirlerin </a:t>
            </a:r>
            <a:r>
              <a:rPr lang="tr-TR" dirty="0" err="1"/>
              <a:t>pH</a:t>
            </a:r>
            <a:r>
              <a:rPr lang="tr-TR" dirty="0"/>
              <a:t> </a:t>
            </a:r>
            <a:r>
              <a:rPr lang="tr-TR" dirty="0" err="1"/>
              <a:t>zonunda</a:t>
            </a:r>
            <a:r>
              <a:rPr lang="tr-TR" dirty="0"/>
              <a:t> optimum bir etkiyi gösteriyor. </a:t>
            </a:r>
            <a:r>
              <a:rPr lang="tr-TR" dirty="0" err="1"/>
              <a:t>Debaryomyces’lerin</a:t>
            </a:r>
            <a:r>
              <a:rPr lang="tr-TR" dirty="0"/>
              <a:t> </a:t>
            </a:r>
            <a:r>
              <a:rPr lang="tr-TR" dirty="0" err="1"/>
              <a:t>otolizatmda</a:t>
            </a:r>
            <a:r>
              <a:rPr lang="tr-TR" dirty="0"/>
              <a:t> </a:t>
            </a:r>
            <a:r>
              <a:rPr lang="tr-TR" dirty="0" err="1"/>
              <a:t>pH</a:t>
            </a:r>
            <a:r>
              <a:rPr lang="tr-TR" dirty="0"/>
              <a:t> 5.8’de kazein üzerinde böyle bir etki gözlenmiştir. </a:t>
            </a:r>
            <a:r>
              <a:rPr lang="tr-TR" b="1" dirty="0"/>
              <a:t>Carini, </a:t>
            </a:r>
            <a:r>
              <a:rPr lang="tr-TR" dirty="0"/>
              <a:t>farklı </a:t>
            </a:r>
            <a:r>
              <a:rPr lang="tr-TR" dirty="0" err="1"/>
              <a:t>genuslardan</a:t>
            </a:r>
            <a:r>
              <a:rPr lang="tr-TR" dirty="0"/>
              <a:t> olan 20 </a:t>
            </a:r>
            <a:r>
              <a:rPr lang="tr-TR" dirty="0" err="1"/>
              <a:t>suşta</a:t>
            </a:r>
            <a:r>
              <a:rPr lang="tr-TR" dirty="0"/>
              <a:t> optimum </a:t>
            </a:r>
            <a:r>
              <a:rPr lang="tr-TR" dirty="0" err="1"/>
              <a:t>pH’sı</a:t>
            </a:r>
            <a:r>
              <a:rPr lang="tr-TR" dirty="0"/>
              <a:t> 6-7 arasında olan enzimlerden belirlemiştir. </a:t>
            </a:r>
            <a:r>
              <a:rPr lang="tr-TR" b="1" dirty="0" err="1"/>
              <a:t>Smietana</a:t>
            </a:r>
            <a:r>
              <a:rPr lang="tr-TR" b="1" dirty="0"/>
              <a:t> ve ark. </a:t>
            </a:r>
            <a:r>
              <a:rPr lang="tr-TR" dirty="0"/>
              <a:t>(1974) </a:t>
            </a:r>
            <a:r>
              <a:rPr lang="tr-TR" i="1" dirty="0"/>
              <a:t>K. </a:t>
            </a:r>
            <a:r>
              <a:rPr lang="tr-TR" i="1" dirty="0" err="1"/>
              <a:t>lactis</a:t>
            </a:r>
            <a:r>
              <a:rPr lang="tr-TR" dirty="0" err="1"/>
              <a:t>'in</a:t>
            </a:r>
            <a:r>
              <a:rPr lang="tr-TR" dirty="0"/>
              <a:t> </a:t>
            </a:r>
            <a:r>
              <a:rPr lang="tr-TR" dirty="0" err="1"/>
              <a:t>pH</a:t>
            </a:r>
            <a:r>
              <a:rPr lang="tr-TR" dirty="0"/>
              <a:t> 5.8; </a:t>
            </a:r>
            <a:r>
              <a:rPr lang="tr-TR" i="1" dirty="0"/>
              <a:t>C. </a:t>
            </a:r>
            <a:r>
              <a:rPr lang="tr-TR" i="1" dirty="0" err="1"/>
              <a:t>pseudotropicalis</a:t>
            </a:r>
            <a:r>
              <a:rPr lang="tr-TR" dirty="0"/>
              <a:t> için </a:t>
            </a:r>
            <a:r>
              <a:rPr lang="tr-TR" dirty="0" err="1"/>
              <a:t>pH</a:t>
            </a:r>
            <a:r>
              <a:rPr lang="tr-TR" dirty="0"/>
              <a:t> 5.4 olan optimum bir </a:t>
            </a:r>
            <a:r>
              <a:rPr lang="tr-TR" dirty="0" err="1"/>
              <a:t>kazeolitik</a:t>
            </a:r>
            <a:r>
              <a:rPr lang="tr-TR" dirty="0"/>
              <a:t> etki ölçmüşlerdir.</a:t>
            </a:r>
          </a:p>
        </p:txBody>
      </p:sp>
    </p:spTree>
    <p:extLst>
      <p:ext uri="{BB962C8B-B14F-4D97-AF65-F5344CB8AC3E}">
        <p14:creationId xmlns:p14="http://schemas.microsoft.com/office/powerpoint/2010/main" val="3526236331"/>
      </p:ext>
    </p:extLst>
  </p:cSld>
  <p:clrMapOvr>
    <a:masterClrMapping/>
  </p:clrMapOvr>
</p:sld>
</file>

<file path=ppt/theme/theme1.xml><?xml version="1.0" encoding="utf-8"?>
<a:theme xmlns:a="http://schemas.openxmlformats.org/drawingml/2006/main" name="Office Theme">
  <a:themeElements>
    <a:clrScheme name="Sarı Turuncu">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Office Teması">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3E4F19A7-A959-40BB-972C-4880BAF8EB09}"/>
    </a:ext>
  </a:extLst>
</a:theme>
</file>

<file path=docProps/app.xml><?xml version="1.0" encoding="utf-8"?>
<Properties xmlns="http://schemas.openxmlformats.org/officeDocument/2006/extended-properties" xmlns:vt="http://schemas.openxmlformats.org/officeDocument/2006/docPropsVTypes">
  <Template>Office Theme</Template>
  <TotalTime>101</TotalTime>
  <Words>5046</Words>
  <Application>Microsoft Office PowerPoint</Application>
  <PresentationFormat>Geniş ekran</PresentationFormat>
  <Paragraphs>438</Paragraphs>
  <Slides>68</Slides>
  <Notes>0</Notes>
  <HiddenSlides>0</HiddenSlides>
  <MMClips>0</MMClips>
  <ScaleCrop>false</ScaleCrop>
  <HeadingPairs>
    <vt:vector size="6" baseType="variant">
      <vt:variant>
        <vt:lpstr>Kullanılan Yazı Tipleri</vt:lpstr>
      </vt:variant>
      <vt:variant>
        <vt:i4>6</vt:i4>
      </vt:variant>
      <vt:variant>
        <vt:lpstr>Tema</vt:lpstr>
      </vt:variant>
      <vt:variant>
        <vt:i4>1</vt:i4>
      </vt:variant>
      <vt:variant>
        <vt:lpstr>Slayt Başlıkları</vt:lpstr>
      </vt:variant>
      <vt:variant>
        <vt:i4>68</vt:i4>
      </vt:variant>
    </vt:vector>
  </HeadingPairs>
  <TitlesOfParts>
    <vt:vector size="75" baseType="lpstr">
      <vt:lpstr>Arial</vt:lpstr>
      <vt:lpstr>Calibri</vt:lpstr>
      <vt:lpstr>Calibri Light</vt:lpstr>
      <vt:lpstr>Courier New</vt:lpstr>
      <vt:lpstr>Tahoma</vt:lpstr>
      <vt:lpstr>Wingdings</vt:lpstr>
      <vt:lpstr>Office Theme</vt:lpstr>
      <vt:lpstr>KÜF ve MAYALAR </vt:lpstr>
      <vt:lpstr>                            Mayalar </vt:lpstr>
      <vt:lpstr>             Mayaların Orijini </vt:lpstr>
      <vt:lpstr>       Mayaların Taksonomisi </vt:lpstr>
      <vt:lpstr>PowerPoint Sunusu</vt:lpstr>
      <vt:lpstr>PowerPoint Sunusu</vt:lpstr>
      <vt:lpstr>    Mayaların Biyokimyasal Özellikleri </vt:lpstr>
      <vt:lpstr>PowerPoint Sunusu</vt:lpstr>
      <vt:lpstr>     Mayaların Proteolitik Aktiviteleri </vt:lpstr>
      <vt:lpstr>PowerPoint Sunusu</vt:lpstr>
      <vt:lpstr>      Mayalarm Lipolitik Aktiviteleri </vt:lpstr>
      <vt:lpstr>PowerPoint Sunusu</vt:lpstr>
      <vt:lpstr>PowerPoint Sunusu</vt:lpstr>
      <vt:lpstr>Mayaların Lipidler Üzerine Etkisi ve Oluşan Yağ Asitleri</vt:lpstr>
      <vt:lpstr>PowerPoint Sunusu</vt:lpstr>
      <vt:lpstr>PowerPoint Sunusu</vt:lpstr>
      <vt:lpstr>PowerPoint Sunusu</vt:lpstr>
      <vt:lpstr>   Mayaların Süt Endüstrisinde Kullanımı </vt:lpstr>
      <vt:lpstr>PowerPoint Sunusu</vt:lpstr>
      <vt:lpstr>PowerPoint Sunusu</vt:lpstr>
      <vt:lpstr>              Konsantre Protein Eldesinde </vt:lpstr>
      <vt:lpstr>   Bazı Fermente Süt İçeceklerinin Üretimine Katılır </vt:lpstr>
      <vt:lpstr>Bazı Özel Peynirlerin Yapımında Öncü Mikroorganizmadır</vt:lpstr>
      <vt:lpstr>Bazı Vitaminlerin Üretiminde Ana Kaynak Mayalardır </vt:lpstr>
      <vt:lpstr>     Endüstriyel Enzimlerin Eldesinde </vt:lpstr>
      <vt:lpstr>   Mayaların Süt Teknolojisindeki Etkileri </vt:lpstr>
      <vt:lpstr>PowerPoint Sunusu</vt:lpstr>
      <vt:lpstr>PowerPoint Sunusu</vt:lpstr>
      <vt:lpstr>PowerPoint Sunusu</vt:lpstr>
      <vt:lpstr>PowerPoint Sunusu</vt:lpstr>
      <vt:lpstr>PowerPoint Sunusu</vt:lpstr>
      <vt:lpstr>PowerPoint Sunusu</vt:lpstr>
      <vt:lpstr>        Mayaların Zararlı Etkileri </vt:lpstr>
      <vt:lpstr>PowerPoint Sunusu</vt:lpstr>
      <vt:lpstr>PowerPoint Sunusu</vt:lpstr>
      <vt:lpstr>PowerPoint Sunusu</vt:lpstr>
      <vt:lpstr>PowerPoint Sunusu</vt:lpstr>
      <vt:lpstr>PowerPoint Sunusu</vt:lpstr>
      <vt:lpstr>    Mayaların Seçim Kriterleri </vt:lpstr>
      <vt:lpstr>PowerPoint Sunusu</vt:lpstr>
      <vt:lpstr>PowerPoint Sunusu</vt:lpstr>
      <vt:lpstr>Süt teknolojisinde yaralanılan küfler</vt:lpstr>
      <vt:lpstr>2. Penicillium genusu </vt:lpstr>
      <vt:lpstr>PowerPoint Sunusu</vt:lpstr>
      <vt:lpstr>PowerPoint Sunusu</vt:lpstr>
      <vt:lpstr>PowerPoint Sunusu</vt:lpstr>
      <vt:lpstr>PowerPoint Sunusu</vt:lpstr>
      <vt:lpstr> Penicillium roquefortii  kullanımı:</vt:lpstr>
      <vt:lpstr>Küflerin peynir yapımı ve olgunlaşmasında rolleri:</vt:lpstr>
      <vt:lpstr>PowerPoint Sunusu</vt:lpstr>
      <vt:lpstr>PowerPoint Sunusu</vt:lpstr>
      <vt:lpstr>3. Aroma bileşiklerinin üretimi</vt:lpstr>
      <vt:lpstr>PowerPoint Sunusu</vt:lpstr>
      <vt:lpstr>PowerPoint Sunusu</vt:lpstr>
      <vt:lpstr>PowerPoint Sunusu</vt:lpstr>
      <vt:lpstr>PowerPoint Sunusu</vt:lpstr>
      <vt:lpstr>PowerPoint Sunusu</vt:lpstr>
      <vt:lpstr>PowerPoint Sunusu</vt:lpstr>
      <vt:lpstr>PowerPoint Sunusu</vt:lpstr>
      <vt:lpstr>Toksin oluşturan küfler ile toksinleri ve etkileri </vt:lpstr>
      <vt:lpstr>Teknolojik işlemler sırasında AFM1'in oluşumu  ve stabilitesi:</vt:lpstr>
      <vt:lpstr>Mikotoksinlerin sebep olduğu rahasızlıklar</vt:lpstr>
      <vt:lpstr>PowerPoint Sunusu</vt:lpstr>
      <vt:lpstr>PowerPoint Sunusu</vt:lpstr>
      <vt:lpstr>Süt ve ürünlerinde aflatoksin üreten küfler</vt:lpstr>
      <vt:lpstr>PowerPoint Sunusu</vt:lpstr>
      <vt:lpstr>PowerPoint Sunusu</vt:lpstr>
      <vt:lpstr>PowerPoint Sunusu</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süleyman yüksel</dc:creator>
  <cp:lastModifiedBy>Birce Taban</cp:lastModifiedBy>
  <cp:revision>21</cp:revision>
  <dcterms:created xsi:type="dcterms:W3CDTF">2018-12-14T07:20:55Z</dcterms:created>
  <dcterms:modified xsi:type="dcterms:W3CDTF">2019-03-13T10:18:06Z</dcterms:modified>
</cp:coreProperties>
</file>