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14"/>
  </p:notesMasterIdLst>
  <p:sldIdLst>
    <p:sldId id="328" r:id="rId5"/>
    <p:sldId id="263" r:id="rId6"/>
    <p:sldId id="327" r:id="rId7"/>
    <p:sldId id="331" r:id="rId8"/>
    <p:sldId id="279" r:id="rId9"/>
    <p:sldId id="280" r:id="rId10"/>
    <p:sldId id="281" r:id="rId11"/>
    <p:sldId id="329" r:id="rId12"/>
    <p:sldId id="33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Hukuk Kurallarının Yer ve Zaman Bakımından Ugulanması" id="{9B533F2F-56F8-455E-BFB6-C2AAC4611A3D}">
          <p14:sldIdLst>
            <p14:sldId id="328"/>
            <p14:sldId id="263"/>
            <p14:sldId id="327"/>
            <p14:sldId id="331"/>
            <p14:sldId id="279"/>
            <p14:sldId id="280"/>
            <p14:sldId id="281"/>
            <p14:sldId id="329"/>
            <p14:sldId id="33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5F8671-8414-4E51-AC2B-F802B8BD22B2}" v="1" dt="2020-05-27T14:29:36.8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73" autoAdjust="0"/>
  </p:normalViewPr>
  <p:slideViewPr>
    <p:cSldViewPr>
      <p:cViewPr varScale="1">
        <p:scale>
          <a:sx n="86" d="100"/>
          <a:sy n="86" d="100"/>
        </p:scale>
        <p:origin x="1382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8287AA-0D99-42CE-A71B-10FA9908BBF8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C167DB-EFF0-400D-96A1-6799F871DE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C167DB-EFF0-400D-96A1-6799F871DE5B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 latinLnBrk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lt"/>
                <a:cs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lt"/>
                <a:cs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CFA480D-CB17-4C49-BB2A-C7514E1C7CEA}" type="datetimeFigureOut">
              <a:rPr lang="en-US" smtClean="0"/>
              <a:pPr/>
              <a:t>5/27/2020</a:t>
            </a:fld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 algn="r"/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>
              <a:defRPr sz="1600" baseline="0">
                <a:solidFill>
                  <a:schemeClr val="tx2"/>
                </a:solidFill>
              </a:defRPr>
            </a:lvl1pPr>
          </a:lstStyle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sz="1600" baseline="0" dirty="0">
              <a:solidFill>
                <a:schemeClr val="tx2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aşlık 1">
            <a:extLst>
              <a:ext uri="{FF2B5EF4-FFF2-40B4-BE49-F238E27FC236}">
                <a16:creationId xmlns:a16="http://schemas.microsoft.com/office/drawing/2014/main" id="{2065D22A-AFCC-4EFF-BCBF-869AD08939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Şafak PARLAK BÖRÜ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D89AE16F-38EE-4BA1-ADA2-A876C4860D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Hukuk Başlangıcı</a:t>
            </a:r>
          </a:p>
        </p:txBody>
      </p:sp>
    </p:spTree>
    <p:extLst>
      <p:ext uri="{BB962C8B-B14F-4D97-AF65-F5344CB8AC3E}">
        <p14:creationId xmlns:p14="http://schemas.microsoft.com/office/powerpoint/2010/main" val="1902957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836440"/>
          </a:xfrm>
        </p:spPr>
        <p:txBody>
          <a:bodyPr>
            <a:normAutofit fontScale="90000"/>
          </a:bodyPr>
          <a:lstStyle/>
          <a:p>
            <a:r>
              <a:rPr lang="tr-TR" dirty="0"/>
              <a:t>HUKUK KURALLARININ YER VE ZAMAN BAKIMINDAN UYGULANMASI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891136"/>
          </a:xfrm>
        </p:spPr>
        <p:txBody>
          <a:bodyPr>
            <a:normAutofit fontScale="92500" lnSpcReduction="20000"/>
          </a:bodyPr>
          <a:lstStyle/>
          <a:p>
            <a:pPr marL="571500" indent="-571500">
              <a:buFont typeface="+mj-lt"/>
              <a:buAutoNum type="romanUcPeriod"/>
            </a:pPr>
            <a:r>
              <a:rPr lang="tr-TR" dirty="0"/>
              <a:t>Hukuk Kurallarının Yer Bakımından Uygulanması</a:t>
            </a:r>
          </a:p>
          <a:p>
            <a:pPr marL="880110" lvl="1" indent="-514350">
              <a:buFont typeface="+mj-lt"/>
              <a:buAutoNum type="alphaUcPeriod"/>
            </a:pPr>
            <a:r>
              <a:rPr lang="tr-TR" dirty="0"/>
              <a:t>Mülkîlik İlkesi</a:t>
            </a:r>
          </a:p>
          <a:p>
            <a:pPr marL="880110" lvl="1" indent="-514350">
              <a:buFont typeface="+mj-lt"/>
              <a:buAutoNum type="alphaUcPeriod"/>
            </a:pPr>
            <a:r>
              <a:rPr lang="tr-TR" dirty="0"/>
              <a:t>Şahsîlik İlkesi</a:t>
            </a:r>
          </a:p>
          <a:p>
            <a:pPr marL="571500" indent="-571500">
              <a:buFont typeface="+mj-lt"/>
              <a:buAutoNum type="romanUcPeriod"/>
            </a:pPr>
            <a:r>
              <a:rPr lang="tr-TR" dirty="0"/>
              <a:t>Hukuk Kurallarının Zaman Bakımından Uygulanması</a:t>
            </a:r>
          </a:p>
          <a:p>
            <a:pPr marL="880110" lvl="1" indent="-514350">
              <a:buFont typeface="+mj-lt"/>
              <a:buAutoNum type="alphaUcPeriod"/>
            </a:pPr>
            <a:r>
              <a:rPr lang="tr-TR" dirty="0"/>
              <a:t>Kanunların Yürürlüğe Girmesi</a:t>
            </a:r>
          </a:p>
          <a:p>
            <a:pPr marL="880110" lvl="1" indent="-514350">
              <a:buFont typeface="+mj-lt"/>
              <a:buAutoNum type="alphaUcPeriod"/>
            </a:pPr>
            <a:r>
              <a:rPr lang="tr-TR" dirty="0"/>
              <a:t>Kanunların Yürürlükten Kalkması</a:t>
            </a:r>
          </a:p>
          <a:p>
            <a:pPr marL="880110" lvl="1" indent="-514350">
              <a:buFont typeface="+mj-lt"/>
              <a:buAutoNum type="alphaUcPeriod"/>
            </a:pPr>
            <a:r>
              <a:rPr lang="tr-TR" dirty="0"/>
              <a:t>Yürürlüğe Giren Kanunların Zaman Bakımından Uygulanması Sorunu</a:t>
            </a:r>
          </a:p>
          <a:p>
            <a:pPr marL="571500" indent="-571500">
              <a:buFont typeface="+mj-lt"/>
              <a:buAutoNum type="romanUcPeriod"/>
            </a:pPr>
            <a:r>
              <a:rPr lang="tr-TR" dirty="0"/>
              <a:t>Kanunların Geçmişe Uygulanması Sorunu Hakkında Klasik Teori</a:t>
            </a:r>
          </a:p>
          <a:p>
            <a:pPr marL="880110" lvl="1" indent="-514350">
              <a:buClr>
                <a:schemeClr val="accent3"/>
              </a:buClr>
              <a:buFont typeface="+mj-lt"/>
              <a:buAutoNum type="alphaUcPeriod"/>
            </a:pPr>
            <a:r>
              <a:rPr lang="tr-TR" dirty="0"/>
              <a:t>Kural: Kanunların Geçmişe Uygulanmaması İlkesi</a:t>
            </a:r>
          </a:p>
          <a:p>
            <a:pPr marL="880110" lvl="1" indent="-514350">
              <a:buClr>
                <a:schemeClr val="accent3"/>
              </a:buClr>
              <a:buFont typeface="+mj-lt"/>
              <a:buAutoNum type="alphaUcPeriod"/>
            </a:pPr>
            <a:r>
              <a:rPr lang="tr-TR" dirty="0"/>
              <a:t>Kanunların Geçmişe Uygulanmaması İlkesinin İstisnaları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C24FB5B-14D5-472A-BA99-D70241EDAE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Bir kanun, ülke sınırları içindeki yerli veya yabancı herkese uygulanır. </a:t>
            </a:r>
          </a:p>
          <a:p>
            <a:r>
              <a:rPr lang="tr-TR" dirty="0"/>
              <a:t>Bir devletin ülkesi içinde bulunan herkes, o devletin hukukuna tabiidir. </a:t>
            </a:r>
          </a:p>
          <a:p>
            <a:r>
              <a:rPr lang="tr-TR" dirty="0"/>
              <a:t>Bir ülkenin sınırları içinde suç işleyen kişi, vatandaş olsun veya olmasın, o devletin ceza kanunlarına göre yargılanır.</a:t>
            </a:r>
          </a:p>
        </p:txBody>
      </p:sp>
      <p:sp>
        <p:nvSpPr>
          <p:cNvPr id="5" name="Başlık 4">
            <a:extLst>
              <a:ext uri="{FF2B5EF4-FFF2-40B4-BE49-F238E27FC236}">
                <a16:creationId xmlns:a16="http://schemas.microsoft.com/office/drawing/2014/main" id="{380CD7F8-CB4A-49CE-A008-2994CE4B0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HUKUK KURALLARININ YER BAKIMINDAN UYGULANMASI</a:t>
            </a:r>
          </a:p>
        </p:txBody>
      </p:sp>
      <p:sp>
        <p:nvSpPr>
          <p:cNvPr id="2" name="Metin Yer Tutucusu 1">
            <a:extLst>
              <a:ext uri="{FF2B5EF4-FFF2-40B4-BE49-F238E27FC236}">
                <a16:creationId xmlns:a16="http://schemas.microsoft.com/office/drawing/2014/main" id="{907B9988-1756-494F-A6FC-984E6AFA7125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755576" y="1916832"/>
            <a:ext cx="4040188" cy="762000"/>
          </a:xfrm>
        </p:spPr>
        <p:txBody>
          <a:bodyPr/>
          <a:lstStyle/>
          <a:p>
            <a:pPr marL="0" indent="0">
              <a:buNone/>
            </a:pPr>
            <a:r>
              <a:rPr lang="tr-TR" dirty="0">
                <a:solidFill>
                  <a:schemeClr val="tx2"/>
                </a:solidFill>
              </a:rPr>
              <a:t>MÜLKİLİK İLKESİ</a:t>
            </a:r>
          </a:p>
        </p:txBody>
      </p:sp>
    </p:spTree>
    <p:extLst>
      <p:ext uri="{BB962C8B-B14F-4D97-AF65-F5344CB8AC3E}">
        <p14:creationId xmlns:p14="http://schemas.microsoft.com/office/powerpoint/2010/main" val="1002936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3A0D6F2D-35F9-4621-984B-3B146C8BDC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pPr marL="0" indent="0">
              <a:buNone/>
            </a:pPr>
            <a:r>
              <a:rPr lang="tr-TR" dirty="0">
                <a:solidFill>
                  <a:schemeClr val="tx2"/>
                </a:solidFill>
              </a:rPr>
              <a:t>ŞAHSİLİK İLKESİ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Bir devletin vatandaşı, yabancı ülkede bulunsa bile, yine kendi milli hukukuna bağlı kalır.</a:t>
            </a:r>
          </a:p>
          <a:p>
            <a:r>
              <a:rPr lang="tr-TR" dirty="0"/>
              <a:t>Milli kanun kişiyi ülke dışında dahi takip eder.</a:t>
            </a:r>
          </a:p>
          <a:p>
            <a:r>
              <a:rPr lang="tr-TR" dirty="0"/>
              <a:t>kamu hukuku alanında değil, özel hukuk alanında uygulanabilir.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9E6B6704-4FA9-4308-AA1A-41717A286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800" dirty="0">
                <a:ln w="3200">
                  <a:solidFill>
                    <a:srgbClr val="444D26">
                      <a:shade val="75000"/>
                      <a:alpha val="25000"/>
                    </a:srgbClr>
                  </a:solidFill>
                  <a:prstDash val="solid"/>
                  <a:round/>
                </a:ln>
              </a:rPr>
              <a:t>HUKUK KURALLARININ YER BAKIMINDAN UYGULANMASI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5905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47941CCF-608E-40C5-8FC9-15FEF34CC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>
                <a:solidFill>
                  <a:schemeClr val="tx2"/>
                </a:solidFill>
              </a:rPr>
              <a:t>A. KANUNLARIN YÜRÜRLÜĞE GİRMESİ</a:t>
            </a:r>
          </a:p>
          <a:p>
            <a:endParaRPr lang="tr-TR" dirty="0"/>
          </a:p>
          <a:p>
            <a:r>
              <a:rPr lang="tr-TR" dirty="0"/>
              <a:t>Resmi Gazete’ de yayımlanmadıkça yürürlüğe girmezler.</a:t>
            </a:r>
          </a:p>
          <a:p>
            <a:r>
              <a:rPr lang="tr-TR" dirty="0"/>
              <a:t>Yürürlük tarihi belirtilmemişse, Resmi Gazete’ de yayımlandığı gün yürürlüğe girer.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E0AFD3BC-0F18-4945-98F2-431DD606F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HUKUK KURALLARININ ZAMAN BAKIMINDAN UYGULANMASI</a:t>
            </a:r>
          </a:p>
        </p:txBody>
      </p:sp>
    </p:spTree>
    <p:extLst>
      <p:ext uri="{BB962C8B-B14F-4D97-AF65-F5344CB8AC3E}">
        <p14:creationId xmlns:p14="http://schemas.microsoft.com/office/powerpoint/2010/main" val="2373217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DB20E3FC-ED50-42E9-911F-33B66D1465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>
                <a:solidFill>
                  <a:schemeClr val="tx2"/>
                </a:solidFill>
              </a:rPr>
              <a:t>B. KANUNLARIN YÜRÜRLÜKTEN KALKMASI</a:t>
            </a:r>
          </a:p>
          <a:p>
            <a:pPr marL="365760" lvl="1" indent="0">
              <a:buNone/>
            </a:pPr>
            <a:r>
              <a:rPr lang="tr-TR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1. Kendiliğinden: </a:t>
            </a:r>
            <a:r>
              <a:rPr lang="tr-TR" dirty="0">
                <a:solidFill>
                  <a:schemeClr val="tx1"/>
                </a:solidFill>
              </a:rPr>
              <a:t>Kanun metninde ne kadar süre yürürlükte kalacağı belirtilmişse, sürenin bitmesiyle yürürlükten kalkar.</a:t>
            </a:r>
          </a:p>
          <a:p>
            <a:pPr marL="365760" lvl="1" indent="0">
              <a:buNone/>
            </a:pPr>
            <a:r>
              <a:rPr lang="tr-TR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2. Başka Bir Kanunla (</a:t>
            </a:r>
            <a:r>
              <a:rPr lang="tr-TR" i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İLGA</a:t>
            </a:r>
            <a:r>
              <a:rPr lang="tr-TR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): </a:t>
            </a:r>
            <a:r>
              <a:rPr lang="tr-TR" dirty="0">
                <a:solidFill>
                  <a:schemeClr val="tx1"/>
                </a:solidFill>
              </a:rPr>
              <a:t>Yeni bir kanunun, diğer kanunu yürürlükten kaldırmasıdır.</a:t>
            </a:r>
          </a:p>
          <a:p>
            <a:pPr marL="365760" lvl="1" indent="0">
              <a:buNone/>
            </a:pPr>
            <a:r>
              <a:rPr lang="tr-TR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3. AYM Kararıyla (</a:t>
            </a:r>
            <a:r>
              <a:rPr lang="tr-TR" i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İPTAL</a:t>
            </a:r>
            <a:r>
              <a:rPr lang="tr-TR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): </a:t>
            </a:r>
            <a:r>
              <a:rPr lang="tr-TR" dirty="0">
                <a:solidFill>
                  <a:schemeClr val="tx1"/>
                </a:solidFill>
              </a:rPr>
              <a:t>Anayasa Mahkemesinin, bir kanun hakkında Anayasa’ ya aykırı olduğu kanısına vararak iptal kararı vermesidir. </a:t>
            </a:r>
          </a:p>
          <a:p>
            <a:pPr marL="365760" lvl="1" indent="0">
              <a:buNone/>
            </a:pPr>
            <a:endParaRPr lang="tr-TR" dirty="0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919AEB91-7019-47E7-802E-3BF071133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HUKUK KURALLARININ ZAMAN BAKIMINDAN UYGULANMASI</a:t>
            </a:r>
          </a:p>
        </p:txBody>
      </p:sp>
    </p:spTree>
    <p:extLst>
      <p:ext uri="{BB962C8B-B14F-4D97-AF65-F5344CB8AC3E}">
        <p14:creationId xmlns:p14="http://schemas.microsoft.com/office/powerpoint/2010/main" val="25565420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64291CD7-B14A-4904-BFB3-70087640E7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>
                <a:solidFill>
                  <a:schemeClr val="tx2"/>
                </a:solidFill>
              </a:rPr>
              <a:t>C. YÜRÜRLÜĞE GİREN KANUNLARIN ZAMAN BAKIMINDAN UYGULANMASI SORUNU</a:t>
            </a:r>
          </a:p>
          <a:p>
            <a:pPr marL="365760" lvl="1" indent="0">
              <a:buNone/>
            </a:pPr>
            <a:r>
              <a:rPr lang="tr-TR" sz="2000" dirty="0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E0059CA0-B579-4592-B81E-79940E203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800" dirty="0">
                <a:ln w="3200">
                  <a:solidFill>
                    <a:srgbClr val="444D26">
                      <a:shade val="75000"/>
                      <a:alpha val="25000"/>
                    </a:srgbClr>
                  </a:solidFill>
                  <a:prstDash val="solid"/>
                  <a:round/>
                </a:ln>
              </a:rPr>
              <a:t>HUKUK KURALLARININ ZAMAN BAKIMINDAN UYGULANMASI</a:t>
            </a:r>
            <a:endParaRPr lang="tr-TR" dirty="0"/>
          </a:p>
        </p:txBody>
      </p:sp>
      <p:graphicFrame>
        <p:nvGraphicFramePr>
          <p:cNvPr id="18" name="Tablo 18">
            <a:extLst>
              <a:ext uri="{FF2B5EF4-FFF2-40B4-BE49-F238E27FC236}">
                <a16:creationId xmlns:a16="http://schemas.microsoft.com/office/drawing/2014/main" id="{7C1EEF81-F64C-40EE-BAC4-611C42503C5B}"/>
              </a:ext>
            </a:extLst>
          </p:cNvPr>
          <p:cNvGraphicFramePr>
            <a:graphicFrameLocks noGrp="1"/>
          </p:cNvGraphicFramePr>
          <p:nvPr/>
        </p:nvGraphicFramePr>
        <p:xfrm>
          <a:off x="521658" y="2492896"/>
          <a:ext cx="7794760" cy="41044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2030">
                  <a:extLst>
                    <a:ext uri="{9D8B030D-6E8A-4147-A177-3AD203B41FA5}">
                      <a16:colId xmlns:a16="http://schemas.microsoft.com/office/drawing/2014/main" val="4024223047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2874117654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610740111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647801997"/>
                    </a:ext>
                  </a:extLst>
                </a:gridCol>
                <a:gridCol w="216026">
                  <a:extLst>
                    <a:ext uri="{9D8B030D-6E8A-4147-A177-3AD203B41FA5}">
                      <a16:colId xmlns:a16="http://schemas.microsoft.com/office/drawing/2014/main" val="1147557111"/>
                    </a:ext>
                  </a:extLst>
                </a:gridCol>
              </a:tblGrid>
              <a:tr h="1340951">
                <a:tc>
                  <a:txBody>
                    <a:bodyPr/>
                    <a:lstStyle/>
                    <a:p>
                      <a:endParaRPr lang="tr-TR" dirty="0"/>
                    </a:p>
                    <a:p>
                      <a:r>
                        <a:rPr lang="tr-TR" dirty="0"/>
                        <a:t>1. ihtimal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Olay veya durumun başlaması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Olay veya durumun tamamlanması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Kanunun yürürlüğe girmesi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5514832"/>
                  </a:ext>
                </a:extLst>
              </a:tr>
              <a:tr h="1381753">
                <a:tc>
                  <a:txBody>
                    <a:bodyPr/>
                    <a:lstStyle/>
                    <a:p>
                      <a:endParaRPr lang="tr-TR" dirty="0"/>
                    </a:p>
                    <a:p>
                      <a:r>
                        <a:rPr lang="tr-TR" dirty="0"/>
                        <a:t>2. ihtimal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Olay veya durumun başlaması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Kanunun yürürlüğe girmesi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Olay veya durumun tamamlanması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150364"/>
                  </a:ext>
                </a:extLst>
              </a:tr>
              <a:tr h="1381753">
                <a:tc>
                  <a:txBody>
                    <a:bodyPr/>
                    <a:lstStyle/>
                    <a:p>
                      <a:endParaRPr lang="tr-TR" dirty="0"/>
                    </a:p>
                    <a:p>
                      <a:r>
                        <a:rPr lang="tr-TR" dirty="0"/>
                        <a:t>3. ihtimal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Kanunun yürürlüğe girmesi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Olay veya durumun başlaması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Olay veya durumun tamamlanması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67425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29403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04CEC-3565-4E3B-917E-87A07B552B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Kanunların geçmişe uygulanamaması ilkesi: Kanunlar ancak yürürlüğe girdikten sonra uygulanabilir.</a:t>
            </a:r>
          </a:p>
          <a:p>
            <a:r>
              <a:rPr lang="tr-TR" dirty="0"/>
              <a:t>Temelinde hukuk güvenliği ilkesi vardır. </a:t>
            </a:r>
          </a:p>
          <a:p>
            <a:r>
              <a:rPr lang="tr-TR" dirty="0"/>
              <a:t>Kazanılmış haklara saygı ilkesi bir diğer sebeptir.</a:t>
            </a:r>
          </a:p>
        </p:txBody>
      </p:sp>
      <p:sp>
        <p:nvSpPr>
          <p:cNvPr id="5" name="Başlık 4">
            <a:extLst>
              <a:ext uri="{FF2B5EF4-FFF2-40B4-BE49-F238E27FC236}">
                <a16:creationId xmlns:a16="http://schemas.microsoft.com/office/drawing/2014/main" id="{8F02E702-7D16-4548-B3AB-E18D973A7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KANUNLARIN GEÇMİŞE UYGULANMASI SORUNU HAKKINDA KLASİK TEORİ</a:t>
            </a:r>
          </a:p>
        </p:txBody>
      </p:sp>
      <p:sp>
        <p:nvSpPr>
          <p:cNvPr id="2" name="Metin Yer Tutucusu 1">
            <a:extLst>
              <a:ext uri="{FF2B5EF4-FFF2-40B4-BE49-F238E27FC236}">
                <a16:creationId xmlns:a16="http://schemas.microsoft.com/office/drawing/2014/main" id="{A7B68227-9022-48F1-86EC-719881A5710E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755576" y="1772816"/>
            <a:ext cx="4040188" cy="762000"/>
          </a:xfrm>
        </p:spPr>
        <p:txBody>
          <a:bodyPr/>
          <a:lstStyle/>
          <a:p>
            <a:pPr marL="0" indent="0">
              <a:buNone/>
            </a:pPr>
            <a:r>
              <a:rPr lang="tr-TR" dirty="0">
                <a:solidFill>
                  <a:schemeClr val="tx2"/>
                </a:solidFill>
              </a:rPr>
              <a:t>KURAL</a:t>
            </a:r>
          </a:p>
        </p:txBody>
      </p:sp>
    </p:spTree>
    <p:extLst>
      <p:ext uri="{BB962C8B-B14F-4D97-AF65-F5344CB8AC3E}">
        <p14:creationId xmlns:p14="http://schemas.microsoft.com/office/powerpoint/2010/main" val="724775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0E252B73-A620-4C65-AD0D-48A544F432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tr-TR" dirty="0">
              <a:solidFill>
                <a:schemeClr val="tx1"/>
              </a:solidFill>
            </a:endParaRPr>
          </a:p>
          <a:p>
            <a:pPr marL="365760" lvl="1" indent="0">
              <a:buNone/>
            </a:pPr>
            <a:r>
              <a:rPr lang="tr-TR" dirty="0"/>
              <a:t>İSTİSNA</a:t>
            </a:r>
          </a:p>
          <a:p>
            <a:pPr marL="365760" lvl="1" indent="0">
              <a:buNone/>
            </a:pPr>
            <a:endParaRPr lang="tr-TR" dirty="0">
              <a:solidFill>
                <a:schemeClr val="tx1"/>
              </a:solidFill>
            </a:endParaRPr>
          </a:p>
          <a:p>
            <a:pPr lvl="1"/>
            <a:r>
              <a:rPr lang="tr-TR" dirty="0">
                <a:solidFill>
                  <a:schemeClr val="tx1"/>
                </a:solidFill>
              </a:rPr>
              <a:t>Özel Hukukta: Kamu düzeninden kaynaklı istisnalar bulunur.</a:t>
            </a:r>
          </a:p>
          <a:p>
            <a:pPr lvl="1"/>
            <a:r>
              <a:rPr lang="tr-TR" dirty="0">
                <a:solidFill>
                  <a:schemeClr val="tx1"/>
                </a:solidFill>
              </a:rPr>
              <a:t>Ceza Hukukunda: Failin lehine olan kanun geçmişe uygulanır.</a:t>
            </a:r>
          </a:p>
          <a:p>
            <a:pPr lvl="1"/>
            <a:r>
              <a:rPr lang="tr-TR" dirty="0">
                <a:solidFill>
                  <a:schemeClr val="tx1"/>
                </a:solidFill>
              </a:rPr>
              <a:t>Muhakeme Hukukunda: Derhâl yürürlük ilkesi geçerlidir.</a:t>
            </a:r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47935FD9-7AAF-4F32-86EF-F3BB2008E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>
                <a:ln w="3200">
                  <a:solidFill>
                    <a:srgbClr val="444D26">
                      <a:shade val="75000"/>
                      <a:alpha val="25000"/>
                    </a:srgbClr>
                  </a:solidFill>
                  <a:prstDash val="solid"/>
                  <a:round/>
                </a:ln>
              </a:rPr>
              <a:t>KANUNLARIN GEÇMİŞE UYGULANMASI SORUNU HAKKINDA KLASİK TEORİ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17747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ğıt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tint val="100000"/>
                <a:shade val="42000"/>
                <a:hueMod val="100000"/>
                <a:satMod val="100000"/>
              </a:schemeClr>
              <a:schemeClr val="phClr">
                <a:tint val="4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C6906DB4C1052743ACE33D6CA7F73AEA" ma:contentTypeVersion="2" ma:contentTypeDescription="Yeni belge oluşturun." ma:contentTypeScope="" ma:versionID="9a8f52481b51ee3a5d11f157b8343563">
  <xsd:schema xmlns:xsd="http://www.w3.org/2001/XMLSchema" xmlns:xs="http://www.w3.org/2001/XMLSchema" xmlns:p="http://schemas.microsoft.com/office/2006/metadata/properties" xmlns:ns3="560ef61b-03e2-46a8-aeae-79f8a710d1e9" targetNamespace="http://schemas.microsoft.com/office/2006/metadata/properties" ma:root="true" ma:fieldsID="d6833b621db8a039b88c210360b5f6db" ns3:_="">
    <xsd:import namespace="560ef61b-03e2-46a8-aeae-79f8a710d1e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0ef61b-03e2-46a8-aeae-79f8a710d1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7965287-7BC6-4CA3-B698-496889FF704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69C65BE-3764-4F81-B050-08C504860097}">
  <ds:schemaRefs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560ef61b-03e2-46a8-aeae-79f8a710d1e9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594CD1E-C0B9-49C0-A4EE-1EE623ADAE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0ef61b-03e2-46a8-aeae-79f8a710d1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Dünya Günü sunusu</Template>
  <TotalTime>0</TotalTime>
  <Words>376</Words>
  <Application>Microsoft Office PowerPoint</Application>
  <PresentationFormat>Ekran Gösterisi (4:3)</PresentationFormat>
  <Paragraphs>72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Calibri</vt:lpstr>
      <vt:lpstr>Constantia</vt:lpstr>
      <vt:lpstr>Wingdings 2</vt:lpstr>
      <vt:lpstr>Kağıt</vt:lpstr>
      <vt:lpstr>Hukuk Başlangıcı</vt:lpstr>
      <vt:lpstr>HUKUK KURALLARININ YER VE ZAMAN BAKIMINDAN UYGULANMASI</vt:lpstr>
      <vt:lpstr>HUKUK KURALLARININ YER BAKIMINDAN UYGULANMASI</vt:lpstr>
      <vt:lpstr>HUKUK KURALLARININ YER BAKIMINDAN UYGULANMASI</vt:lpstr>
      <vt:lpstr>HUKUK KURALLARININ ZAMAN BAKIMINDAN UYGULANMASI</vt:lpstr>
      <vt:lpstr>HUKUK KURALLARININ ZAMAN BAKIMINDAN UYGULANMASI</vt:lpstr>
      <vt:lpstr>HUKUK KURALLARININ ZAMAN BAKIMINDAN UYGULANMASI</vt:lpstr>
      <vt:lpstr>KANUNLARIN GEÇMİŞE UYGULANMASI SORUNU HAKKINDA KLASİK TEORİ</vt:lpstr>
      <vt:lpstr>KANUNLARIN GEÇMİŞE UYGULANMASI SORUNU HAKKINDA KLASİK TEORİ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2020-04-02T12:51:32Z</dcterms:created>
  <dcterms:modified xsi:type="dcterms:W3CDTF">2020-05-27T14:29:39Z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TC102513359990</vt:lpwstr>
  </property>
  <property fmtid="{D5CDD505-2E9C-101B-9397-08002B2CF9AE}" pid="3" name="ContentTypeId">
    <vt:lpwstr>0x010100C6906DB4C1052743ACE33D6CA7F73AEA</vt:lpwstr>
  </property>
</Properties>
</file>