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267813-2E85-4C14-AD0A-92CBDE427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B6FFE2-A8AC-4F6A-8EF9-143C8BEE4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51F3052-2A78-4B77-843D-841151F3A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EC46F5-21B5-49CA-91E6-3359BE1F1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20C23A-3179-4043-ADD7-F31B170EC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73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34D0D6-A846-4E37-AA2D-A2C34E80E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56DFDB7-54FB-45C7-B791-6258A0776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F0787DA-00B1-492C-83E3-7666D2EB3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62B044-DE2B-4292-A189-2ABFAE3F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82CE4D-7EAB-42A9-B7C9-3630A467F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640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4E58244-DF89-48C8-AE4A-E7AC1C9C6A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97170F0-FC10-40CB-B95E-863156558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05C609-73FE-4C24-8678-9E22513A9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5C4145E-7E16-43BC-88D5-B28101E7E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42AD58E-6A6E-4779-9AA4-91EF7DD34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20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5B0898-00D5-4CD0-AB46-C9527BC76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55645D-89C5-493F-ADC0-D0CD7F967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6E6FBAB-89CB-47E8-A90B-C9266C05C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B511A9-6946-4FD6-873F-E75B0F29C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F921F86-598B-4C00-87CC-EBE0643ED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64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175CC5-A352-470D-8082-68D8717B3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FF6D729-D817-4BEF-B0C6-04D0EC0D2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2B0CD5-ED19-4A67-8B55-A62A1CE0F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28A5298-E577-4597-BED9-9C65A8296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231783-34A4-4BCB-860A-02A84DEEA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379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8C44B3-D586-40F3-BEA1-9E4B01363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299BF7-4E08-48A9-B65B-6B909C182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EEC89B9-111D-458F-BE5E-CADD7DC56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359454E-62AD-4208-BF31-2BEA06C51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2F2C13C-DD10-4A06-94AD-F8AE9E5A9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58349F5-C102-40FF-B2BF-9F882398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77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28C42B-844C-43E0-B79E-7DF04AD35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F16EEC-01B6-4008-A8B8-EE4BCDEA5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C0E1796-8A81-4CAB-8E97-D1A95B4AE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4B729B6-4853-493D-8D59-A5A9757815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5A4FE44-50B0-4A89-A72E-F3BC6AF40C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2FCC872-9E0B-4DDE-AAB2-F0B80E30C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00350FC-7BFD-4D66-8A44-D9A0561DE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CB77E6B-7882-4822-95FC-385E6A98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90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CD88B1-1840-4BD2-9A85-178C3C5E5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59EEFFE-324F-424B-842D-E314648C7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2F9DEAA-82EB-4BE4-993F-2D03C3C11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9628D22-0896-4EB2-A7BA-82D98D220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335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D965112-97AF-40BC-AF92-7B2F3315C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7E8AE40-7D51-464C-8DF0-966E700DE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7A2C03E-229E-427D-9CDB-726B4D7E8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908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8BA351-A8E7-422A-B47B-DC28C10EE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E90271-F912-48D7-A47A-0EB5E5B41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32AB75C-62AD-4529-8FDF-68423A712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DC49DED-B50B-4A32-929F-3A4AD6015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517631C-5FB8-449A-A9C6-893440C57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27EF95C-C797-4144-A73B-F56270477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18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329DFF-72E2-46D6-8718-98FA4106E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EAFD2A7-8D57-4750-B373-8DB16C58D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4B44A1C-744B-4C40-A561-5E01C5F70F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FD23726-82EA-4709-98A2-071E57DD1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6A8ACF8-6B90-494E-AEFB-FB06D3464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5E7CDB8-DDA7-4B52-99F8-CB651E0A9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76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6ABD3C2-71F9-4E95-9989-631A1F5CA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6E1B327-2719-4A75-B14A-4EC1749FD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F2A85B-DDD0-4140-A331-F790E2FE7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22E74-DE06-428D-8A95-C1CF291A89C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A6F5EA-3645-49D3-9D26-5FC0403691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D9C85E-4AA4-44C4-B691-A19BCF49A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4059-8C0D-4F0B-A9F7-5222507D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22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ktatas.hu/kozneveles/erettsegi/feladatsorok/kozepszint_2018tavasz/kozep_2nap" TargetMode="External"/><Relationship Id="rId2" Type="http://schemas.openxmlformats.org/officeDocument/2006/relationships/hyperlink" Target="http://www.oktatas.h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ktatas.hu/bin/content/dload/erettsegi/feladatok_2018tavasz_kozep/k_magyid_18maj_fl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6099B2-BDFF-461D-8EBB-BE1C3462FF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Alıştırma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5AEFE43-8CDD-4FB9-B498-4113B12213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/>
              <a:t>Felszólító </a:t>
            </a:r>
            <a:r>
              <a:rPr lang="tr-TR" b="1" dirty="0" err="1"/>
              <a:t>mód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3121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B4B09B-718A-415F-91FA-22E326E05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D5A90D58-6F67-4407-AEC4-7744154A4D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3115212"/>
              </p:ext>
            </p:extLst>
          </p:nvPr>
        </p:nvGraphicFramePr>
        <p:xfrm>
          <a:off x="838200" y="1825625"/>
          <a:ext cx="6836764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007">
                  <a:extLst>
                    <a:ext uri="{9D8B030D-6E8A-4147-A177-3AD203B41FA5}">
                      <a16:colId xmlns:a16="http://schemas.microsoft.com/office/drawing/2014/main" val="1192363903"/>
                    </a:ext>
                  </a:extLst>
                </a:gridCol>
                <a:gridCol w="3417757">
                  <a:extLst>
                    <a:ext uri="{9D8B030D-6E8A-4147-A177-3AD203B41FA5}">
                      <a16:colId xmlns:a16="http://schemas.microsoft.com/office/drawing/2014/main" val="18994026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bíz (alanyi r. /belirsiz ç.)</a:t>
                      </a:r>
                    </a:p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bíz 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tárgyas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r./belirli ç.)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95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bízzak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bízzam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104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bízz</a:t>
                      </a:r>
                      <a:r>
                        <a:rPr lang="tr-TR" sz="2400" dirty="0"/>
                        <a:t>(ál)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bíz(</a:t>
                      </a:r>
                      <a:r>
                        <a:rPr lang="tr-TR" sz="2400" dirty="0" err="1"/>
                        <a:t>za</a:t>
                      </a:r>
                      <a:r>
                        <a:rPr lang="tr-TR" sz="2400" dirty="0"/>
                        <a:t>)d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344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bízzon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bízza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273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bízzunk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bízzuk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322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bízzatok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bízzátok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897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bízzanak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bízzák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234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322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2C92C4-95AF-4F4C-97F0-E88C88FAF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Alıştırma konusu: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E49242-79D7-483A-9655-E4858906B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Bkz.: </a:t>
            </a:r>
          </a:p>
          <a:p>
            <a:pPr marL="0" indent="0">
              <a:buNone/>
            </a:pPr>
            <a:r>
              <a:rPr lang="tr-TR" dirty="0"/>
              <a:t>Ana link olan </a:t>
            </a:r>
            <a:r>
              <a:rPr lang="tr-TR" dirty="0">
                <a:hlinkClick r:id="rId2"/>
              </a:rPr>
              <a:t>www.oktatas.hu</a:t>
            </a:r>
            <a:r>
              <a:rPr lang="tr-TR" dirty="0"/>
              <a:t> adresinde yer alan alt linkteki: </a:t>
            </a:r>
            <a:r>
              <a:rPr lang="tr-TR" u="sng" dirty="0">
                <a:hlinkClick r:id="rId3"/>
              </a:rPr>
              <a:t>https://www.oktatas.hu/kozneveles/erettsegi/feladatsorok/kozepszint_2018tavasz/kozep_</a:t>
            </a:r>
            <a:r>
              <a:rPr lang="tr-TR" dirty="0">
                <a:hlinkClick r:id="rId3"/>
              </a:rPr>
              <a:t>2nap</a:t>
            </a:r>
            <a:r>
              <a:rPr lang="tr-TR" dirty="0"/>
              <a:t> ‘de bulunan “</a:t>
            </a:r>
            <a:r>
              <a:rPr lang="tr-TR" dirty="0">
                <a:hlinkClick r:id="rId4"/>
              </a:rPr>
              <a:t>k_magyid_18maj_fl.pdf</a:t>
            </a:r>
            <a:r>
              <a:rPr lang="tr-TR" dirty="0"/>
              <a:t>” dosyasındaki ikinci bölümde bulunan (/</a:t>
            </a:r>
            <a:r>
              <a:rPr lang="tr-TR" dirty="0" err="1"/>
              <a:t>II.nyelvhelyesség</a:t>
            </a:r>
            <a:r>
              <a:rPr lang="tr-TR" dirty="0"/>
              <a:t>/ 2.feladat s.4) bulunan emir kipi «</a:t>
            </a:r>
            <a:r>
              <a:rPr lang="tr-TR" dirty="0" err="1"/>
              <a:t>felszólító</a:t>
            </a:r>
            <a:r>
              <a:rPr lang="tr-TR" dirty="0"/>
              <a:t> </a:t>
            </a:r>
            <a:r>
              <a:rPr lang="tr-TR" dirty="0" err="1"/>
              <a:t>mód</a:t>
            </a:r>
            <a:r>
              <a:rPr lang="tr-TR" dirty="0"/>
              <a:t>» konulu alıştırma.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074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A9DF5F-EF7E-4BCA-9FAB-8C437BC17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Alıştırmada yer alan fiillerin emir kipi belirli ve belirsiz çekimdeki kullanımları:</a:t>
            </a:r>
          </a:p>
        </p:txBody>
      </p:sp>
      <p:graphicFrame>
        <p:nvGraphicFramePr>
          <p:cNvPr id="6" name="Tablo 6">
            <a:extLst>
              <a:ext uri="{FF2B5EF4-FFF2-40B4-BE49-F238E27FC236}">
                <a16:creationId xmlns:a16="http://schemas.microsoft.com/office/drawing/2014/main" id="{DF8E6D41-41B9-4A38-992F-B86333F70B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3927940"/>
              </p:ext>
            </p:extLst>
          </p:nvPr>
        </p:nvGraphicFramePr>
        <p:xfrm>
          <a:off x="838200" y="1795644"/>
          <a:ext cx="7766154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3682">
                  <a:extLst>
                    <a:ext uri="{9D8B030D-6E8A-4147-A177-3AD203B41FA5}">
                      <a16:colId xmlns:a16="http://schemas.microsoft.com/office/drawing/2014/main" val="2379391543"/>
                    </a:ext>
                  </a:extLst>
                </a:gridCol>
                <a:gridCol w="3852472">
                  <a:extLst>
                    <a:ext uri="{9D8B030D-6E8A-4147-A177-3AD203B41FA5}">
                      <a16:colId xmlns:a16="http://schemas.microsoft.com/office/drawing/2014/main" val="3702486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próbál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(alanyi r. /belirsiz ç.)</a:t>
                      </a:r>
                    </a:p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próbál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tárgyas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r./belirli ç.)</a:t>
                      </a:r>
                    </a:p>
                    <a:p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547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próbáljak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próbáljam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705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próbálj</a:t>
                      </a:r>
                      <a:r>
                        <a:rPr lang="tr-TR" sz="2400" dirty="0"/>
                        <a:t>(ál)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</a:t>
                      </a:r>
                      <a:r>
                        <a:rPr lang="tr-TR" sz="2400" dirty="0"/>
                        <a:t>(</a:t>
                      </a:r>
                      <a:r>
                        <a:rPr lang="tr-TR" sz="2400" dirty="0" err="1"/>
                        <a:t>ja</a:t>
                      </a:r>
                      <a:r>
                        <a:rPr lang="tr-TR" sz="2400" dirty="0"/>
                        <a:t>)d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31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próbáljon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próbálja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444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próbáljunk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próbáljuk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22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próbáljatok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próbáljátok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680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próbáljanak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próbálják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945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646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70FB96-07E8-4809-9E03-CC2986BE2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DA6C46CE-8D9E-44D8-BBE9-82E7C499EE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459925"/>
              </p:ext>
            </p:extLst>
          </p:nvPr>
        </p:nvGraphicFramePr>
        <p:xfrm>
          <a:off x="1093033" y="1813810"/>
          <a:ext cx="81409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3603">
                  <a:extLst>
                    <a:ext uri="{9D8B030D-6E8A-4147-A177-3AD203B41FA5}">
                      <a16:colId xmlns:a16="http://schemas.microsoft.com/office/drawing/2014/main" val="2147010821"/>
                    </a:ext>
                  </a:extLst>
                </a:gridCol>
                <a:gridCol w="4107305">
                  <a:extLst>
                    <a:ext uri="{9D8B030D-6E8A-4147-A177-3AD203B41FA5}">
                      <a16:colId xmlns:a16="http://schemas.microsoft.com/office/drawing/2014/main" val="1758548587"/>
                    </a:ext>
                  </a:extLst>
                </a:gridCol>
              </a:tblGrid>
              <a:tr h="704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választ (alanyi r. /belirsiz ç.)</a:t>
                      </a:r>
                    </a:p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választ 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tárgyas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r./belirli ç.)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295604"/>
                  </a:ext>
                </a:extLst>
              </a:tr>
              <a:tr h="367657"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válasszak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válasszam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2684567"/>
                  </a:ext>
                </a:extLst>
              </a:tr>
              <a:tr h="367657"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</a:t>
                      </a:r>
                      <a:r>
                        <a:rPr lang="tr-TR" sz="2400" dirty="0"/>
                        <a:t>(ál)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válasszad</a:t>
                      </a:r>
                      <a:r>
                        <a:rPr lang="tr-TR" sz="2400" dirty="0"/>
                        <a:t> / </a:t>
                      </a:r>
                      <a:r>
                        <a:rPr lang="tr-TR" sz="2400" dirty="0" err="1"/>
                        <a:t>válaszd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811236"/>
                  </a:ext>
                </a:extLst>
              </a:tr>
              <a:tr h="367657"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válasszon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válassza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361370"/>
                  </a:ext>
                </a:extLst>
              </a:tr>
              <a:tr h="367657"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válasszunk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válasszuk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2924189"/>
                  </a:ext>
                </a:extLst>
              </a:tr>
              <a:tr h="367657"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válasszatok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válasszátok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437577"/>
                  </a:ext>
                </a:extLst>
              </a:tr>
              <a:tr h="367657"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válasszanak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válasszák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079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990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2B5517-CEBB-446F-BDC9-1CC655C28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745B6145-0CC2-438E-B530-AEED134919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109157"/>
              </p:ext>
            </p:extLst>
          </p:nvPr>
        </p:nvGraphicFramePr>
        <p:xfrm>
          <a:off x="838200" y="1825625"/>
          <a:ext cx="7541302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8790">
                  <a:extLst>
                    <a:ext uri="{9D8B030D-6E8A-4147-A177-3AD203B41FA5}">
                      <a16:colId xmlns:a16="http://schemas.microsoft.com/office/drawing/2014/main" val="3458751609"/>
                    </a:ext>
                  </a:extLst>
                </a:gridCol>
                <a:gridCol w="3792512">
                  <a:extLst>
                    <a:ext uri="{9D8B030D-6E8A-4147-A177-3AD203B41FA5}">
                      <a16:colId xmlns:a16="http://schemas.microsoft.com/office/drawing/2014/main" val="11385893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fordít (alanyi r. /belirsiz ç.)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fordít 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tárgyas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r./belirli ç.)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885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fordítsak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fordítsam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062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</a:t>
                      </a:r>
                      <a:r>
                        <a:rPr lang="tr-TR" sz="2400" dirty="0"/>
                        <a:t>(ál)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</a:t>
                      </a:r>
                      <a:r>
                        <a:rPr lang="tr-TR" sz="2400" dirty="0"/>
                        <a:t>(a)d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379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fordítson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fordítsa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396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fordítsunk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fordítsuk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083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fordítsatok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fordítsátok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773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fordítsanak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fordítsák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93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047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7D33D1-3761-4BAB-97F2-F8325DF41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42867B26-F4D1-4F9C-BE71-48ACA62ACA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943479"/>
              </p:ext>
            </p:extLst>
          </p:nvPr>
        </p:nvGraphicFramePr>
        <p:xfrm>
          <a:off x="1093033" y="1964211"/>
          <a:ext cx="8515662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3406">
                  <a:extLst>
                    <a:ext uri="{9D8B030D-6E8A-4147-A177-3AD203B41FA5}">
                      <a16:colId xmlns:a16="http://schemas.microsoft.com/office/drawing/2014/main" val="3186791827"/>
                    </a:ext>
                  </a:extLst>
                </a:gridCol>
                <a:gridCol w="4182256">
                  <a:extLst>
                    <a:ext uri="{9D8B030D-6E8A-4147-A177-3AD203B41FA5}">
                      <a16:colId xmlns:a16="http://schemas.microsoft.com/office/drawing/2014/main" val="21969896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meg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kér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(alanyi r. /belirsiz ç.)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meg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kér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tárgyas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r./belirli ç.)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063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kérjek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kérjem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229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kérj</a:t>
                      </a:r>
                      <a:r>
                        <a:rPr lang="tr-TR" sz="2400" dirty="0"/>
                        <a:t>(</a:t>
                      </a:r>
                      <a:r>
                        <a:rPr lang="tr-TR" sz="2400" dirty="0" err="1"/>
                        <a:t>él</a:t>
                      </a:r>
                      <a:r>
                        <a:rPr lang="tr-TR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</a:t>
                      </a:r>
                      <a:r>
                        <a:rPr lang="tr-TR" sz="2400" dirty="0"/>
                        <a:t>(je)d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46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kérjen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kérje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kérjünk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kérjük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151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kérjetek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kérjétek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808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kérjenek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kérjék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139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242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E5662D-F0CB-4B9E-BB34-17AC7E7F3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DD5CD8B8-1011-455D-927B-43A3D71300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758780"/>
              </p:ext>
            </p:extLst>
          </p:nvPr>
        </p:nvGraphicFramePr>
        <p:xfrm>
          <a:off x="838200" y="1825625"/>
          <a:ext cx="8515662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3387">
                  <a:extLst>
                    <a:ext uri="{9D8B030D-6E8A-4147-A177-3AD203B41FA5}">
                      <a16:colId xmlns:a16="http://schemas.microsoft.com/office/drawing/2014/main" val="1217241100"/>
                    </a:ext>
                  </a:extLst>
                </a:gridCol>
                <a:gridCol w="4152275">
                  <a:extLst>
                    <a:ext uri="{9D8B030D-6E8A-4147-A177-3AD203B41FA5}">
                      <a16:colId xmlns:a16="http://schemas.microsoft.com/office/drawing/2014/main" val="19130597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meg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néz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(alanyi r. /belirsiz ç.)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meg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néz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tárgyas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r./belirli ç.)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085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nézzek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nézzem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426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nézz</a:t>
                      </a:r>
                      <a:r>
                        <a:rPr lang="tr-TR" sz="2400" dirty="0"/>
                        <a:t>(</a:t>
                      </a:r>
                      <a:r>
                        <a:rPr lang="tr-TR" sz="2400" dirty="0" err="1"/>
                        <a:t>él</a:t>
                      </a:r>
                      <a:r>
                        <a:rPr lang="tr-TR" sz="2400" dirty="0"/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</a:t>
                      </a:r>
                      <a:r>
                        <a:rPr lang="tr-TR" sz="2400" dirty="0"/>
                        <a:t>(ze)d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817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nézzen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nézze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nézzünk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nézzük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49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nézzetek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nézzétek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520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nézzenek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nézzék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454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362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4BB543-FF3B-43B9-BA9E-AF24B4E2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6E78C34F-612B-42C2-B07A-EF4C93B854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04292"/>
              </p:ext>
            </p:extLst>
          </p:nvPr>
        </p:nvGraphicFramePr>
        <p:xfrm>
          <a:off x="838200" y="1825625"/>
          <a:ext cx="7481341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3938">
                  <a:extLst>
                    <a:ext uri="{9D8B030D-6E8A-4147-A177-3AD203B41FA5}">
                      <a16:colId xmlns:a16="http://schemas.microsoft.com/office/drawing/2014/main" val="4123577441"/>
                    </a:ext>
                  </a:extLst>
                </a:gridCol>
                <a:gridCol w="3957403">
                  <a:extLst>
                    <a:ext uri="{9D8B030D-6E8A-4147-A177-3AD203B41FA5}">
                      <a16:colId xmlns:a16="http://schemas.microsoft.com/office/drawing/2014/main" val="7456770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keres (alanyi r. /belirsiz ç.)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keres 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tárgyas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r./belirli ç.)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072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keressek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keressem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621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keress</a:t>
                      </a:r>
                      <a:r>
                        <a:rPr lang="tr-TR" sz="2400" dirty="0"/>
                        <a:t>(</a:t>
                      </a:r>
                      <a:r>
                        <a:rPr lang="tr-TR" sz="2400" dirty="0" err="1"/>
                        <a:t>él</a:t>
                      </a:r>
                      <a:r>
                        <a:rPr lang="tr-TR" sz="2400" dirty="0"/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keres(se)d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61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keressen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keresse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256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keressünk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keressük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752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keressetek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keressétek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2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keressenek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keressék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302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80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D1E6DC-4B72-4815-B8D4-0E9F3B4B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B3C5DCA5-FBCC-4D3A-BA90-F3A6320B16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791709"/>
              </p:ext>
            </p:extLst>
          </p:nvPr>
        </p:nvGraphicFramePr>
        <p:xfrm>
          <a:off x="1249180" y="2116362"/>
          <a:ext cx="8419476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7298">
                  <a:extLst>
                    <a:ext uri="{9D8B030D-6E8A-4147-A177-3AD203B41FA5}">
                      <a16:colId xmlns:a16="http://schemas.microsoft.com/office/drawing/2014/main" val="3988250518"/>
                    </a:ext>
                  </a:extLst>
                </a:gridCol>
                <a:gridCol w="4302178">
                  <a:extLst>
                    <a:ext uri="{9D8B030D-6E8A-4147-A177-3AD203B41FA5}">
                      <a16:colId xmlns:a16="http://schemas.microsoft.com/office/drawing/2014/main" val="4180140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(el)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helyez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(alanyi r. /belirsiz ç.)</a:t>
                      </a:r>
                    </a:p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(el)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helyez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tárgyas</a:t>
                      </a: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r./belirli ç.)</a:t>
                      </a:r>
                    </a:p>
                    <a:p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992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helyezzek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helyezzem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105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helyezz</a:t>
                      </a:r>
                      <a:r>
                        <a:rPr lang="tr-TR" sz="2400" dirty="0"/>
                        <a:t>(</a:t>
                      </a:r>
                      <a:r>
                        <a:rPr lang="tr-TR" sz="2400" dirty="0" err="1"/>
                        <a:t>él</a:t>
                      </a:r>
                      <a:r>
                        <a:rPr lang="tr-TR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</a:t>
                      </a:r>
                      <a:r>
                        <a:rPr lang="tr-TR" sz="2400" dirty="0"/>
                        <a:t>(ze)d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555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helyezzen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helyezze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817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helyezzünk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helyezzük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268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helyezzetek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helyezzétek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29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helyezzenek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/>
                        <a:t>helyezzék</a:t>
                      </a:r>
                      <a:r>
                        <a:rPr lang="tr-TR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930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567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401</Words>
  <Application>Microsoft Office PowerPoint</Application>
  <PresentationFormat>Geniş ekran</PresentationFormat>
  <Paragraphs>120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Alıştırma</vt:lpstr>
      <vt:lpstr>Alıştırma konusu:</vt:lpstr>
      <vt:lpstr>Alıştırmada yer alan fiillerin emir kipi belirli ve belirsiz çekimdeki kullanımları: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Cevaplar</dc:title>
  <dc:creator>Alpertunga Altaylı</dc:creator>
  <cp:lastModifiedBy>Alpertunga Altaylı</cp:lastModifiedBy>
  <cp:revision>24</cp:revision>
  <dcterms:created xsi:type="dcterms:W3CDTF">2020-04-21T12:53:56Z</dcterms:created>
  <dcterms:modified xsi:type="dcterms:W3CDTF">2020-05-07T21:56:16Z</dcterms:modified>
</cp:coreProperties>
</file>