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9" r:id="rId3"/>
    <p:sldId id="260"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4233270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930680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1952759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9618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3926224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782981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2928515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2346220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874310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744615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1951385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2364284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2711170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1161687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2518922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1655007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45F9D09-72E7-4E20-AC39-7240ECBBF39D}" type="datetimeFigureOut">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18FB1611-47C6-4ED7-A990-E98FE408FEBD}" type="slidenum">
              <a:rPr lang="tr-TR" smtClean="0"/>
              <a:pPr/>
              <a:t>‹#›</a:t>
            </a:fld>
            <a:endParaRPr lang="tr-TR"/>
          </a:p>
        </p:txBody>
      </p:sp>
    </p:spTree>
    <p:extLst>
      <p:ext uri="{BB962C8B-B14F-4D97-AF65-F5344CB8AC3E}">
        <p14:creationId xmlns:p14="http://schemas.microsoft.com/office/powerpoint/2010/main" val="95351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45F9D09-72E7-4E20-AC39-7240ECBBF39D}" type="datetimeFigureOut">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18FB1611-47C6-4ED7-A990-E98FE408FEBD}" type="slidenum">
              <a:rPr lang="tr-TR" smtClean="0"/>
              <a:pPr/>
              <a:t>‹#›</a:t>
            </a:fld>
            <a:endParaRPr lang="tr-TR"/>
          </a:p>
        </p:txBody>
      </p:sp>
    </p:spTree>
    <p:extLst>
      <p:ext uri="{BB962C8B-B14F-4D97-AF65-F5344CB8AC3E}">
        <p14:creationId xmlns:p14="http://schemas.microsoft.com/office/powerpoint/2010/main" val="330731560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BAŞLANGIÇ HÜKÜMLERİNE İLİŞKİN GENEL BİLGİLER</a:t>
            </a:r>
            <a:endParaRPr lang="tr-TR" dirty="0"/>
          </a:p>
        </p:txBody>
      </p:sp>
      <p:sp>
        <p:nvSpPr>
          <p:cNvPr id="3" name="2 İçerik Yer Tutucusu"/>
          <p:cNvSpPr>
            <a:spLocks noGrp="1"/>
          </p:cNvSpPr>
          <p:nvPr>
            <p:ph idx="1"/>
          </p:nvPr>
        </p:nvSpPr>
        <p:spPr>
          <a:xfrm>
            <a:off x="1763688" y="404664"/>
            <a:ext cx="6554867" cy="3767670"/>
          </a:xfrm>
        </p:spPr>
        <p:txBody>
          <a:bodyPr>
            <a:normAutofit fontScale="77500" lnSpcReduction="20000"/>
          </a:bodyPr>
          <a:lstStyle/>
          <a:p>
            <a:r>
              <a:rPr lang="tr-TR" dirty="0" smtClean="0"/>
              <a:t>Başlangıç hükümleri Medeni Hukuk ve Borçlar Hukuku alanında doğrudan uygulanır.</a:t>
            </a:r>
          </a:p>
          <a:p>
            <a:r>
              <a:rPr lang="tr-TR" dirty="0" smtClean="0"/>
              <a:t>Başlangıç hükümleri bütün özel hukuk alanında uygulanır.</a:t>
            </a:r>
          </a:p>
          <a:p>
            <a:r>
              <a:rPr lang="tr-TR" dirty="0" smtClean="0"/>
              <a:t>Başlangıç hükümleri kamu hukuku alanında dolaylı olarak ve işin mahiyetine uygun düştüğü oranda uygulanır.  Örneğin, Medeni Kanunun 2. maddesindeki dürüstlük kuralı kamu hukuku alanında da geniş ölçüde kıyasen uygulanır. Medeni Kanunun 4. maddesinde düzenlenmiş olan hakimin takdir yetkisi bir kamu hukuku dalı olan ceza hukuku alanında da uygulanır.  Ama, kanunsuz suç ve ceza olmaz ilkesinin bir sonucu olarak, hakimin ceza kanunda suç olarak öngörülmeyen bir fiili Medeni Kanunun 1. maddesinden hareketle örf ve </a:t>
            </a:r>
            <a:r>
              <a:rPr lang="tr-TR" dirty="0" err="1" smtClean="0"/>
              <a:t>adte</a:t>
            </a:r>
            <a:r>
              <a:rPr lang="tr-TR" dirty="0" smtClean="0"/>
              <a:t> dayalı olarak cezalandırması söz konusu olamaz. Benzer şekilde vergi hukukunda hakim olan kanunilik ilkesi gereği, vergi kanunlarında vergiyi doğuran bir olay olarak zikredilmeyen hususlarda vergi tahsil edilemez.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Yorum yapan makama göre yorum türleri</a:t>
            </a:r>
            <a:endParaRPr lang="tr-TR" dirty="0"/>
          </a:p>
        </p:txBody>
      </p:sp>
      <p:sp>
        <p:nvSpPr>
          <p:cNvPr id="3" name="2 İçerik Yer Tutucusu"/>
          <p:cNvSpPr>
            <a:spLocks noGrp="1"/>
          </p:cNvSpPr>
          <p:nvPr>
            <p:ph idx="1"/>
          </p:nvPr>
        </p:nvSpPr>
        <p:spPr/>
        <p:txBody>
          <a:bodyPr/>
          <a:lstStyle/>
          <a:p>
            <a:r>
              <a:rPr lang="tr-TR" b="1" dirty="0" smtClean="0"/>
              <a:t>Yasama yorumu: </a:t>
            </a:r>
            <a:r>
              <a:rPr lang="tr-TR" dirty="0" smtClean="0"/>
              <a:t>Hukuk kuralının yasama organı tarafından yorumlanması durumudur. Sadece 1924 Anayasasında yer alan bu yorum yöntemine 1961 ve 1982 Anayasalarında yer verilmemiştir.</a:t>
            </a:r>
          </a:p>
          <a:p>
            <a:r>
              <a:rPr lang="tr-TR" b="1" dirty="0" smtClean="0"/>
              <a:t>Yargı yorumu: </a:t>
            </a:r>
            <a:r>
              <a:rPr lang="tr-TR" dirty="0" smtClean="0"/>
              <a:t>Hukuk kurallarının hakimler tarafından yorumlanmasını ifade eden yorum yöntemidir.</a:t>
            </a:r>
          </a:p>
          <a:p>
            <a:r>
              <a:rPr lang="tr-TR" b="1" dirty="0" smtClean="0"/>
              <a:t>Bilimsel yorum: </a:t>
            </a:r>
            <a:r>
              <a:rPr lang="tr-TR" dirty="0" smtClean="0"/>
              <a:t>Hukuk kurallarının hukuk bilimiyle uğraşan kişiler tarafından yorumlanmasını ifade eden yorum yöntemidir.</a:t>
            </a:r>
            <a:endParaRPr lang="tr-TR"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KURALIN İÇERİĞİNE OLAN ETKİSİ BAKIMINDAN YORUM TÜRLERİ</a:t>
            </a:r>
            <a:endParaRPr lang="tr-TR" dirty="0"/>
          </a:p>
        </p:txBody>
      </p:sp>
      <p:sp>
        <p:nvSpPr>
          <p:cNvPr id="3" name="2 İçerik Yer Tutucusu"/>
          <p:cNvSpPr>
            <a:spLocks noGrp="1"/>
          </p:cNvSpPr>
          <p:nvPr>
            <p:ph idx="1"/>
          </p:nvPr>
        </p:nvSpPr>
        <p:spPr/>
        <p:txBody>
          <a:bodyPr>
            <a:normAutofit/>
          </a:bodyPr>
          <a:lstStyle/>
          <a:p>
            <a:r>
              <a:rPr lang="tr-TR" b="1" dirty="0" smtClean="0"/>
              <a:t>Genişletici yorum: </a:t>
            </a:r>
            <a:r>
              <a:rPr lang="tr-TR" dirty="0" smtClean="0"/>
              <a:t>Bir kuralın içinde yer alan bir kavram geniş yorumlanır ve buna bağlı olarak kuralın uygulama alanı genişletilirse genişletici yorum söz konusu olur.</a:t>
            </a:r>
            <a:r>
              <a:rPr lang="tr-TR" b="1" dirty="0" smtClean="0"/>
              <a:t> </a:t>
            </a:r>
            <a:r>
              <a:rPr lang="tr-TR" b="1" dirty="0" smtClean="0"/>
              <a:t>Daraltıcı </a:t>
            </a:r>
            <a:r>
              <a:rPr lang="tr-TR" b="1" dirty="0" smtClean="0"/>
              <a:t>yorum: </a:t>
            </a:r>
            <a:r>
              <a:rPr lang="tr-TR" dirty="0" smtClean="0"/>
              <a:t>Bir kuralın içinde yer alan bir kavram dar yorumlanır ve buna bağlı olarak kuralın uygulama alanı daraltılırsa, daraltıcı yorum söz konusu olur.</a:t>
            </a:r>
            <a:r>
              <a:rPr lang="tr-TR" b="1"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HUKUK KURALLARININ UYGULANMASINDA GÖZÖNÜNDE TUTULACAK HUSUSLAR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Kanunun önceliği ilkesi: Somut olaya uygulanabilecek yazılı hukuk kuralı varsa, öncelikle bu kural uygulanır.</a:t>
            </a:r>
          </a:p>
          <a:p>
            <a:r>
              <a:rPr lang="tr-TR" dirty="0" smtClean="0"/>
              <a:t>Uygulanacak hukuk kuralının usulüne uygun şekilde doğmuş olması: Yetkili makam tarafından pozitif hukukta öngörülen usullere uygun şekilde çıkarılan ve diğer yazılı hukuk kuralları tarafından ortadan kaldırılmamış veya uygulanması engellenmemiş kurallar usulüne uygun şekilde doğmuştur.</a:t>
            </a:r>
          </a:p>
          <a:p>
            <a:r>
              <a:rPr lang="tr-TR" dirty="0" smtClean="0"/>
              <a:t>Uygulanacak hukuk kuralının geçerli olması: Uygulanacak hukuk kuralı yürürlüğe girmiş olmalıdır ve yürürlüğü devam etmekte olmalıdır.</a:t>
            </a:r>
          </a:p>
          <a:p>
            <a:r>
              <a:rPr lang="tr-TR" dirty="0" smtClean="0"/>
              <a:t>Hukuk kurallarının Resmi Gazetede yayınlanan metinleri esas alınmalıdır.</a:t>
            </a:r>
          </a:p>
          <a:p>
            <a:r>
              <a:rPr lang="tr-TR" dirty="0" smtClean="0"/>
              <a:t>Aksine bir hüküm yoksa, hukuk kurallarının başlıkları madde metnine dahil değildir.</a:t>
            </a:r>
          </a:p>
          <a:p>
            <a:r>
              <a:rPr lang="tr-TR" dirty="0" smtClean="0"/>
              <a:t>Hukuk kurallarında baskı hataları ve kanun koyucunun iradesinden kaynaklanan hatalar varsa, bu hatalar kanun koyucu tarafından kaldırılabileceği gibi, hakimler de kuralın objektif anlamını tespit edebilirler.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 KURALLARININ YORUMU-GENEL AÇIKLAMA</a:t>
            </a:r>
            <a:endParaRPr lang="tr-TR" dirty="0"/>
          </a:p>
        </p:txBody>
      </p:sp>
      <p:sp>
        <p:nvSpPr>
          <p:cNvPr id="3" name="2 İçerik Yer Tutucusu"/>
          <p:cNvSpPr>
            <a:spLocks noGrp="1"/>
          </p:cNvSpPr>
          <p:nvPr>
            <p:ph idx="1"/>
          </p:nvPr>
        </p:nvSpPr>
        <p:spPr/>
        <p:txBody>
          <a:bodyPr/>
          <a:lstStyle/>
          <a:p>
            <a:r>
              <a:rPr lang="tr-TR" dirty="0" smtClean="0"/>
              <a:t>Hukuk kurallarının ne anlama geldiğinin kesin ve net olarak anlaşılamadığı durumlarda yoruma başvurulur.</a:t>
            </a:r>
          </a:p>
          <a:p>
            <a:r>
              <a:rPr lang="tr-TR" dirty="0" smtClean="0"/>
              <a:t>Yorum ile hukuk kuralının objektif anlamının belirlenmesi gerekir. Diğer bir ifadeyle yorumun dürüstlük ilkesine göre yapılması gerekir. Dolayısıyla, makul, dürüst, </a:t>
            </a:r>
            <a:r>
              <a:rPr lang="tr-TR" dirty="0" err="1" smtClean="0"/>
              <a:t>iyiniyetli</a:t>
            </a:r>
            <a:r>
              <a:rPr lang="tr-TR" dirty="0" smtClean="0"/>
              <a:t>, objektif ve ortama zeka seviyesine sahip kişilerin o kurala vereceği anlam esas alınır.</a:t>
            </a:r>
          </a:p>
          <a:p>
            <a:r>
              <a:rPr lang="tr-TR" dirty="0" smtClean="0"/>
              <a:t>Örf ve adet kuralları da yoruma tabidir.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YORUMUN DAYANAKLARI </a:t>
            </a:r>
            <a:endParaRPr lang="tr-TR" dirty="0"/>
          </a:p>
        </p:txBody>
      </p:sp>
      <p:sp>
        <p:nvSpPr>
          <p:cNvPr id="3" name="2 İçerik Yer Tutucusu"/>
          <p:cNvSpPr>
            <a:spLocks noGrp="1"/>
          </p:cNvSpPr>
          <p:nvPr>
            <p:ph idx="1"/>
          </p:nvPr>
        </p:nvSpPr>
        <p:spPr/>
        <p:txBody>
          <a:bodyPr/>
          <a:lstStyle/>
          <a:p>
            <a:r>
              <a:rPr lang="tr-TR" dirty="0" err="1" smtClean="0"/>
              <a:t>Gramatik</a:t>
            </a:r>
            <a:r>
              <a:rPr lang="tr-TR" dirty="0" smtClean="0"/>
              <a:t> Unsur</a:t>
            </a:r>
          </a:p>
          <a:p>
            <a:r>
              <a:rPr lang="tr-TR" dirty="0" smtClean="0"/>
              <a:t>Sistematik Unsur</a:t>
            </a:r>
          </a:p>
          <a:p>
            <a:r>
              <a:rPr lang="tr-TR" dirty="0" smtClean="0"/>
              <a:t>Amaçsal Unsur</a:t>
            </a:r>
          </a:p>
          <a:p>
            <a:r>
              <a:rPr lang="tr-TR" dirty="0" smtClean="0"/>
              <a:t>Gerçeğe Uygunluk Unsuru</a:t>
            </a:r>
          </a:p>
          <a:p>
            <a:r>
              <a:rPr lang="tr-TR" dirty="0" smtClean="0"/>
              <a:t>Tarihi Unsur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Gramatik</a:t>
            </a:r>
            <a:r>
              <a:rPr lang="tr-TR" dirty="0" smtClean="0"/>
              <a:t> Unsur</a:t>
            </a:r>
            <a:endParaRPr lang="tr-TR" dirty="0"/>
          </a:p>
        </p:txBody>
      </p:sp>
      <p:sp>
        <p:nvSpPr>
          <p:cNvPr id="3" name="2 İçerik Yer Tutucusu"/>
          <p:cNvSpPr>
            <a:spLocks noGrp="1"/>
          </p:cNvSpPr>
          <p:nvPr>
            <p:ph idx="1"/>
          </p:nvPr>
        </p:nvSpPr>
        <p:spPr/>
        <p:txBody>
          <a:bodyPr>
            <a:normAutofit lnSpcReduction="10000"/>
          </a:bodyPr>
          <a:lstStyle/>
          <a:p>
            <a:r>
              <a:rPr lang="tr-TR" dirty="0" smtClean="0"/>
              <a:t>Kanunda kullanılan dilbilgisi esas alınarak yorum yapılması durumudur. Kanunda kullanılan kelimelere, cümlelere ve imla kurallarına dayalı olarak yorum yapılır. Bu şekilde yapılan yoruma lafzi yorum metodu adı da verilir.</a:t>
            </a:r>
          </a:p>
          <a:p>
            <a:r>
              <a:rPr lang="tr-TR" dirty="0" err="1" smtClean="0"/>
              <a:t>Gramatik</a:t>
            </a:r>
            <a:r>
              <a:rPr lang="tr-TR" dirty="0" smtClean="0"/>
              <a:t> yorum, işin mahiyeti gereği yorumda başlangıç noktasıdır. Ancak, </a:t>
            </a:r>
            <a:r>
              <a:rPr lang="tr-TR" dirty="0" err="1" smtClean="0"/>
              <a:t>gramatik</a:t>
            </a:r>
            <a:r>
              <a:rPr lang="tr-TR" dirty="0" smtClean="0"/>
              <a:t> yorum  her zaman tek başına yeterli değildir. Örneğin, </a:t>
            </a:r>
            <a:r>
              <a:rPr lang="tr-TR" dirty="0" err="1" smtClean="0"/>
              <a:t>iyiniyet</a:t>
            </a:r>
            <a:r>
              <a:rPr lang="tr-TR" dirty="0" smtClean="0"/>
              <a:t>, toplum içinde tehlike oluşturmak, ağır tehlike eden bulaşıcı hastalık gibi kavramların tek başına </a:t>
            </a:r>
            <a:r>
              <a:rPr lang="tr-TR" dirty="0" err="1" smtClean="0"/>
              <a:t>gramatik</a:t>
            </a:r>
            <a:r>
              <a:rPr lang="tr-TR" dirty="0" smtClean="0"/>
              <a:t> yorumla açıklanması mümkün değildir.</a:t>
            </a:r>
          </a:p>
          <a:p>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SİSTEMATİK UNSUR</a:t>
            </a:r>
            <a:endParaRPr lang="tr-TR" dirty="0"/>
          </a:p>
        </p:txBody>
      </p:sp>
      <p:sp>
        <p:nvSpPr>
          <p:cNvPr id="3" name="2 İçerik Yer Tutucusu"/>
          <p:cNvSpPr>
            <a:spLocks noGrp="1"/>
          </p:cNvSpPr>
          <p:nvPr>
            <p:ph idx="1"/>
          </p:nvPr>
        </p:nvSpPr>
        <p:spPr/>
        <p:txBody>
          <a:bodyPr>
            <a:normAutofit/>
          </a:bodyPr>
          <a:lstStyle/>
          <a:p>
            <a:r>
              <a:rPr lang="tr-TR" dirty="0" smtClean="0"/>
              <a:t>Bir kanun hükmü yorumlanırken aynı kanunda veya farklı kanunlarda yer alan ve o hükümle bağlantılı bütün kuralların dikkate alınarak yorum yapılması halidir. </a:t>
            </a:r>
          </a:p>
          <a:p>
            <a:r>
              <a:rPr lang="tr-TR" dirty="0" smtClean="0"/>
              <a:t>Bu yorum yönteminde, en tepedeki normlar olan Anayasadaki hükümler ve şekli yorum yöntemleri (atıf, aksi ile kanıt vs.) ve genel ilkeler (özel kuralın genel kurala nazaran öncelikli olması) de dikkate alınır</a:t>
            </a:r>
            <a:r>
              <a:rPr lang="tr-TR" dirty="0" smtClean="0"/>
              <a:t>.</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AMAÇSAL UNSUR</a:t>
            </a:r>
            <a:endParaRPr lang="tr-TR" dirty="0"/>
          </a:p>
        </p:txBody>
      </p:sp>
      <p:sp>
        <p:nvSpPr>
          <p:cNvPr id="3" name="2 İçerik Yer Tutucusu"/>
          <p:cNvSpPr>
            <a:spLocks noGrp="1"/>
          </p:cNvSpPr>
          <p:nvPr>
            <p:ph idx="1"/>
          </p:nvPr>
        </p:nvSpPr>
        <p:spPr/>
        <p:txBody>
          <a:bodyPr>
            <a:normAutofit/>
          </a:bodyPr>
          <a:lstStyle/>
          <a:p>
            <a:r>
              <a:rPr lang="tr-TR" dirty="0" smtClean="0"/>
              <a:t>Her hukuk kuralı belli bir amacın gerçekleşmesine hizmet ettiği için, amaçsal unsurda bu amacın tespiti önem taşır. Örneğin, iş hukuku alanında, iş ilişkisinde işveren karşısında zayıf taraf olan işçinin korunması amaçlandığından işçi lehine yorum yapılması gerekmektedir.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GERÇEĞE UYGUNLUK UNSURU</a:t>
            </a:r>
            <a:endParaRPr lang="tr-TR" dirty="0"/>
          </a:p>
        </p:txBody>
      </p:sp>
      <p:sp>
        <p:nvSpPr>
          <p:cNvPr id="3" name="2 İçerik Yer Tutucusu"/>
          <p:cNvSpPr>
            <a:spLocks noGrp="1"/>
          </p:cNvSpPr>
          <p:nvPr>
            <p:ph idx="1"/>
          </p:nvPr>
        </p:nvSpPr>
        <p:spPr/>
        <p:txBody>
          <a:bodyPr/>
          <a:lstStyle/>
          <a:p>
            <a:r>
              <a:rPr lang="tr-TR" dirty="0" smtClean="0"/>
              <a:t>Yorum yapılırken gerçekler </a:t>
            </a:r>
            <a:r>
              <a:rPr lang="tr-TR" dirty="0" err="1" smtClean="0"/>
              <a:t>gözönünde</a:t>
            </a:r>
            <a:r>
              <a:rPr lang="tr-TR" dirty="0" smtClean="0"/>
              <a:t> tutulmalı yani yorum gerçekçi olmalıdır.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TARİHİ UNSUR</a:t>
            </a:r>
            <a:endParaRPr lang="tr-TR" dirty="0"/>
          </a:p>
        </p:txBody>
      </p:sp>
      <p:sp>
        <p:nvSpPr>
          <p:cNvPr id="3" name="2 İçerik Yer Tutucusu"/>
          <p:cNvSpPr>
            <a:spLocks noGrp="1"/>
          </p:cNvSpPr>
          <p:nvPr>
            <p:ph idx="1"/>
          </p:nvPr>
        </p:nvSpPr>
        <p:spPr/>
        <p:txBody>
          <a:bodyPr/>
          <a:lstStyle/>
          <a:p>
            <a:r>
              <a:rPr lang="tr-TR" dirty="0" smtClean="0"/>
              <a:t>Hukuk kurallarının yorumunda, hukuk kurallarının geçirdiği süreçlerde ileri sürülen, görüşlerin, düşüncelerin ve yapılan tartışmaların da dikkate alınması şeklindeki yorum yöntemidir. </a:t>
            </a:r>
            <a:endParaRPr lang="tr-TR" dirty="0"/>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87</TotalTime>
  <Words>690</Words>
  <Application>Microsoft Office PowerPoint</Application>
  <PresentationFormat>Ekran Gösterisi (4:3)</PresentationFormat>
  <Paragraphs>39</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Century Gothic</vt:lpstr>
      <vt:lpstr>Wingdings 3</vt:lpstr>
      <vt:lpstr>Dilim</vt:lpstr>
      <vt:lpstr>BAŞLANGIÇ HÜKÜMLERİNE İLİŞKİN GENEL BİLGİLER</vt:lpstr>
      <vt:lpstr>HUKUK KURALLARININ UYGULANMASINDA GÖZÖNÜNDE TUTULACAK HUSUSLAR</vt:lpstr>
      <vt:lpstr>HUKUK KURALLARININ YORUMU-GENEL AÇIKLAMA</vt:lpstr>
      <vt:lpstr>YORUMUN DAYANAKLARI </vt:lpstr>
      <vt:lpstr>Gramatik Unsur</vt:lpstr>
      <vt:lpstr>SİSTEMATİK UNSUR</vt:lpstr>
      <vt:lpstr>AMAÇSAL UNSUR</vt:lpstr>
      <vt:lpstr>GERÇEĞE UYGUNLUK UNSURU</vt:lpstr>
      <vt:lpstr>TARİHİ UNSUR</vt:lpstr>
      <vt:lpstr>Yorum yapan makama göre yorum türleri</vt:lpstr>
      <vt:lpstr>KURALIN İÇERİĞİNE OLAN ETKİSİ BAKIMINDAN YORUM TÜRLERİ</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BAŞLANGIÇ HÜKÜMLERİNE İLİŞKİN GENEL BİLGİLER</dc:title>
  <dc:creator>Administrator</dc:creator>
  <cp:lastModifiedBy>Pelin Atila Yoruk</cp:lastModifiedBy>
  <cp:revision>20</cp:revision>
  <dcterms:created xsi:type="dcterms:W3CDTF">2015-11-08T15:07:20Z</dcterms:created>
  <dcterms:modified xsi:type="dcterms:W3CDTF">2017-11-13T10:52:54Z</dcterms:modified>
</cp:coreProperties>
</file>