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8" r:id="rId22"/>
    <p:sldId id="285" r:id="rId23"/>
    <p:sldId id="284" r:id="rId24"/>
    <p:sldId id="279" r:id="rId25"/>
    <p:sldId id="281" r:id="rId26"/>
    <p:sldId id="288" r:id="rId27"/>
    <p:sldId id="282" r:id="rId28"/>
    <p:sldId id="283" r:id="rId29"/>
    <p:sldId id="287" r:id="rId30"/>
    <p:sldId id="276" r:id="rId3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67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96CF52-AFEF-4C56-9408-41605644648A}" type="datetimeFigureOut">
              <a:rPr lang="tr-TR" smtClean="0"/>
              <a:t>30.1.2018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15A0A1-2450-49EA-815F-B687C78F3B8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113432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dirty="0" err="1" smtClean="0"/>
              <a:t>İnfeksiyöz</a:t>
            </a:r>
            <a:r>
              <a:rPr lang="tr-TR" dirty="0" smtClean="0"/>
              <a:t> ajanın </a:t>
            </a:r>
            <a:r>
              <a:rPr lang="tr-TR" dirty="0" err="1" smtClean="0"/>
              <a:t>renal</a:t>
            </a:r>
            <a:r>
              <a:rPr lang="tr-TR" dirty="0" smtClean="0"/>
              <a:t> </a:t>
            </a:r>
            <a:r>
              <a:rPr lang="tr-TR" dirty="0" err="1" smtClean="0"/>
              <a:t>parankimi</a:t>
            </a:r>
            <a:r>
              <a:rPr lang="tr-TR" dirty="0" smtClean="0"/>
              <a:t> direk </a:t>
            </a:r>
            <a:r>
              <a:rPr lang="tr-TR" dirty="0" err="1" smtClean="0"/>
              <a:t>invaze</a:t>
            </a:r>
            <a:r>
              <a:rPr lang="tr-TR" dirty="0" smtClean="0"/>
              <a:t> ederek </a:t>
            </a:r>
            <a:r>
              <a:rPr lang="tr-TR" dirty="0" err="1" smtClean="0"/>
              <a:t>inflamasyona</a:t>
            </a:r>
            <a:r>
              <a:rPr lang="tr-TR" dirty="0" smtClean="0"/>
              <a:t> yol açması akut </a:t>
            </a:r>
            <a:r>
              <a:rPr lang="tr-TR" dirty="0" err="1" smtClean="0"/>
              <a:t>piyelonefrit</a:t>
            </a:r>
            <a:r>
              <a:rPr lang="tr-TR" dirty="0" smtClean="0"/>
              <a:t> olarak adlandırılır.</a:t>
            </a:r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15A0A1-2450-49EA-815F-B687C78F3B82}" type="slidenum">
              <a:rPr lang="tr-TR" smtClean="0"/>
              <a:t>14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678853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1CA57-17A1-4508-9F86-DFE2DB4709DB}" type="datetimeFigureOut">
              <a:rPr lang="tr-TR" smtClean="0"/>
              <a:t>30.1.2018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7AB0E-6A38-491E-ACE5-C4B8EC3EF9C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818514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1CA57-17A1-4508-9F86-DFE2DB4709DB}" type="datetimeFigureOut">
              <a:rPr lang="tr-TR" smtClean="0"/>
              <a:t>30.1.2018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7AB0E-6A38-491E-ACE5-C4B8EC3EF9C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161410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1CA57-17A1-4508-9F86-DFE2DB4709DB}" type="datetimeFigureOut">
              <a:rPr lang="tr-TR" smtClean="0"/>
              <a:t>30.1.2018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7AB0E-6A38-491E-ACE5-C4B8EC3EF9C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445119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1CA57-17A1-4508-9F86-DFE2DB4709DB}" type="datetimeFigureOut">
              <a:rPr lang="tr-TR" smtClean="0"/>
              <a:t>30.1.2018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7AB0E-6A38-491E-ACE5-C4B8EC3EF9C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635027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1CA57-17A1-4508-9F86-DFE2DB4709DB}" type="datetimeFigureOut">
              <a:rPr lang="tr-TR" smtClean="0"/>
              <a:t>30.1.2018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7AB0E-6A38-491E-ACE5-C4B8EC3EF9C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595427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1CA57-17A1-4508-9F86-DFE2DB4709DB}" type="datetimeFigureOut">
              <a:rPr lang="tr-TR" smtClean="0"/>
              <a:t>30.1.2018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7AB0E-6A38-491E-ACE5-C4B8EC3EF9C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445894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1CA57-17A1-4508-9F86-DFE2DB4709DB}" type="datetimeFigureOut">
              <a:rPr lang="tr-TR" smtClean="0"/>
              <a:t>30.1.2018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7AB0E-6A38-491E-ACE5-C4B8EC3EF9C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19537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1CA57-17A1-4508-9F86-DFE2DB4709DB}" type="datetimeFigureOut">
              <a:rPr lang="tr-TR" smtClean="0"/>
              <a:t>30.1.2018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7AB0E-6A38-491E-ACE5-C4B8EC3EF9C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013655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1CA57-17A1-4508-9F86-DFE2DB4709DB}" type="datetimeFigureOut">
              <a:rPr lang="tr-TR" smtClean="0"/>
              <a:t>30.1.2018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7AB0E-6A38-491E-ACE5-C4B8EC3EF9C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237624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1CA57-17A1-4508-9F86-DFE2DB4709DB}" type="datetimeFigureOut">
              <a:rPr lang="tr-TR" smtClean="0"/>
              <a:t>30.1.2018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7AB0E-6A38-491E-ACE5-C4B8EC3EF9C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165480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1CA57-17A1-4508-9F86-DFE2DB4709DB}" type="datetimeFigureOut">
              <a:rPr lang="tr-TR" smtClean="0"/>
              <a:t>30.1.2018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7AB0E-6A38-491E-ACE5-C4B8EC3EF9C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324994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91CA57-17A1-4508-9F86-DFE2DB4709DB}" type="datetimeFigureOut">
              <a:rPr lang="tr-TR" smtClean="0"/>
              <a:t>30.1.2018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B7AB0E-6A38-491E-ACE5-C4B8EC3EF9C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738572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tr-TR" b="1" dirty="0" smtClean="0"/>
              <a:t>TÜBÜLOİNTERSTİSYEL HASTALIKLAR</a:t>
            </a:r>
            <a:endParaRPr lang="tr-TR" b="1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198984"/>
          </a:xfrm>
          <a:solidFill>
            <a:schemeClr val="bg1"/>
          </a:solidFill>
        </p:spPr>
        <p:txBody>
          <a:bodyPr/>
          <a:lstStyle/>
          <a:p>
            <a:r>
              <a:rPr lang="tr-TR" b="1" dirty="0" err="1" smtClean="0">
                <a:solidFill>
                  <a:srgbClr val="FF0000"/>
                </a:solidFill>
              </a:rPr>
              <a:t>Dr.Şule</a:t>
            </a:r>
            <a:r>
              <a:rPr lang="tr-TR" b="1" dirty="0" smtClean="0">
                <a:solidFill>
                  <a:srgbClr val="FF0000"/>
                </a:solidFill>
              </a:rPr>
              <a:t> Şengül</a:t>
            </a:r>
          </a:p>
          <a:p>
            <a:r>
              <a:rPr lang="tr-TR" b="1" dirty="0" err="1" smtClean="0">
                <a:solidFill>
                  <a:srgbClr val="FF0000"/>
                </a:solidFill>
              </a:rPr>
              <a:t>Nefroloji</a:t>
            </a:r>
            <a:r>
              <a:rPr lang="tr-TR" b="1" dirty="0" smtClean="0">
                <a:solidFill>
                  <a:srgbClr val="FF0000"/>
                </a:solidFill>
              </a:rPr>
              <a:t> BD</a:t>
            </a:r>
            <a:endParaRPr lang="tr-TR" b="1" dirty="0">
              <a:solidFill>
                <a:srgbClr val="FF0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29464"/>
            <a:ext cx="1238250" cy="1238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429464"/>
            <a:ext cx="1238250" cy="1238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78479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 smtClean="0"/>
              <a:t>İLAÇLARLA İLİŞKİLİ AİN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79512" y="1268760"/>
            <a:ext cx="8784976" cy="5184576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tr-TR" b="1" dirty="0" err="1" smtClean="0"/>
              <a:t>Ekstrarenal</a:t>
            </a:r>
            <a:r>
              <a:rPr lang="tr-TR" b="1" dirty="0" smtClean="0"/>
              <a:t> belirti ve bulgular:</a:t>
            </a:r>
          </a:p>
          <a:p>
            <a:pPr lvl="1"/>
            <a:r>
              <a:rPr lang="tr-TR" dirty="0" smtClean="0"/>
              <a:t>Hafif ateş</a:t>
            </a:r>
          </a:p>
          <a:p>
            <a:pPr lvl="1"/>
            <a:r>
              <a:rPr lang="tr-TR" dirty="0" err="1" smtClean="0"/>
              <a:t>Makülopapüler</a:t>
            </a:r>
            <a:r>
              <a:rPr lang="tr-TR" dirty="0" smtClean="0"/>
              <a:t> döküntü</a:t>
            </a:r>
          </a:p>
          <a:p>
            <a:pPr lvl="1"/>
            <a:r>
              <a:rPr lang="tr-TR" dirty="0" err="1" smtClean="0"/>
              <a:t>Artraljiler</a:t>
            </a:r>
            <a:endParaRPr lang="tr-TR" dirty="0" smtClean="0"/>
          </a:p>
          <a:p>
            <a:pPr lvl="1"/>
            <a:r>
              <a:rPr lang="tr-TR" dirty="0" err="1" smtClean="0"/>
              <a:t>Eozinofili</a:t>
            </a:r>
            <a:endParaRPr lang="tr-TR" dirty="0" smtClean="0"/>
          </a:p>
          <a:p>
            <a:pPr lvl="1"/>
            <a:r>
              <a:rPr lang="tr-TR" dirty="0" err="1" smtClean="0"/>
              <a:t>Hemoliz</a:t>
            </a:r>
            <a:r>
              <a:rPr lang="tr-TR" dirty="0" smtClean="0"/>
              <a:t> veya hepatit bulguları</a:t>
            </a:r>
          </a:p>
          <a:p>
            <a:pPr lvl="1"/>
            <a:r>
              <a:rPr lang="tr-TR" dirty="0" smtClean="0"/>
              <a:t>Artmış serum </a:t>
            </a:r>
            <a:r>
              <a:rPr lang="tr-TR" dirty="0" err="1" smtClean="0"/>
              <a:t>IgE</a:t>
            </a:r>
            <a:r>
              <a:rPr lang="tr-TR" dirty="0" smtClean="0"/>
              <a:t> düzeyi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74980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 smtClean="0"/>
              <a:t>İLAÇLARLA İLİŞKİLİ AİN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79512" y="1268760"/>
            <a:ext cx="8856984" cy="5328592"/>
          </a:xfrm>
          <a:solidFill>
            <a:schemeClr val="bg1"/>
          </a:solidFill>
        </p:spPr>
        <p:txBody>
          <a:bodyPr>
            <a:normAutofit fontScale="92500" lnSpcReduction="20000"/>
          </a:bodyPr>
          <a:lstStyle/>
          <a:p>
            <a:r>
              <a:rPr lang="tr-TR" b="1" dirty="0" smtClean="0"/>
              <a:t>Patoloji:</a:t>
            </a:r>
          </a:p>
          <a:p>
            <a:pPr lvl="1"/>
            <a:r>
              <a:rPr lang="tr-TR" dirty="0" smtClean="0"/>
              <a:t>Yama tarzında, genellikle derin korteks ve dış </a:t>
            </a:r>
            <a:r>
              <a:rPr lang="tr-TR" dirty="0" err="1" smtClean="0"/>
              <a:t>medullada</a:t>
            </a:r>
            <a:r>
              <a:rPr lang="tr-TR" dirty="0" smtClean="0"/>
              <a:t> lokalize </a:t>
            </a:r>
            <a:r>
              <a:rPr lang="tr-TR" dirty="0" err="1" smtClean="0"/>
              <a:t>inflamatuar</a:t>
            </a:r>
            <a:r>
              <a:rPr lang="tr-TR" dirty="0" smtClean="0"/>
              <a:t> </a:t>
            </a:r>
            <a:r>
              <a:rPr lang="tr-TR" dirty="0" err="1" smtClean="0"/>
              <a:t>infiltratlar</a:t>
            </a:r>
            <a:endParaRPr lang="tr-TR" dirty="0" smtClean="0"/>
          </a:p>
          <a:p>
            <a:pPr lvl="2"/>
            <a:r>
              <a:rPr lang="tr-TR" dirty="0" smtClean="0"/>
              <a:t>Ciddi olgularda </a:t>
            </a:r>
            <a:r>
              <a:rPr lang="tr-TR" dirty="0" err="1" smtClean="0"/>
              <a:t>diffüz</a:t>
            </a:r>
            <a:r>
              <a:rPr lang="tr-TR" dirty="0" smtClean="0"/>
              <a:t> </a:t>
            </a:r>
            <a:r>
              <a:rPr lang="tr-TR" dirty="0" err="1" smtClean="0"/>
              <a:t>infiltaratlarda</a:t>
            </a:r>
            <a:r>
              <a:rPr lang="tr-TR" dirty="0" smtClean="0"/>
              <a:t> olabilir</a:t>
            </a:r>
          </a:p>
          <a:p>
            <a:pPr lvl="2"/>
            <a:r>
              <a:rPr lang="tr-TR" dirty="0" smtClean="0"/>
              <a:t>Hücrelerin çoğu T hücreler ve </a:t>
            </a:r>
            <a:r>
              <a:rPr lang="tr-TR" dirty="0" err="1" smtClean="0"/>
              <a:t>monosit-makrofajlardır</a:t>
            </a:r>
            <a:endParaRPr lang="tr-TR" dirty="0" smtClean="0"/>
          </a:p>
          <a:p>
            <a:pPr lvl="2"/>
            <a:r>
              <a:rPr lang="tr-TR" dirty="0" smtClean="0"/>
              <a:t>Plazma hücreleri, </a:t>
            </a:r>
            <a:r>
              <a:rPr lang="tr-TR" dirty="0" err="1" smtClean="0"/>
              <a:t>eozinofiller</a:t>
            </a:r>
            <a:r>
              <a:rPr lang="tr-TR" dirty="0" smtClean="0"/>
              <a:t> ve </a:t>
            </a:r>
            <a:r>
              <a:rPr lang="tr-TR" dirty="0" err="1" smtClean="0"/>
              <a:t>nötrofilik</a:t>
            </a:r>
            <a:r>
              <a:rPr lang="tr-TR" dirty="0" smtClean="0"/>
              <a:t> </a:t>
            </a:r>
            <a:r>
              <a:rPr lang="tr-TR" dirty="0" err="1" smtClean="0"/>
              <a:t>granülositler</a:t>
            </a:r>
            <a:r>
              <a:rPr lang="tr-TR" dirty="0" smtClean="0"/>
              <a:t> de görülebilir</a:t>
            </a:r>
          </a:p>
          <a:p>
            <a:pPr lvl="2"/>
            <a:r>
              <a:rPr lang="tr-TR" dirty="0" smtClean="0"/>
              <a:t>Bazı hastalarda </a:t>
            </a:r>
            <a:r>
              <a:rPr lang="tr-TR" dirty="0" err="1" smtClean="0"/>
              <a:t>granülom</a:t>
            </a:r>
            <a:r>
              <a:rPr lang="tr-TR" dirty="0" smtClean="0"/>
              <a:t> formasyonu da görülebilir</a:t>
            </a:r>
          </a:p>
          <a:p>
            <a:pPr lvl="1"/>
            <a:r>
              <a:rPr lang="tr-TR" dirty="0" err="1" smtClean="0"/>
              <a:t>İnterstisyel</a:t>
            </a:r>
            <a:r>
              <a:rPr lang="tr-TR" dirty="0" smtClean="0"/>
              <a:t> ödem</a:t>
            </a:r>
          </a:p>
          <a:p>
            <a:pPr lvl="1"/>
            <a:r>
              <a:rPr lang="tr-TR" dirty="0" smtClean="0"/>
              <a:t>Işık </a:t>
            </a:r>
            <a:r>
              <a:rPr lang="tr-TR" dirty="0" err="1" smtClean="0"/>
              <a:t>mikroskopisinde</a:t>
            </a:r>
            <a:r>
              <a:rPr lang="tr-TR" dirty="0" smtClean="0"/>
              <a:t> </a:t>
            </a:r>
            <a:r>
              <a:rPr lang="tr-TR" dirty="0" err="1" smtClean="0"/>
              <a:t>vasküler</a:t>
            </a:r>
            <a:r>
              <a:rPr lang="tr-TR" dirty="0" smtClean="0"/>
              <a:t> ve </a:t>
            </a:r>
            <a:r>
              <a:rPr lang="tr-TR" dirty="0" err="1" smtClean="0"/>
              <a:t>glomerüler</a:t>
            </a:r>
            <a:r>
              <a:rPr lang="tr-TR" dirty="0" smtClean="0"/>
              <a:t> patoloji saptanmaz.</a:t>
            </a:r>
          </a:p>
          <a:p>
            <a:pPr lvl="1"/>
            <a:r>
              <a:rPr lang="tr-TR" dirty="0" smtClean="0"/>
              <a:t>EM incelemede, NSAİ ilaçlarla indüklenmiş olgularda </a:t>
            </a:r>
            <a:r>
              <a:rPr lang="tr-TR" dirty="0" err="1" smtClean="0"/>
              <a:t>podosit</a:t>
            </a:r>
            <a:r>
              <a:rPr lang="tr-TR" dirty="0" smtClean="0"/>
              <a:t> hasarı gösterilebilir.</a:t>
            </a:r>
          </a:p>
          <a:p>
            <a:pPr lvl="1"/>
            <a:r>
              <a:rPr lang="tr-TR" dirty="0" smtClean="0"/>
              <a:t>Hastaların çoğunda IFM ve EM incelemede </a:t>
            </a:r>
            <a:r>
              <a:rPr lang="tr-TR" dirty="0" err="1" smtClean="0"/>
              <a:t>immun</a:t>
            </a:r>
            <a:r>
              <a:rPr lang="tr-TR" dirty="0" smtClean="0"/>
              <a:t> depolanma gösterilmez.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43167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 smtClean="0"/>
              <a:t>İLAÇLARLA İLİŞKİLİ AİN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33792" y="1988840"/>
            <a:ext cx="8856984" cy="2376264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tr-TR" b="1" dirty="0" smtClean="0"/>
              <a:t>Tanı:</a:t>
            </a:r>
          </a:p>
          <a:p>
            <a:pPr lvl="1"/>
            <a:r>
              <a:rPr lang="tr-TR" b="1" dirty="0" smtClean="0"/>
              <a:t>En kesin tanı böbrek biyopsisi</a:t>
            </a:r>
          </a:p>
          <a:p>
            <a:pPr lvl="1"/>
            <a:r>
              <a:rPr lang="tr-TR" dirty="0" err="1" smtClean="0"/>
              <a:t>Eozinofilüri</a:t>
            </a:r>
            <a:endParaRPr lang="tr-TR" dirty="0" smtClean="0"/>
          </a:p>
          <a:p>
            <a:pPr lvl="1"/>
            <a:r>
              <a:rPr lang="tr-TR" dirty="0" smtClean="0"/>
              <a:t>Galyum taraması (</a:t>
            </a:r>
            <a:r>
              <a:rPr lang="tr-TR" dirty="0" err="1" smtClean="0"/>
              <a:t>spesifitesi</a:t>
            </a:r>
            <a:r>
              <a:rPr lang="tr-TR" dirty="0" smtClean="0"/>
              <a:t> düşük, önerilmiyor)</a:t>
            </a:r>
          </a:p>
        </p:txBody>
      </p:sp>
    </p:spTree>
    <p:extLst>
      <p:ext uri="{BB962C8B-B14F-4D97-AF65-F5344CB8AC3E}">
        <p14:creationId xmlns:p14="http://schemas.microsoft.com/office/powerpoint/2010/main" val="17249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 smtClean="0"/>
              <a:t>İLAÇLARLA İLİŞKİLİ AİN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79512" y="1772816"/>
            <a:ext cx="8856984" cy="3240360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tr-TR" b="1" dirty="0" smtClean="0"/>
              <a:t>Doğal seyir ve tedavi:</a:t>
            </a:r>
          </a:p>
          <a:p>
            <a:pPr lvl="1"/>
            <a:r>
              <a:rPr lang="tr-TR" dirty="0" smtClean="0"/>
              <a:t>Böbrek yetmezliğinin derecesi </a:t>
            </a:r>
            <a:r>
              <a:rPr lang="tr-TR" dirty="0" err="1" smtClean="0"/>
              <a:t>prognozu</a:t>
            </a:r>
            <a:r>
              <a:rPr lang="tr-TR" dirty="0" smtClean="0"/>
              <a:t> belirlemiyor</a:t>
            </a:r>
          </a:p>
          <a:p>
            <a:pPr lvl="1"/>
            <a:r>
              <a:rPr lang="tr-TR" dirty="0" err="1" smtClean="0"/>
              <a:t>ABH’nin</a:t>
            </a:r>
            <a:r>
              <a:rPr lang="tr-TR" dirty="0" smtClean="0"/>
              <a:t> süresi ve </a:t>
            </a:r>
            <a:r>
              <a:rPr lang="tr-TR" dirty="0" err="1" smtClean="0"/>
              <a:t>interstisyel</a:t>
            </a:r>
            <a:r>
              <a:rPr lang="tr-TR" dirty="0" smtClean="0"/>
              <a:t> </a:t>
            </a:r>
            <a:r>
              <a:rPr lang="tr-TR" dirty="0" err="1" smtClean="0"/>
              <a:t>fibrozisin</a:t>
            </a:r>
            <a:r>
              <a:rPr lang="tr-TR" dirty="0" smtClean="0"/>
              <a:t> şiddeti en iyi </a:t>
            </a:r>
            <a:r>
              <a:rPr lang="tr-TR" dirty="0" err="1" smtClean="0"/>
              <a:t>prognostik</a:t>
            </a:r>
            <a:r>
              <a:rPr lang="tr-TR" dirty="0" smtClean="0"/>
              <a:t> göstergelerdir.</a:t>
            </a:r>
          </a:p>
          <a:p>
            <a:pPr lvl="1"/>
            <a:r>
              <a:rPr lang="tr-TR" dirty="0" smtClean="0"/>
              <a:t>Sorumlu ilacı kesilmesi ilk ve en önemli basamaktır.</a:t>
            </a:r>
          </a:p>
          <a:p>
            <a:pPr lvl="1"/>
            <a:r>
              <a:rPr lang="tr-TR" dirty="0" err="1" smtClean="0"/>
              <a:t>Kortikosteroidler</a:t>
            </a:r>
            <a:endParaRPr lang="tr-TR" dirty="0" smtClean="0"/>
          </a:p>
          <a:p>
            <a:pPr lvl="1"/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3833862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 smtClean="0"/>
              <a:t>İNFEKSİYONLARLA İLİŞKİLİ AİN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79512" y="1268760"/>
            <a:ext cx="8784976" cy="5112568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tr-TR" dirty="0" err="1" smtClean="0"/>
              <a:t>İnfeksiyöz</a:t>
            </a:r>
            <a:r>
              <a:rPr lang="tr-TR" dirty="0" smtClean="0"/>
              <a:t> ajanın </a:t>
            </a:r>
            <a:r>
              <a:rPr lang="tr-TR" dirty="0" err="1" smtClean="0"/>
              <a:t>renal</a:t>
            </a:r>
            <a:r>
              <a:rPr lang="tr-TR" dirty="0" smtClean="0"/>
              <a:t> </a:t>
            </a:r>
            <a:r>
              <a:rPr lang="tr-TR" dirty="0" err="1" smtClean="0"/>
              <a:t>parankimal</a:t>
            </a:r>
            <a:r>
              <a:rPr lang="tr-TR" dirty="0" smtClean="0"/>
              <a:t> </a:t>
            </a:r>
            <a:r>
              <a:rPr lang="tr-TR" dirty="0" err="1" smtClean="0"/>
              <a:t>invazyon</a:t>
            </a:r>
            <a:r>
              <a:rPr lang="tr-TR" dirty="0" smtClean="0"/>
              <a:t> yapmaksızın </a:t>
            </a:r>
            <a:r>
              <a:rPr lang="tr-TR" dirty="0" err="1" smtClean="0"/>
              <a:t>immunolojik</a:t>
            </a:r>
            <a:r>
              <a:rPr lang="tr-TR" dirty="0" smtClean="0"/>
              <a:t> mekanizmalarla </a:t>
            </a:r>
            <a:r>
              <a:rPr lang="tr-TR" dirty="0" err="1" smtClean="0"/>
              <a:t>AİN’ye</a:t>
            </a:r>
            <a:r>
              <a:rPr lang="tr-TR" dirty="0" smtClean="0"/>
              <a:t> yol açmasıdır.</a:t>
            </a:r>
          </a:p>
          <a:p>
            <a:pPr lvl="1"/>
            <a:r>
              <a:rPr lang="tr-TR" dirty="0" smtClean="0"/>
              <a:t>Bakteriler (</a:t>
            </a:r>
            <a:r>
              <a:rPr lang="tr-TR" dirty="0" err="1" smtClean="0"/>
              <a:t>Brusella</a:t>
            </a:r>
            <a:r>
              <a:rPr lang="tr-TR" dirty="0" smtClean="0"/>
              <a:t>, </a:t>
            </a:r>
            <a:r>
              <a:rPr lang="tr-TR" dirty="0" err="1" smtClean="0"/>
              <a:t>Campilobakter</a:t>
            </a:r>
            <a:r>
              <a:rPr lang="tr-TR" dirty="0" smtClean="0"/>
              <a:t>, </a:t>
            </a:r>
            <a:r>
              <a:rPr lang="tr-TR" dirty="0" err="1" smtClean="0"/>
              <a:t>E.coli</a:t>
            </a:r>
            <a:r>
              <a:rPr lang="tr-TR" dirty="0" smtClean="0"/>
              <a:t>, </a:t>
            </a:r>
            <a:r>
              <a:rPr lang="tr-TR" dirty="0" err="1" smtClean="0"/>
              <a:t>Legionella</a:t>
            </a:r>
            <a:r>
              <a:rPr lang="tr-TR" dirty="0" smtClean="0"/>
              <a:t>, </a:t>
            </a:r>
            <a:r>
              <a:rPr lang="tr-TR" dirty="0" err="1" smtClean="0"/>
              <a:t>Leptospira</a:t>
            </a:r>
            <a:r>
              <a:rPr lang="tr-TR" dirty="0" smtClean="0"/>
              <a:t>, </a:t>
            </a:r>
            <a:r>
              <a:rPr lang="tr-TR" dirty="0" err="1" smtClean="0">
                <a:solidFill>
                  <a:srgbClr val="FF0000"/>
                </a:solidFill>
              </a:rPr>
              <a:t>M.tuberculosis</a:t>
            </a:r>
            <a:r>
              <a:rPr lang="tr-TR" dirty="0" smtClean="0">
                <a:solidFill>
                  <a:srgbClr val="FF0000"/>
                </a:solidFill>
              </a:rPr>
              <a:t>*, </a:t>
            </a:r>
            <a:r>
              <a:rPr lang="tr-TR" dirty="0" err="1" smtClean="0">
                <a:solidFill>
                  <a:srgbClr val="FF0000"/>
                </a:solidFill>
              </a:rPr>
              <a:t>Salmonella</a:t>
            </a:r>
            <a:r>
              <a:rPr lang="tr-TR" dirty="0" smtClean="0">
                <a:solidFill>
                  <a:srgbClr val="FF0000"/>
                </a:solidFill>
              </a:rPr>
              <a:t>*</a:t>
            </a:r>
            <a:r>
              <a:rPr lang="tr-TR" dirty="0" smtClean="0"/>
              <a:t>, Stafilokok, Streptokok ve </a:t>
            </a:r>
            <a:r>
              <a:rPr lang="tr-TR" dirty="0" err="1" smtClean="0"/>
              <a:t>Yersinia</a:t>
            </a:r>
            <a:r>
              <a:rPr lang="tr-TR" dirty="0" smtClean="0"/>
              <a:t>)</a:t>
            </a:r>
          </a:p>
          <a:p>
            <a:pPr lvl="1"/>
            <a:r>
              <a:rPr lang="tr-TR" dirty="0" smtClean="0"/>
              <a:t>Virüsler (</a:t>
            </a:r>
            <a:r>
              <a:rPr lang="tr-TR" dirty="0" err="1" smtClean="0"/>
              <a:t>Adenovirüs</a:t>
            </a:r>
            <a:r>
              <a:rPr lang="tr-TR" dirty="0" smtClean="0"/>
              <a:t>, CMV, </a:t>
            </a:r>
            <a:r>
              <a:rPr lang="tr-TR" dirty="0" smtClean="0">
                <a:solidFill>
                  <a:srgbClr val="FF0000"/>
                </a:solidFill>
              </a:rPr>
              <a:t>EBV*, </a:t>
            </a:r>
            <a:r>
              <a:rPr lang="tr-TR" dirty="0" err="1" smtClean="0"/>
              <a:t>Hantavirus</a:t>
            </a:r>
            <a:r>
              <a:rPr lang="tr-TR" dirty="0" smtClean="0"/>
              <a:t>, HAV, HBV, HSV, </a:t>
            </a:r>
            <a:r>
              <a:rPr lang="tr-TR" dirty="0" err="1" smtClean="0"/>
              <a:t>Polyoma</a:t>
            </a:r>
            <a:r>
              <a:rPr lang="tr-TR" dirty="0" smtClean="0"/>
              <a:t>…)</a:t>
            </a:r>
          </a:p>
          <a:p>
            <a:pPr lvl="1"/>
            <a:r>
              <a:rPr lang="tr-TR" dirty="0" smtClean="0"/>
              <a:t>Parazitler (</a:t>
            </a:r>
            <a:r>
              <a:rPr lang="tr-TR" dirty="0" err="1" smtClean="0">
                <a:solidFill>
                  <a:srgbClr val="FF0000"/>
                </a:solidFill>
              </a:rPr>
              <a:t>Toxoplasma</a:t>
            </a:r>
            <a:r>
              <a:rPr lang="tr-TR" dirty="0">
                <a:solidFill>
                  <a:srgbClr val="FF0000"/>
                </a:solidFill>
              </a:rPr>
              <a:t>*</a:t>
            </a:r>
            <a:r>
              <a:rPr lang="tr-TR" dirty="0" smtClean="0">
                <a:solidFill>
                  <a:srgbClr val="FF0000"/>
                </a:solidFill>
              </a:rPr>
              <a:t>, </a:t>
            </a:r>
            <a:r>
              <a:rPr lang="tr-TR" dirty="0" err="1" smtClean="0"/>
              <a:t>Leismania</a:t>
            </a:r>
            <a:r>
              <a:rPr lang="tr-TR" dirty="0" smtClean="0"/>
              <a:t>)</a:t>
            </a:r>
          </a:p>
          <a:p>
            <a:pPr lvl="1"/>
            <a:r>
              <a:rPr lang="tr-TR" dirty="0" smtClean="0"/>
              <a:t>Diğerleri (</a:t>
            </a:r>
            <a:r>
              <a:rPr lang="tr-TR" dirty="0" err="1" smtClean="0"/>
              <a:t>Chlamidia</a:t>
            </a:r>
            <a:r>
              <a:rPr lang="tr-TR" dirty="0" smtClean="0"/>
              <a:t> ve </a:t>
            </a:r>
            <a:r>
              <a:rPr lang="tr-TR" dirty="0" err="1" smtClean="0"/>
              <a:t>Mycoplasma</a:t>
            </a:r>
            <a:r>
              <a:rPr lang="tr-TR" dirty="0" smtClean="0"/>
              <a:t>)</a:t>
            </a:r>
          </a:p>
        </p:txBody>
      </p:sp>
      <p:sp>
        <p:nvSpPr>
          <p:cNvPr id="4" name="Metin kutusu 3"/>
          <p:cNvSpPr txBox="1"/>
          <p:nvPr/>
        </p:nvSpPr>
        <p:spPr>
          <a:xfrm>
            <a:off x="1979712" y="6453336"/>
            <a:ext cx="56997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b="1" dirty="0" smtClean="0">
                <a:solidFill>
                  <a:srgbClr val="FF0000"/>
                </a:solidFill>
              </a:rPr>
              <a:t>* </a:t>
            </a:r>
            <a:r>
              <a:rPr lang="tr-TR" b="1" dirty="0" err="1" smtClean="0">
                <a:solidFill>
                  <a:srgbClr val="FF0000"/>
                </a:solidFill>
              </a:rPr>
              <a:t>Granülomatöz</a:t>
            </a:r>
            <a:r>
              <a:rPr lang="tr-TR" b="1" dirty="0" smtClean="0">
                <a:solidFill>
                  <a:srgbClr val="FF0000"/>
                </a:solidFill>
              </a:rPr>
              <a:t> </a:t>
            </a:r>
            <a:r>
              <a:rPr lang="tr-TR" b="1" dirty="0" err="1" smtClean="0">
                <a:solidFill>
                  <a:srgbClr val="FF0000"/>
                </a:solidFill>
              </a:rPr>
              <a:t>AİN’ye</a:t>
            </a:r>
            <a:r>
              <a:rPr lang="tr-TR" b="1" dirty="0" smtClean="0">
                <a:solidFill>
                  <a:srgbClr val="FF0000"/>
                </a:solidFill>
              </a:rPr>
              <a:t> neden olabilen </a:t>
            </a:r>
            <a:r>
              <a:rPr lang="tr-TR" b="1" dirty="0" err="1" smtClean="0">
                <a:solidFill>
                  <a:srgbClr val="FF0000"/>
                </a:solidFill>
              </a:rPr>
              <a:t>infeksiyöz</a:t>
            </a:r>
            <a:r>
              <a:rPr lang="tr-TR" b="1" dirty="0" smtClean="0">
                <a:solidFill>
                  <a:srgbClr val="FF0000"/>
                </a:solidFill>
              </a:rPr>
              <a:t> etkenler</a:t>
            </a:r>
            <a:endParaRPr lang="tr-TR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3332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 smtClean="0"/>
              <a:t>İNFEKSİYONLARLA İLİŞKİLİ AİN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548880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tr-TR" dirty="0" smtClean="0"/>
              <a:t>Böbrek </a:t>
            </a:r>
            <a:r>
              <a:rPr lang="tr-TR" dirty="0" err="1" smtClean="0"/>
              <a:t>histopatolojisi</a:t>
            </a:r>
            <a:r>
              <a:rPr lang="tr-TR" dirty="0" smtClean="0"/>
              <a:t> benzerdir</a:t>
            </a:r>
          </a:p>
          <a:p>
            <a:r>
              <a:rPr lang="tr-TR" dirty="0" smtClean="0"/>
              <a:t>Altta yatan </a:t>
            </a:r>
            <a:r>
              <a:rPr lang="tr-TR" dirty="0" err="1" smtClean="0"/>
              <a:t>infeksiyonun</a:t>
            </a:r>
            <a:r>
              <a:rPr lang="tr-TR" dirty="0" smtClean="0"/>
              <a:t> tedavisiyle genellikle düzelir</a:t>
            </a:r>
          </a:p>
          <a:p>
            <a:r>
              <a:rPr lang="tr-TR" dirty="0" err="1" smtClean="0"/>
              <a:t>Kortikosteroid</a:t>
            </a:r>
            <a:r>
              <a:rPr lang="tr-TR" dirty="0" smtClean="0"/>
              <a:t> tedavi önerilmez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10624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/>
              <a:t>SİSTEMİK HASTALIKLARLA İLİŞKİLİ AİN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1520" y="1600200"/>
            <a:ext cx="8712968" cy="4277072"/>
          </a:xfrm>
          <a:solidFill>
            <a:schemeClr val="bg1"/>
          </a:solidFill>
        </p:spPr>
        <p:txBody>
          <a:bodyPr/>
          <a:lstStyle/>
          <a:p>
            <a:r>
              <a:rPr lang="tr-TR" dirty="0" err="1" smtClean="0"/>
              <a:t>Sarkoidoz</a:t>
            </a:r>
            <a:r>
              <a:rPr lang="tr-TR" dirty="0" smtClean="0"/>
              <a:t> (</a:t>
            </a:r>
            <a:r>
              <a:rPr lang="tr-TR" b="1" u="sng" dirty="0" err="1" smtClean="0">
                <a:solidFill>
                  <a:srgbClr val="FF0000"/>
                </a:solidFill>
              </a:rPr>
              <a:t>granülomatöz</a:t>
            </a:r>
            <a:r>
              <a:rPr lang="tr-TR" b="1" u="sng" dirty="0" smtClean="0">
                <a:solidFill>
                  <a:srgbClr val="FF0000"/>
                </a:solidFill>
              </a:rPr>
              <a:t> AİN</a:t>
            </a:r>
            <a:r>
              <a:rPr lang="tr-TR" dirty="0" smtClean="0"/>
              <a:t>)</a:t>
            </a:r>
          </a:p>
          <a:p>
            <a:r>
              <a:rPr lang="tr-TR" dirty="0" err="1" smtClean="0"/>
              <a:t>Sjögren</a:t>
            </a:r>
            <a:r>
              <a:rPr lang="tr-TR" dirty="0" smtClean="0"/>
              <a:t> sendromu (kronik </a:t>
            </a:r>
            <a:r>
              <a:rPr lang="tr-TR" dirty="0" err="1" smtClean="0"/>
              <a:t>tübüler</a:t>
            </a:r>
            <a:r>
              <a:rPr lang="tr-TR" dirty="0" smtClean="0"/>
              <a:t> </a:t>
            </a:r>
            <a:r>
              <a:rPr lang="tr-TR" dirty="0" err="1" smtClean="0"/>
              <a:t>disfonksiyon</a:t>
            </a:r>
            <a:r>
              <a:rPr lang="tr-TR" dirty="0" smtClean="0"/>
              <a:t>, </a:t>
            </a:r>
            <a:r>
              <a:rPr lang="tr-TR" dirty="0" err="1" smtClean="0"/>
              <a:t>hipokalemi</a:t>
            </a:r>
            <a:r>
              <a:rPr lang="tr-TR" dirty="0" smtClean="0"/>
              <a:t>, </a:t>
            </a:r>
            <a:r>
              <a:rPr lang="tr-TR" dirty="0" err="1" smtClean="0"/>
              <a:t>distal</a:t>
            </a:r>
            <a:r>
              <a:rPr lang="tr-TR" dirty="0" smtClean="0"/>
              <a:t> RTA ve AİN görülebilir)</a:t>
            </a:r>
          </a:p>
          <a:p>
            <a:r>
              <a:rPr lang="tr-TR" dirty="0" smtClean="0"/>
              <a:t>SLE</a:t>
            </a:r>
          </a:p>
          <a:p>
            <a:r>
              <a:rPr lang="tr-TR" dirty="0" smtClean="0"/>
              <a:t>Diğerleri </a:t>
            </a:r>
            <a:endParaRPr lang="tr-TR" dirty="0"/>
          </a:p>
          <a:p>
            <a:pPr lvl="1"/>
            <a:r>
              <a:rPr lang="tr-TR" dirty="0" smtClean="0"/>
              <a:t>IgG4-ilişkili hastalık</a:t>
            </a:r>
          </a:p>
          <a:p>
            <a:pPr lvl="1"/>
            <a:r>
              <a:rPr lang="tr-TR" dirty="0" err="1" smtClean="0"/>
              <a:t>Kryoglobulinemi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81786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 smtClean="0"/>
              <a:t>MALİGNİTELERLE İLİŞKİLİ AİN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1520" y="1600200"/>
            <a:ext cx="8712968" cy="2908920"/>
          </a:xfrm>
          <a:solidFill>
            <a:schemeClr val="bg1"/>
          </a:solidFill>
        </p:spPr>
        <p:txBody>
          <a:bodyPr/>
          <a:lstStyle/>
          <a:p>
            <a:r>
              <a:rPr lang="tr-TR" dirty="0" err="1" smtClean="0"/>
              <a:t>Renal</a:t>
            </a:r>
            <a:r>
              <a:rPr lang="tr-TR" dirty="0" smtClean="0"/>
              <a:t> </a:t>
            </a:r>
            <a:r>
              <a:rPr lang="tr-TR" dirty="0" err="1" smtClean="0"/>
              <a:t>parankimin</a:t>
            </a:r>
            <a:r>
              <a:rPr lang="tr-TR" dirty="0" smtClean="0"/>
              <a:t> tümör hücreleriyle </a:t>
            </a:r>
            <a:r>
              <a:rPr lang="tr-TR" dirty="0" err="1" smtClean="0"/>
              <a:t>infiltrasyonu</a:t>
            </a:r>
            <a:endParaRPr lang="tr-TR" dirty="0" smtClean="0"/>
          </a:p>
          <a:p>
            <a:pPr lvl="1"/>
            <a:r>
              <a:rPr lang="tr-TR" dirty="0" smtClean="0"/>
              <a:t>Lösemi</a:t>
            </a:r>
          </a:p>
          <a:p>
            <a:pPr lvl="1"/>
            <a:r>
              <a:rPr lang="tr-TR" dirty="0" err="1" smtClean="0"/>
              <a:t>Lenfoma</a:t>
            </a:r>
            <a:endParaRPr lang="tr-TR" dirty="0" smtClean="0"/>
          </a:p>
          <a:p>
            <a:pPr lvl="1"/>
            <a:r>
              <a:rPr lang="tr-TR" dirty="0" smtClean="0"/>
              <a:t>MM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36861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 smtClean="0"/>
              <a:t>İDİYOPATİK AİN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1520" y="1600200"/>
            <a:ext cx="8712968" cy="4133056"/>
          </a:xfrm>
          <a:solidFill>
            <a:schemeClr val="bg1"/>
          </a:solidFill>
        </p:spPr>
        <p:txBody>
          <a:bodyPr>
            <a:normAutofit lnSpcReduction="10000"/>
          </a:bodyPr>
          <a:lstStyle/>
          <a:p>
            <a:r>
              <a:rPr lang="tr-TR" b="1" dirty="0" smtClean="0"/>
              <a:t>TİNU Sendromu:</a:t>
            </a:r>
          </a:p>
          <a:p>
            <a:pPr lvl="1"/>
            <a:r>
              <a:rPr lang="tr-TR" dirty="0" err="1" smtClean="0"/>
              <a:t>İdiyopatik</a:t>
            </a:r>
            <a:r>
              <a:rPr lang="tr-TR" dirty="0" smtClean="0"/>
              <a:t> AİN</a:t>
            </a:r>
          </a:p>
          <a:p>
            <a:pPr lvl="2"/>
            <a:r>
              <a:rPr lang="tr-TR" dirty="0" smtClean="0"/>
              <a:t>Hafif…ciddi </a:t>
            </a:r>
            <a:r>
              <a:rPr lang="tr-TR" dirty="0" err="1" smtClean="0"/>
              <a:t>ABH’ya</a:t>
            </a:r>
            <a:r>
              <a:rPr lang="tr-TR" dirty="0" smtClean="0"/>
              <a:t> yol açabilir</a:t>
            </a:r>
          </a:p>
          <a:p>
            <a:pPr lvl="1"/>
            <a:r>
              <a:rPr lang="tr-TR" dirty="0" err="1" smtClean="0"/>
              <a:t>Anteriyor</a:t>
            </a:r>
            <a:r>
              <a:rPr lang="tr-TR" dirty="0" smtClean="0"/>
              <a:t> </a:t>
            </a:r>
            <a:r>
              <a:rPr lang="tr-TR" dirty="0" err="1" smtClean="0"/>
              <a:t>üveit</a:t>
            </a:r>
            <a:endParaRPr lang="tr-TR" dirty="0" smtClean="0"/>
          </a:p>
          <a:p>
            <a:pPr lvl="2"/>
            <a:r>
              <a:rPr lang="tr-TR" dirty="0" smtClean="0"/>
              <a:t>Göz ağrısı</a:t>
            </a:r>
          </a:p>
          <a:p>
            <a:pPr lvl="2"/>
            <a:r>
              <a:rPr lang="tr-TR" dirty="0" smtClean="0"/>
              <a:t>Görme bozuklukları</a:t>
            </a:r>
          </a:p>
          <a:p>
            <a:pPr lvl="2"/>
            <a:r>
              <a:rPr lang="tr-TR" dirty="0" smtClean="0"/>
              <a:t>Ateş</a:t>
            </a:r>
          </a:p>
          <a:p>
            <a:pPr lvl="2"/>
            <a:r>
              <a:rPr lang="tr-TR" dirty="0" err="1" smtClean="0"/>
              <a:t>Miyalji</a:t>
            </a:r>
            <a:endParaRPr lang="tr-TR" dirty="0" smtClean="0"/>
          </a:p>
          <a:p>
            <a:pPr lvl="2"/>
            <a:r>
              <a:rPr lang="tr-TR" dirty="0" err="1" smtClean="0"/>
              <a:t>Asteni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77064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 smtClean="0"/>
              <a:t>BÖBREK NAKLİ ALICILARINDA AİN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1520" y="1600200"/>
            <a:ext cx="8712968" cy="1540768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tr-TR" dirty="0" smtClean="0"/>
              <a:t>Akut </a:t>
            </a:r>
            <a:r>
              <a:rPr lang="tr-TR" dirty="0" err="1" smtClean="0"/>
              <a:t>rejeksiyon</a:t>
            </a:r>
            <a:r>
              <a:rPr lang="tr-TR" dirty="0" smtClean="0"/>
              <a:t>, en sık nedenidir.</a:t>
            </a:r>
          </a:p>
          <a:p>
            <a:r>
              <a:rPr lang="tr-TR" dirty="0" smtClean="0"/>
              <a:t>İlaçlar ve </a:t>
            </a:r>
            <a:r>
              <a:rPr lang="tr-TR" dirty="0" err="1" smtClean="0"/>
              <a:t>infeksiyonlar</a:t>
            </a:r>
            <a:r>
              <a:rPr lang="tr-TR" dirty="0" smtClean="0"/>
              <a:t> da yol açabilir.</a:t>
            </a:r>
          </a:p>
        </p:txBody>
      </p:sp>
    </p:spTree>
    <p:extLst>
      <p:ext uri="{BB962C8B-B14F-4D97-AF65-F5344CB8AC3E}">
        <p14:creationId xmlns:p14="http://schemas.microsoft.com/office/powerpoint/2010/main" val="3335739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HEDEFLER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tr-TR" dirty="0" smtClean="0"/>
              <a:t>Akut ve kronik </a:t>
            </a:r>
            <a:r>
              <a:rPr lang="tr-TR" dirty="0" err="1"/>
              <a:t>t</a:t>
            </a:r>
            <a:r>
              <a:rPr lang="tr-TR" dirty="0" err="1" smtClean="0"/>
              <a:t>übülointersitisyel</a:t>
            </a:r>
            <a:r>
              <a:rPr lang="tr-TR" dirty="0" smtClean="0"/>
              <a:t> hastalıkların:</a:t>
            </a:r>
          </a:p>
          <a:p>
            <a:r>
              <a:rPr lang="tr-TR" dirty="0" err="1" smtClean="0"/>
              <a:t>Vezikoüretal</a:t>
            </a:r>
            <a:r>
              <a:rPr lang="tr-TR" dirty="0" smtClean="0"/>
              <a:t> </a:t>
            </a:r>
            <a:r>
              <a:rPr lang="tr-TR" dirty="0" err="1" smtClean="0"/>
              <a:t>reflü</a:t>
            </a:r>
            <a:r>
              <a:rPr lang="tr-TR" dirty="0" smtClean="0"/>
              <a:t> ve </a:t>
            </a:r>
            <a:r>
              <a:rPr lang="tr-TR" dirty="0" err="1" smtClean="0"/>
              <a:t>reflü</a:t>
            </a:r>
            <a:r>
              <a:rPr lang="tr-TR" dirty="0" smtClean="0"/>
              <a:t> </a:t>
            </a:r>
            <a:r>
              <a:rPr lang="tr-TR" dirty="0" err="1" smtClean="0"/>
              <a:t>nefropatisinin</a:t>
            </a:r>
            <a:r>
              <a:rPr lang="tr-TR" dirty="0" smtClean="0"/>
              <a:t>:</a:t>
            </a:r>
          </a:p>
          <a:p>
            <a:pPr lvl="1"/>
            <a:r>
              <a:rPr lang="tr-TR" dirty="0" smtClean="0"/>
              <a:t>Tanımı</a:t>
            </a:r>
          </a:p>
          <a:p>
            <a:pPr lvl="1"/>
            <a:r>
              <a:rPr lang="tr-TR" dirty="0" err="1" smtClean="0"/>
              <a:t>Patogenezi</a:t>
            </a:r>
            <a:endParaRPr lang="tr-TR" dirty="0" smtClean="0"/>
          </a:p>
          <a:p>
            <a:pPr lvl="1"/>
            <a:r>
              <a:rPr lang="tr-TR" dirty="0" smtClean="0"/>
              <a:t>Epidemiyolojisi</a:t>
            </a:r>
          </a:p>
          <a:p>
            <a:pPr lvl="1"/>
            <a:r>
              <a:rPr lang="tr-TR" dirty="0" smtClean="0"/>
              <a:t>Patolojisi</a:t>
            </a:r>
          </a:p>
          <a:p>
            <a:pPr lvl="1"/>
            <a:r>
              <a:rPr lang="tr-TR" dirty="0" smtClean="0"/>
              <a:t>Tanısı</a:t>
            </a:r>
          </a:p>
          <a:p>
            <a:pPr lvl="1"/>
            <a:r>
              <a:rPr lang="tr-TR" dirty="0" smtClean="0"/>
              <a:t>Doğal seyri ve tedavisi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27684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/>
              <a:t>KRONİK İNTERSİTİSYEL NEFRİT (KİN)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tr-TR" b="1" dirty="0" smtClean="0"/>
              <a:t>Tanım: </a:t>
            </a:r>
            <a:r>
              <a:rPr lang="tr-TR" dirty="0" err="1" smtClean="0"/>
              <a:t>Tübülointerstisyel</a:t>
            </a:r>
            <a:r>
              <a:rPr lang="tr-TR" dirty="0" smtClean="0"/>
              <a:t> bölgenin, </a:t>
            </a:r>
            <a:r>
              <a:rPr lang="tr-TR" dirty="0" err="1" smtClean="0"/>
              <a:t>tübüler</a:t>
            </a:r>
            <a:r>
              <a:rPr lang="tr-TR" dirty="0" smtClean="0"/>
              <a:t> </a:t>
            </a:r>
            <a:r>
              <a:rPr lang="tr-TR" dirty="0" err="1" smtClean="0"/>
              <a:t>atrofi</a:t>
            </a:r>
            <a:r>
              <a:rPr lang="tr-TR" dirty="0" smtClean="0"/>
              <a:t>, </a:t>
            </a:r>
            <a:r>
              <a:rPr lang="tr-TR" dirty="0" err="1" smtClean="0"/>
              <a:t>makrofaj</a:t>
            </a:r>
            <a:r>
              <a:rPr lang="tr-TR" dirty="0" smtClean="0"/>
              <a:t> ve lenfosit </a:t>
            </a:r>
            <a:r>
              <a:rPr lang="tr-TR" dirty="0" err="1" smtClean="0"/>
              <a:t>infiltrasyonu</a:t>
            </a:r>
            <a:r>
              <a:rPr lang="tr-TR" dirty="0" smtClean="0"/>
              <a:t> ve </a:t>
            </a:r>
            <a:r>
              <a:rPr lang="tr-TR" dirty="0" err="1" smtClean="0"/>
              <a:t>interstisyel</a:t>
            </a:r>
            <a:r>
              <a:rPr lang="tr-TR" dirty="0" smtClean="0"/>
              <a:t> </a:t>
            </a:r>
            <a:r>
              <a:rPr lang="tr-TR" dirty="0" err="1" smtClean="0"/>
              <a:t>fibrozis</a:t>
            </a:r>
            <a:r>
              <a:rPr lang="tr-TR" dirty="0" smtClean="0"/>
              <a:t> ile karakterize ilerleyici </a:t>
            </a:r>
            <a:r>
              <a:rPr lang="tr-TR" dirty="0" err="1" smtClean="0"/>
              <a:t>skarlaşmasıdır</a:t>
            </a:r>
            <a:r>
              <a:rPr lang="tr-TR" dirty="0" smtClean="0"/>
              <a:t>.</a:t>
            </a:r>
          </a:p>
          <a:p>
            <a:r>
              <a:rPr lang="tr-TR" dirty="0" err="1" smtClean="0"/>
              <a:t>Primer</a:t>
            </a:r>
            <a:r>
              <a:rPr lang="tr-TR" dirty="0" smtClean="0"/>
              <a:t> ve </a:t>
            </a:r>
            <a:r>
              <a:rPr lang="tr-TR" dirty="0" err="1" smtClean="0"/>
              <a:t>sekonder</a:t>
            </a:r>
            <a:r>
              <a:rPr lang="tr-TR" dirty="0" smtClean="0"/>
              <a:t> formları vardır.</a:t>
            </a:r>
          </a:p>
          <a:p>
            <a:r>
              <a:rPr lang="tr-TR" dirty="0" err="1" smtClean="0"/>
              <a:t>Sekonder</a:t>
            </a:r>
            <a:r>
              <a:rPr lang="tr-TR" dirty="0" smtClean="0"/>
              <a:t> formlardan, </a:t>
            </a:r>
            <a:r>
              <a:rPr lang="tr-TR" dirty="0" err="1" smtClean="0"/>
              <a:t>glomerüler</a:t>
            </a:r>
            <a:r>
              <a:rPr lang="tr-TR" dirty="0" smtClean="0"/>
              <a:t> hastalıkların seyri sırasında </a:t>
            </a:r>
            <a:r>
              <a:rPr lang="tr-TR" dirty="0" err="1" smtClean="0"/>
              <a:t>proteinüri</a:t>
            </a:r>
            <a:r>
              <a:rPr lang="tr-TR" dirty="0" smtClean="0"/>
              <a:t> ve/veya </a:t>
            </a:r>
            <a:r>
              <a:rPr lang="tr-TR" dirty="0" err="1" smtClean="0"/>
              <a:t>iskemi</a:t>
            </a:r>
            <a:r>
              <a:rPr lang="tr-TR" dirty="0" smtClean="0"/>
              <a:t> ile ilişkili </a:t>
            </a:r>
            <a:r>
              <a:rPr lang="tr-TR" dirty="0" err="1" smtClean="0"/>
              <a:t>tübülointerstisyel</a:t>
            </a:r>
            <a:r>
              <a:rPr lang="tr-TR" dirty="0" smtClean="0"/>
              <a:t> hasar anlaşılmalıdır.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86100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/>
          <a:lstStyle/>
          <a:p>
            <a:r>
              <a:rPr lang="tr-TR" b="1" dirty="0" smtClean="0"/>
              <a:t>KİN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1052736"/>
            <a:ext cx="9252520" cy="5328592"/>
          </a:xfrm>
          <a:solidFill>
            <a:schemeClr val="bg1"/>
          </a:solidFill>
        </p:spPr>
        <p:txBody>
          <a:bodyPr>
            <a:normAutofit fontScale="92500" lnSpcReduction="20000"/>
          </a:bodyPr>
          <a:lstStyle/>
          <a:p>
            <a:r>
              <a:rPr lang="tr-TR" b="1" dirty="0" smtClean="0"/>
              <a:t>Etiyoloji (1):</a:t>
            </a:r>
          </a:p>
          <a:p>
            <a:pPr lvl="1"/>
            <a:r>
              <a:rPr lang="tr-TR" dirty="0" smtClean="0"/>
              <a:t>İlaçlar ve Toksinler </a:t>
            </a:r>
          </a:p>
          <a:p>
            <a:pPr lvl="2"/>
            <a:r>
              <a:rPr lang="tr-TR" dirty="0" err="1" smtClean="0"/>
              <a:t>Aristolosik</a:t>
            </a:r>
            <a:r>
              <a:rPr lang="tr-TR" dirty="0" smtClean="0"/>
              <a:t> asit, lityum, </a:t>
            </a:r>
            <a:r>
              <a:rPr lang="tr-TR" dirty="0" err="1" smtClean="0"/>
              <a:t>siklosporin</a:t>
            </a:r>
            <a:r>
              <a:rPr lang="tr-TR" dirty="0" smtClean="0"/>
              <a:t>, </a:t>
            </a:r>
            <a:r>
              <a:rPr lang="tr-TR" dirty="0" err="1" smtClean="0"/>
              <a:t>takrolimus</a:t>
            </a:r>
            <a:r>
              <a:rPr lang="tr-TR" dirty="0" smtClean="0"/>
              <a:t>, </a:t>
            </a:r>
            <a:r>
              <a:rPr lang="tr-TR" dirty="0" err="1" smtClean="0"/>
              <a:t>indinavir</a:t>
            </a:r>
            <a:r>
              <a:rPr lang="tr-TR" dirty="0" smtClean="0"/>
              <a:t>, </a:t>
            </a:r>
            <a:r>
              <a:rPr lang="tr-TR" dirty="0" err="1" smtClean="0"/>
              <a:t>sisplatin</a:t>
            </a:r>
            <a:r>
              <a:rPr lang="tr-TR" dirty="0" smtClean="0"/>
              <a:t>, analjezik </a:t>
            </a:r>
            <a:r>
              <a:rPr lang="tr-TR" dirty="0" err="1" smtClean="0"/>
              <a:t>nefropati</a:t>
            </a:r>
            <a:r>
              <a:rPr lang="tr-TR" dirty="0" smtClean="0"/>
              <a:t>-NSAİ ilaçlar</a:t>
            </a:r>
          </a:p>
          <a:p>
            <a:pPr lvl="1"/>
            <a:r>
              <a:rPr lang="tr-TR" dirty="0" err="1" smtClean="0"/>
              <a:t>Metabolik</a:t>
            </a:r>
            <a:r>
              <a:rPr lang="tr-TR" dirty="0" smtClean="0"/>
              <a:t> nedenler </a:t>
            </a:r>
          </a:p>
          <a:p>
            <a:pPr lvl="2"/>
            <a:r>
              <a:rPr lang="tr-TR" dirty="0" err="1" smtClean="0"/>
              <a:t>Hiperürisemi</a:t>
            </a:r>
            <a:r>
              <a:rPr lang="tr-TR" dirty="0" smtClean="0"/>
              <a:t>, </a:t>
            </a:r>
            <a:r>
              <a:rPr lang="tr-TR" dirty="0" err="1" smtClean="0"/>
              <a:t>hipokalemi</a:t>
            </a:r>
            <a:r>
              <a:rPr lang="tr-TR" dirty="0" smtClean="0"/>
              <a:t>, </a:t>
            </a:r>
            <a:r>
              <a:rPr lang="tr-TR" dirty="0" err="1" smtClean="0"/>
              <a:t>hiperkalsemi</a:t>
            </a:r>
            <a:r>
              <a:rPr lang="tr-TR" dirty="0" smtClean="0"/>
              <a:t>, </a:t>
            </a:r>
            <a:r>
              <a:rPr lang="tr-TR" dirty="0" err="1" smtClean="0"/>
              <a:t>hiperoksalüri</a:t>
            </a:r>
            <a:r>
              <a:rPr lang="tr-TR" dirty="0" smtClean="0"/>
              <a:t>, </a:t>
            </a:r>
            <a:r>
              <a:rPr lang="tr-TR" dirty="0" err="1" smtClean="0"/>
              <a:t>sistinozis</a:t>
            </a:r>
            <a:endParaRPr lang="tr-TR" dirty="0" smtClean="0"/>
          </a:p>
          <a:p>
            <a:pPr lvl="2"/>
            <a:r>
              <a:rPr lang="tr-TR" dirty="0" err="1" smtClean="0">
                <a:solidFill>
                  <a:srgbClr val="FF0000"/>
                </a:solidFill>
              </a:rPr>
              <a:t>Örn</a:t>
            </a:r>
            <a:r>
              <a:rPr lang="tr-TR" dirty="0" smtClean="0">
                <a:solidFill>
                  <a:srgbClr val="FF0000"/>
                </a:solidFill>
              </a:rPr>
              <a:t>. </a:t>
            </a:r>
            <a:r>
              <a:rPr lang="tr-TR" dirty="0" err="1" smtClean="0">
                <a:solidFill>
                  <a:srgbClr val="FF0000"/>
                </a:solidFill>
              </a:rPr>
              <a:t>Anoreksia</a:t>
            </a:r>
            <a:r>
              <a:rPr lang="tr-TR" dirty="0" smtClean="0">
                <a:solidFill>
                  <a:srgbClr val="FF0000"/>
                </a:solidFill>
              </a:rPr>
              <a:t> </a:t>
            </a:r>
            <a:r>
              <a:rPr lang="tr-TR" dirty="0" err="1" smtClean="0">
                <a:solidFill>
                  <a:srgbClr val="FF0000"/>
                </a:solidFill>
              </a:rPr>
              <a:t>nervozalı</a:t>
            </a:r>
            <a:r>
              <a:rPr lang="tr-TR" dirty="0" smtClean="0">
                <a:solidFill>
                  <a:srgbClr val="FF0000"/>
                </a:solidFill>
              </a:rPr>
              <a:t> hastaların %15-20’sinde </a:t>
            </a:r>
            <a:r>
              <a:rPr lang="tr-TR" dirty="0" err="1" smtClean="0">
                <a:solidFill>
                  <a:srgbClr val="FF0000"/>
                </a:solidFill>
              </a:rPr>
              <a:t>hipokalemik</a:t>
            </a:r>
            <a:r>
              <a:rPr lang="tr-TR" dirty="0" smtClean="0">
                <a:solidFill>
                  <a:srgbClr val="FF0000"/>
                </a:solidFill>
              </a:rPr>
              <a:t> </a:t>
            </a:r>
            <a:r>
              <a:rPr lang="tr-TR" dirty="0" err="1" smtClean="0">
                <a:solidFill>
                  <a:srgbClr val="FF0000"/>
                </a:solidFill>
              </a:rPr>
              <a:t>nefropati</a:t>
            </a:r>
            <a:r>
              <a:rPr lang="tr-TR" dirty="0" smtClean="0">
                <a:solidFill>
                  <a:srgbClr val="FF0000"/>
                </a:solidFill>
              </a:rPr>
              <a:t> görülür.</a:t>
            </a:r>
          </a:p>
          <a:p>
            <a:pPr lvl="1"/>
            <a:r>
              <a:rPr lang="tr-TR" dirty="0" smtClean="0"/>
              <a:t>Ağır metaller </a:t>
            </a:r>
          </a:p>
          <a:p>
            <a:pPr lvl="2"/>
            <a:r>
              <a:rPr lang="tr-TR" dirty="0"/>
              <a:t>K</a:t>
            </a:r>
            <a:r>
              <a:rPr lang="tr-TR" dirty="0" smtClean="0"/>
              <a:t>urşun, kadmiyum, arsenik, </a:t>
            </a:r>
            <a:r>
              <a:rPr lang="tr-TR" dirty="0" err="1" smtClean="0"/>
              <a:t>civa</a:t>
            </a:r>
            <a:r>
              <a:rPr lang="tr-TR" dirty="0" smtClean="0"/>
              <a:t>, altın, uranyum</a:t>
            </a:r>
          </a:p>
          <a:p>
            <a:pPr lvl="1"/>
            <a:r>
              <a:rPr lang="tr-TR" dirty="0" smtClean="0"/>
              <a:t>Radyasyon</a:t>
            </a:r>
          </a:p>
          <a:p>
            <a:pPr lvl="1"/>
            <a:r>
              <a:rPr lang="tr-TR" dirty="0" smtClean="0"/>
              <a:t>Balkan </a:t>
            </a:r>
            <a:r>
              <a:rPr lang="tr-TR" dirty="0" err="1" smtClean="0"/>
              <a:t>nefropatisi</a:t>
            </a:r>
            <a:endParaRPr lang="tr-TR" dirty="0" smtClean="0"/>
          </a:p>
          <a:p>
            <a:pPr lvl="1"/>
            <a:r>
              <a:rPr lang="tr-TR" dirty="0" err="1" smtClean="0"/>
              <a:t>İnfeksiyonlar</a:t>
            </a:r>
            <a:r>
              <a:rPr lang="tr-TR" dirty="0" smtClean="0"/>
              <a:t> </a:t>
            </a:r>
          </a:p>
          <a:p>
            <a:pPr lvl="2"/>
            <a:r>
              <a:rPr lang="tr-TR" dirty="0" smtClean="0"/>
              <a:t>Kronik </a:t>
            </a:r>
            <a:r>
              <a:rPr lang="tr-TR" dirty="0" err="1" smtClean="0"/>
              <a:t>piyelonefrit</a:t>
            </a:r>
            <a:r>
              <a:rPr lang="tr-TR" dirty="0" smtClean="0"/>
              <a:t>, </a:t>
            </a:r>
            <a:r>
              <a:rPr lang="tr-TR" dirty="0" err="1" smtClean="0"/>
              <a:t>malakoplaki</a:t>
            </a:r>
            <a:r>
              <a:rPr lang="tr-TR" dirty="0" smtClean="0"/>
              <a:t>, </a:t>
            </a:r>
            <a:r>
              <a:rPr lang="tr-TR" dirty="0" err="1" smtClean="0"/>
              <a:t>ksantogranülamatöz</a:t>
            </a:r>
            <a:r>
              <a:rPr lang="tr-TR" dirty="0" smtClean="0"/>
              <a:t> </a:t>
            </a:r>
            <a:r>
              <a:rPr lang="tr-TR" dirty="0" err="1" smtClean="0"/>
              <a:t>piyelonefrit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3541521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/>
          <a:lstStyle/>
          <a:p>
            <a:r>
              <a:rPr lang="tr-TR" b="1" dirty="0" smtClean="0"/>
              <a:t>KİN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1052736"/>
            <a:ext cx="9252520" cy="5328592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tr-TR" b="1" dirty="0" smtClean="0"/>
              <a:t>Etiyoloji (2):</a:t>
            </a:r>
          </a:p>
          <a:p>
            <a:pPr lvl="1"/>
            <a:r>
              <a:rPr lang="tr-TR" dirty="0" err="1" smtClean="0"/>
              <a:t>İmmun</a:t>
            </a:r>
            <a:r>
              <a:rPr lang="tr-TR" dirty="0" smtClean="0"/>
              <a:t> nedenler </a:t>
            </a:r>
          </a:p>
          <a:p>
            <a:pPr lvl="2"/>
            <a:r>
              <a:rPr lang="tr-TR" dirty="0" smtClean="0"/>
              <a:t>SLE, </a:t>
            </a:r>
            <a:r>
              <a:rPr lang="tr-TR" dirty="0" err="1"/>
              <a:t>S</a:t>
            </a:r>
            <a:r>
              <a:rPr lang="tr-TR" dirty="0" err="1" smtClean="0"/>
              <a:t>jögren</a:t>
            </a:r>
            <a:r>
              <a:rPr lang="tr-TR" dirty="0" smtClean="0"/>
              <a:t>, </a:t>
            </a:r>
            <a:r>
              <a:rPr lang="tr-TR" dirty="0" err="1" smtClean="0"/>
              <a:t>Wegener</a:t>
            </a:r>
            <a:r>
              <a:rPr lang="tr-TR" dirty="0" smtClean="0"/>
              <a:t>, </a:t>
            </a:r>
            <a:r>
              <a:rPr lang="tr-TR" dirty="0" err="1"/>
              <a:t>S</a:t>
            </a:r>
            <a:r>
              <a:rPr lang="tr-TR" dirty="0" err="1" smtClean="0"/>
              <a:t>arkoidoz</a:t>
            </a:r>
            <a:r>
              <a:rPr lang="tr-TR" dirty="0" smtClean="0"/>
              <a:t>…</a:t>
            </a:r>
          </a:p>
          <a:p>
            <a:pPr lvl="1"/>
            <a:r>
              <a:rPr lang="tr-TR" dirty="0" err="1" smtClean="0"/>
              <a:t>Vasküler</a:t>
            </a:r>
            <a:r>
              <a:rPr lang="tr-TR" dirty="0" smtClean="0"/>
              <a:t> hastalıklar (</a:t>
            </a:r>
            <a:r>
              <a:rPr lang="tr-TR" dirty="0" err="1" smtClean="0"/>
              <a:t>ateroskleroz</a:t>
            </a:r>
            <a:r>
              <a:rPr lang="tr-TR" dirty="0" smtClean="0"/>
              <a:t>)</a:t>
            </a:r>
          </a:p>
          <a:p>
            <a:pPr lvl="1"/>
            <a:r>
              <a:rPr lang="tr-TR" dirty="0" smtClean="0"/>
              <a:t>Transplantasyon (kronik </a:t>
            </a:r>
            <a:r>
              <a:rPr lang="tr-TR" dirty="0" err="1" smtClean="0"/>
              <a:t>rejeksiyon</a:t>
            </a:r>
            <a:r>
              <a:rPr lang="tr-TR" dirty="0" smtClean="0"/>
              <a:t>)</a:t>
            </a:r>
          </a:p>
          <a:p>
            <a:pPr lvl="1"/>
            <a:r>
              <a:rPr lang="tr-TR" dirty="0" smtClean="0"/>
              <a:t>Hematolojik bozukluklar (MM, LCDD, SCD, </a:t>
            </a:r>
            <a:r>
              <a:rPr lang="tr-TR" dirty="0" err="1" smtClean="0"/>
              <a:t>PNHbüri</a:t>
            </a:r>
            <a:r>
              <a:rPr lang="tr-TR" dirty="0" smtClean="0"/>
              <a:t>..)</a:t>
            </a:r>
          </a:p>
          <a:p>
            <a:pPr lvl="1"/>
            <a:r>
              <a:rPr lang="tr-TR" dirty="0" smtClean="0"/>
              <a:t>Radyasyon</a:t>
            </a:r>
          </a:p>
          <a:p>
            <a:pPr lvl="1"/>
            <a:r>
              <a:rPr lang="tr-TR" dirty="0" smtClean="0"/>
              <a:t>Kronik obstrüksiyon</a:t>
            </a:r>
            <a:endParaRPr lang="tr-TR" dirty="0"/>
          </a:p>
          <a:p>
            <a:pPr lvl="1"/>
            <a:r>
              <a:rPr lang="tr-TR" dirty="0" err="1" smtClean="0"/>
              <a:t>Herediter</a:t>
            </a:r>
            <a:r>
              <a:rPr lang="tr-TR" dirty="0" smtClean="0"/>
              <a:t> nedenler</a:t>
            </a:r>
          </a:p>
          <a:p>
            <a:pPr lvl="1"/>
            <a:r>
              <a:rPr lang="tr-TR" dirty="0" err="1" smtClean="0"/>
              <a:t>İdiyopatik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3789880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KİN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016" y="1196752"/>
            <a:ext cx="9145016" cy="4464496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tr-TR" b="1" dirty="0" err="1" smtClean="0"/>
              <a:t>Patogenez</a:t>
            </a:r>
            <a:r>
              <a:rPr lang="tr-TR" b="1" dirty="0" smtClean="0"/>
              <a:t>:</a:t>
            </a:r>
          </a:p>
          <a:p>
            <a:pPr lvl="1"/>
            <a:r>
              <a:rPr lang="tr-TR" dirty="0" smtClean="0"/>
              <a:t>Etken…..hasar…..</a:t>
            </a:r>
            <a:r>
              <a:rPr lang="tr-TR" dirty="0" err="1" smtClean="0"/>
              <a:t>kemotaktik</a:t>
            </a:r>
            <a:r>
              <a:rPr lang="tr-TR" dirty="0" smtClean="0"/>
              <a:t> maddelerin ve lökosit adezyon moleküllerinin </a:t>
            </a:r>
            <a:r>
              <a:rPr lang="tr-TR" dirty="0" err="1" smtClean="0"/>
              <a:t>intersitisyuma</a:t>
            </a:r>
            <a:r>
              <a:rPr lang="tr-TR" dirty="0" smtClean="0"/>
              <a:t> salınması…</a:t>
            </a:r>
            <a:r>
              <a:rPr lang="tr-TR" dirty="0" err="1" smtClean="0"/>
              <a:t>immunolojik</a:t>
            </a:r>
            <a:r>
              <a:rPr lang="tr-TR" dirty="0" smtClean="0"/>
              <a:t> mekanizmalar….</a:t>
            </a:r>
            <a:r>
              <a:rPr lang="tr-TR" dirty="0" err="1" smtClean="0"/>
              <a:t>fibrozis</a:t>
            </a:r>
            <a:r>
              <a:rPr lang="tr-TR" dirty="0" smtClean="0"/>
              <a:t>, </a:t>
            </a:r>
            <a:r>
              <a:rPr lang="tr-TR" dirty="0" err="1" smtClean="0"/>
              <a:t>peritübüler</a:t>
            </a:r>
            <a:r>
              <a:rPr lang="tr-TR" dirty="0" smtClean="0"/>
              <a:t> </a:t>
            </a:r>
            <a:r>
              <a:rPr lang="tr-TR" dirty="0" err="1" smtClean="0"/>
              <a:t>kapiller</a:t>
            </a:r>
            <a:r>
              <a:rPr lang="tr-TR" dirty="0" smtClean="0"/>
              <a:t> kaybı…</a:t>
            </a:r>
            <a:r>
              <a:rPr lang="tr-TR" dirty="0" err="1" smtClean="0"/>
              <a:t>hipoksik</a:t>
            </a:r>
            <a:r>
              <a:rPr lang="tr-TR" dirty="0" smtClean="0"/>
              <a:t> böbrekler…böbrek yetmezliği ve </a:t>
            </a:r>
            <a:r>
              <a:rPr lang="tr-TR" dirty="0" err="1" smtClean="0"/>
              <a:t>renal</a:t>
            </a:r>
            <a:r>
              <a:rPr lang="tr-TR" dirty="0" smtClean="0"/>
              <a:t> </a:t>
            </a:r>
            <a:r>
              <a:rPr lang="tr-TR" dirty="0" err="1" smtClean="0"/>
              <a:t>replasman</a:t>
            </a:r>
            <a:r>
              <a:rPr lang="tr-TR" dirty="0" smtClean="0"/>
              <a:t> tedavisi ihtiyacı…</a:t>
            </a:r>
          </a:p>
        </p:txBody>
      </p:sp>
    </p:spTree>
    <p:extLst>
      <p:ext uri="{BB962C8B-B14F-4D97-AF65-F5344CB8AC3E}">
        <p14:creationId xmlns:p14="http://schemas.microsoft.com/office/powerpoint/2010/main" val="2236747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KİN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tr-TR" b="1" dirty="0" smtClean="0"/>
              <a:t>Epidemiyoloji: </a:t>
            </a:r>
          </a:p>
          <a:p>
            <a:pPr lvl="1"/>
            <a:r>
              <a:rPr lang="tr-TR" dirty="0" smtClean="0"/>
              <a:t>Son dönem </a:t>
            </a:r>
            <a:r>
              <a:rPr lang="tr-TR" dirty="0" err="1" smtClean="0"/>
              <a:t>BY’nin</a:t>
            </a:r>
            <a:r>
              <a:rPr lang="tr-TR" dirty="0" smtClean="0"/>
              <a:t> sık görülen bir nedeni değildir</a:t>
            </a:r>
          </a:p>
          <a:p>
            <a:pPr lvl="1"/>
            <a:r>
              <a:rPr lang="tr-TR" dirty="0" smtClean="0"/>
              <a:t>Sıklığında dünya genelinde bölgesel faktörler nedeniyle farklılıklar vardır:</a:t>
            </a:r>
          </a:p>
          <a:p>
            <a:pPr lvl="2"/>
            <a:r>
              <a:rPr lang="tr-TR" dirty="0" smtClean="0"/>
              <a:t>Balkanlar</a:t>
            </a:r>
          </a:p>
          <a:p>
            <a:pPr lvl="2"/>
            <a:r>
              <a:rPr lang="tr-TR" dirty="0" smtClean="0"/>
              <a:t>Sri Lanka</a:t>
            </a:r>
          </a:p>
          <a:p>
            <a:pPr lvl="2"/>
            <a:r>
              <a:rPr lang="tr-TR" dirty="0" smtClean="0"/>
              <a:t>Orta Amerika kıyıları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86871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KİN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tr-TR" b="1" dirty="0" smtClean="0"/>
              <a:t>Patoloji: </a:t>
            </a:r>
          </a:p>
          <a:p>
            <a:pPr lvl="1"/>
            <a:r>
              <a:rPr lang="tr-TR" dirty="0" err="1" smtClean="0"/>
              <a:t>Tübüler</a:t>
            </a:r>
            <a:r>
              <a:rPr lang="tr-TR" dirty="0" smtClean="0"/>
              <a:t> </a:t>
            </a:r>
            <a:r>
              <a:rPr lang="tr-TR" dirty="0" err="1" smtClean="0"/>
              <a:t>atrofi</a:t>
            </a:r>
            <a:r>
              <a:rPr lang="tr-TR" dirty="0" smtClean="0"/>
              <a:t> ve </a:t>
            </a:r>
            <a:r>
              <a:rPr lang="tr-TR" dirty="0" err="1" smtClean="0"/>
              <a:t>dilatasyon</a:t>
            </a:r>
            <a:endParaRPr lang="tr-TR" dirty="0" smtClean="0"/>
          </a:p>
          <a:p>
            <a:pPr lvl="1"/>
            <a:r>
              <a:rPr lang="tr-TR" dirty="0" err="1" smtClean="0"/>
              <a:t>Mononükleer</a:t>
            </a:r>
            <a:r>
              <a:rPr lang="tr-TR" dirty="0" smtClean="0"/>
              <a:t> hücre </a:t>
            </a:r>
            <a:r>
              <a:rPr lang="tr-TR" dirty="0" err="1" smtClean="0"/>
              <a:t>infiltrasyonu</a:t>
            </a:r>
            <a:r>
              <a:rPr lang="tr-TR" dirty="0" smtClean="0"/>
              <a:t> (</a:t>
            </a:r>
            <a:r>
              <a:rPr lang="tr-TR" dirty="0" err="1" smtClean="0"/>
              <a:t>makrofaj</a:t>
            </a:r>
            <a:r>
              <a:rPr lang="tr-TR" dirty="0" smtClean="0"/>
              <a:t>, T-hücre..)</a:t>
            </a:r>
          </a:p>
          <a:p>
            <a:pPr lvl="1"/>
            <a:r>
              <a:rPr lang="tr-TR" dirty="0" err="1" smtClean="0"/>
              <a:t>İnterstisyel</a:t>
            </a:r>
            <a:r>
              <a:rPr lang="tr-TR" dirty="0" smtClean="0"/>
              <a:t> </a:t>
            </a:r>
            <a:r>
              <a:rPr lang="tr-TR" dirty="0" err="1" smtClean="0"/>
              <a:t>fibrozis</a:t>
            </a:r>
            <a:r>
              <a:rPr lang="tr-TR" dirty="0" smtClean="0"/>
              <a:t> </a:t>
            </a:r>
          </a:p>
          <a:p>
            <a:pPr lvl="1"/>
            <a:r>
              <a:rPr lang="tr-TR" dirty="0" err="1" smtClean="0"/>
              <a:t>Dilate</a:t>
            </a:r>
            <a:r>
              <a:rPr lang="tr-TR" dirty="0" smtClean="0"/>
              <a:t> olmuş </a:t>
            </a:r>
            <a:r>
              <a:rPr lang="tr-TR" dirty="0" err="1" smtClean="0"/>
              <a:t>tübüler</a:t>
            </a:r>
            <a:r>
              <a:rPr lang="tr-TR" dirty="0" smtClean="0"/>
              <a:t> lümenlerde </a:t>
            </a:r>
            <a:r>
              <a:rPr lang="tr-TR" dirty="0" err="1" smtClean="0"/>
              <a:t>tiroidizasyon</a:t>
            </a:r>
            <a:r>
              <a:rPr lang="tr-TR" dirty="0" smtClean="0"/>
              <a:t> görünümü (lümende </a:t>
            </a:r>
            <a:r>
              <a:rPr lang="tr-TR" dirty="0" err="1" smtClean="0"/>
              <a:t>homogen</a:t>
            </a:r>
            <a:r>
              <a:rPr lang="tr-TR" dirty="0" smtClean="0"/>
              <a:t> silendir oluşumu)</a:t>
            </a:r>
          </a:p>
          <a:p>
            <a:pPr lvl="1"/>
            <a:r>
              <a:rPr lang="tr-TR" dirty="0" err="1" smtClean="0"/>
              <a:t>Non-kazeifiye</a:t>
            </a:r>
            <a:r>
              <a:rPr lang="tr-TR" dirty="0" smtClean="0"/>
              <a:t> </a:t>
            </a:r>
            <a:r>
              <a:rPr lang="tr-TR" dirty="0" err="1" smtClean="0"/>
              <a:t>granulamatöz</a:t>
            </a:r>
            <a:r>
              <a:rPr lang="tr-TR" dirty="0" smtClean="0"/>
              <a:t> reaksiyonda görülebilir.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73836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KİN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79512" y="1600201"/>
            <a:ext cx="8640960" cy="3845024"/>
          </a:xfrm>
          <a:solidFill>
            <a:schemeClr val="bg1"/>
          </a:solidFill>
        </p:spPr>
        <p:txBody>
          <a:bodyPr>
            <a:normAutofit fontScale="77500" lnSpcReduction="20000"/>
          </a:bodyPr>
          <a:lstStyle/>
          <a:p>
            <a:r>
              <a:rPr lang="tr-TR" b="1" dirty="0" smtClean="0"/>
              <a:t>Klinik: </a:t>
            </a:r>
          </a:p>
          <a:p>
            <a:pPr lvl="1"/>
            <a:r>
              <a:rPr lang="tr-TR" dirty="0" smtClean="0"/>
              <a:t>Böbrek yetmezliği</a:t>
            </a:r>
          </a:p>
          <a:p>
            <a:pPr lvl="1"/>
            <a:r>
              <a:rPr lang="tr-TR" dirty="0" err="1" smtClean="0"/>
              <a:t>Tübüler</a:t>
            </a:r>
            <a:r>
              <a:rPr lang="tr-TR" dirty="0" smtClean="0"/>
              <a:t> </a:t>
            </a:r>
            <a:r>
              <a:rPr lang="tr-TR" dirty="0" err="1" smtClean="0"/>
              <a:t>proteinüri</a:t>
            </a:r>
            <a:r>
              <a:rPr lang="tr-TR" dirty="0" smtClean="0"/>
              <a:t> (çoğu düşük molekül ağırlıklı protein ve &lt;1 g/gün)</a:t>
            </a:r>
          </a:p>
          <a:p>
            <a:pPr lvl="1"/>
            <a:r>
              <a:rPr lang="tr-TR" dirty="0" err="1" smtClean="0"/>
              <a:t>İnaktif</a:t>
            </a:r>
            <a:r>
              <a:rPr lang="tr-TR" dirty="0" smtClean="0"/>
              <a:t> idrar </a:t>
            </a:r>
            <a:r>
              <a:rPr lang="tr-TR" dirty="0" err="1" smtClean="0"/>
              <a:t>sedimenti</a:t>
            </a:r>
            <a:endParaRPr lang="tr-TR" dirty="0" smtClean="0"/>
          </a:p>
          <a:p>
            <a:pPr lvl="1"/>
            <a:r>
              <a:rPr lang="tr-TR" dirty="0" smtClean="0"/>
              <a:t>Böbrek yetmezliğinin </a:t>
            </a:r>
            <a:r>
              <a:rPr lang="tr-TR" dirty="0" err="1" smtClean="0"/>
              <a:t>relatif</a:t>
            </a:r>
            <a:r>
              <a:rPr lang="tr-TR" dirty="0" smtClean="0"/>
              <a:t> olarak erken evrelerinde </a:t>
            </a:r>
            <a:r>
              <a:rPr lang="tr-TR" dirty="0" err="1" smtClean="0"/>
              <a:t>renal</a:t>
            </a:r>
            <a:r>
              <a:rPr lang="tr-TR" dirty="0" smtClean="0"/>
              <a:t> anemi</a:t>
            </a:r>
          </a:p>
          <a:p>
            <a:pPr lvl="1"/>
            <a:r>
              <a:rPr lang="tr-TR" dirty="0" err="1" smtClean="0"/>
              <a:t>Proksimal</a:t>
            </a:r>
            <a:r>
              <a:rPr lang="tr-TR" dirty="0" smtClean="0"/>
              <a:t> </a:t>
            </a:r>
            <a:r>
              <a:rPr lang="tr-TR" dirty="0" err="1" smtClean="0"/>
              <a:t>tübüler</a:t>
            </a:r>
            <a:r>
              <a:rPr lang="tr-TR" dirty="0" smtClean="0"/>
              <a:t> </a:t>
            </a:r>
            <a:r>
              <a:rPr lang="tr-TR" dirty="0" err="1" smtClean="0"/>
              <a:t>disfonksiyon</a:t>
            </a:r>
            <a:r>
              <a:rPr lang="tr-TR" dirty="0" smtClean="0"/>
              <a:t> (</a:t>
            </a:r>
            <a:r>
              <a:rPr lang="tr-TR" dirty="0" err="1" smtClean="0"/>
              <a:t>aminoasidüri</a:t>
            </a:r>
            <a:r>
              <a:rPr lang="tr-TR" dirty="0" smtClean="0"/>
              <a:t>, </a:t>
            </a:r>
            <a:r>
              <a:rPr lang="tr-TR" dirty="0" err="1" smtClean="0"/>
              <a:t>fosfatüri</a:t>
            </a:r>
            <a:r>
              <a:rPr lang="tr-TR" dirty="0" smtClean="0"/>
              <a:t>, </a:t>
            </a:r>
            <a:r>
              <a:rPr lang="tr-TR" dirty="0" err="1" smtClean="0"/>
              <a:t>proksimal</a:t>
            </a:r>
            <a:r>
              <a:rPr lang="tr-TR" dirty="0" smtClean="0"/>
              <a:t> RTA, </a:t>
            </a:r>
            <a:r>
              <a:rPr lang="tr-TR" dirty="0" err="1" smtClean="0"/>
              <a:t>Fanconi</a:t>
            </a:r>
            <a:r>
              <a:rPr lang="tr-TR" dirty="0" smtClean="0"/>
              <a:t> sendromu)</a:t>
            </a:r>
          </a:p>
          <a:p>
            <a:pPr lvl="1"/>
            <a:r>
              <a:rPr lang="tr-TR" dirty="0" err="1" smtClean="0"/>
              <a:t>Distal</a:t>
            </a:r>
            <a:r>
              <a:rPr lang="tr-TR" dirty="0" smtClean="0"/>
              <a:t> </a:t>
            </a:r>
            <a:r>
              <a:rPr lang="tr-TR" dirty="0" err="1" smtClean="0"/>
              <a:t>tübüler</a:t>
            </a:r>
            <a:r>
              <a:rPr lang="tr-TR" dirty="0" smtClean="0"/>
              <a:t> </a:t>
            </a:r>
            <a:r>
              <a:rPr lang="tr-TR" dirty="0" err="1" smtClean="0"/>
              <a:t>disfonksiyon</a:t>
            </a:r>
            <a:r>
              <a:rPr lang="tr-TR" dirty="0" smtClean="0"/>
              <a:t> (tip 4 RTA)</a:t>
            </a:r>
          </a:p>
          <a:p>
            <a:pPr lvl="1"/>
            <a:r>
              <a:rPr lang="tr-TR" dirty="0" err="1" smtClean="0"/>
              <a:t>Medüller</a:t>
            </a:r>
            <a:r>
              <a:rPr lang="tr-TR" dirty="0" smtClean="0"/>
              <a:t> </a:t>
            </a:r>
            <a:r>
              <a:rPr lang="tr-TR" dirty="0" err="1" smtClean="0"/>
              <a:t>disfonksiyon</a:t>
            </a:r>
            <a:r>
              <a:rPr lang="tr-TR" dirty="0" smtClean="0"/>
              <a:t> (konsantrasyon </a:t>
            </a:r>
            <a:r>
              <a:rPr lang="tr-TR" dirty="0" err="1" smtClean="0"/>
              <a:t>defekti</a:t>
            </a:r>
            <a:r>
              <a:rPr lang="tr-TR" dirty="0" smtClean="0"/>
              <a:t>)</a:t>
            </a:r>
          </a:p>
          <a:p>
            <a:pPr lvl="1"/>
            <a:r>
              <a:rPr lang="tr-TR" dirty="0" smtClean="0"/>
              <a:t>Tuz kaybettiren sendrom</a:t>
            </a:r>
          </a:p>
          <a:p>
            <a:pPr lvl="1"/>
            <a:r>
              <a:rPr lang="tr-TR" dirty="0" smtClean="0"/>
              <a:t>Tuz-duyarlı hipertansiyon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73919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KİN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tr-TR" b="1" dirty="0" smtClean="0"/>
              <a:t>Tedavi: </a:t>
            </a:r>
          </a:p>
          <a:p>
            <a:pPr lvl="1"/>
            <a:r>
              <a:rPr lang="tr-TR" dirty="0" smtClean="0"/>
              <a:t>Etkenin uzaklaştırılması</a:t>
            </a:r>
          </a:p>
          <a:p>
            <a:pPr lvl="1"/>
            <a:r>
              <a:rPr lang="tr-TR" dirty="0" smtClean="0"/>
              <a:t>Kan basıncı regülasyonu gibi genel önemler</a:t>
            </a:r>
          </a:p>
          <a:p>
            <a:pPr lvl="1"/>
            <a:r>
              <a:rPr lang="tr-TR" dirty="0" smtClean="0"/>
              <a:t>RAS inhibitörleri</a:t>
            </a:r>
          </a:p>
          <a:p>
            <a:pPr lvl="1"/>
            <a:r>
              <a:rPr lang="tr-TR" dirty="0" smtClean="0"/>
              <a:t>Nedene özgü özel tedaviler</a:t>
            </a:r>
          </a:p>
          <a:p>
            <a:pPr lvl="2"/>
            <a:r>
              <a:rPr lang="tr-TR" dirty="0" err="1" smtClean="0"/>
              <a:t>Sarkoidozda</a:t>
            </a:r>
            <a:r>
              <a:rPr lang="tr-TR" dirty="0" smtClean="0"/>
              <a:t> </a:t>
            </a:r>
            <a:r>
              <a:rPr lang="tr-TR" dirty="0" err="1" smtClean="0"/>
              <a:t>kortikosteroid</a:t>
            </a:r>
            <a:r>
              <a:rPr lang="tr-TR" dirty="0" smtClean="0"/>
              <a:t> vermek gibi…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34910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b="1" dirty="0" smtClean="0"/>
              <a:t>VEZİKOÜRETERAL REFLÜ – REFLÜ NEFROPATİSİ</a:t>
            </a:r>
            <a:endParaRPr lang="tr-TR" sz="32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1520" y="1600200"/>
            <a:ext cx="8435280" cy="4925144"/>
          </a:xfrm>
          <a:solidFill>
            <a:schemeClr val="bg1"/>
          </a:solidFill>
        </p:spPr>
        <p:txBody>
          <a:bodyPr>
            <a:normAutofit fontScale="85000" lnSpcReduction="10000"/>
          </a:bodyPr>
          <a:lstStyle/>
          <a:p>
            <a:r>
              <a:rPr lang="tr-TR" b="1" dirty="0" smtClean="0"/>
              <a:t>VUR-Tanım: </a:t>
            </a:r>
          </a:p>
          <a:p>
            <a:pPr lvl="1"/>
            <a:r>
              <a:rPr lang="tr-TR" dirty="0" smtClean="0"/>
              <a:t>İdrarın </a:t>
            </a:r>
            <a:r>
              <a:rPr lang="tr-TR" dirty="0" err="1" smtClean="0"/>
              <a:t>konjenital</a:t>
            </a:r>
            <a:r>
              <a:rPr lang="tr-TR" dirty="0" smtClean="0"/>
              <a:t> veya </a:t>
            </a:r>
            <a:r>
              <a:rPr lang="tr-TR" dirty="0" err="1" smtClean="0"/>
              <a:t>edinsel</a:t>
            </a:r>
            <a:r>
              <a:rPr lang="tr-TR" dirty="0" smtClean="0"/>
              <a:t> nedenlerle mesaneden böbreklere geri kaçmasıdır.</a:t>
            </a:r>
          </a:p>
          <a:p>
            <a:pPr lvl="2"/>
            <a:r>
              <a:rPr lang="tr-TR" dirty="0" err="1" smtClean="0"/>
              <a:t>Primer</a:t>
            </a:r>
            <a:r>
              <a:rPr lang="tr-TR" dirty="0" smtClean="0"/>
              <a:t> VUR (</a:t>
            </a:r>
            <a:r>
              <a:rPr lang="tr-TR" dirty="0" err="1" smtClean="0"/>
              <a:t>konjenital</a:t>
            </a:r>
            <a:r>
              <a:rPr lang="tr-TR" dirty="0" smtClean="0"/>
              <a:t>)</a:t>
            </a:r>
          </a:p>
          <a:p>
            <a:pPr lvl="2"/>
            <a:r>
              <a:rPr lang="tr-TR" dirty="0" err="1" smtClean="0"/>
              <a:t>Sekonder</a:t>
            </a:r>
            <a:r>
              <a:rPr lang="tr-TR" dirty="0" smtClean="0"/>
              <a:t> VUR (</a:t>
            </a:r>
            <a:r>
              <a:rPr lang="tr-TR" dirty="0" err="1" smtClean="0"/>
              <a:t>Obstrüktif</a:t>
            </a:r>
            <a:r>
              <a:rPr lang="tr-TR" dirty="0" smtClean="0"/>
              <a:t> </a:t>
            </a:r>
            <a:r>
              <a:rPr lang="tr-TR" dirty="0" err="1" smtClean="0"/>
              <a:t>üropati</a:t>
            </a:r>
            <a:r>
              <a:rPr lang="tr-TR" dirty="0" smtClean="0"/>
              <a:t> veya </a:t>
            </a:r>
            <a:r>
              <a:rPr lang="tr-TR" dirty="0" err="1" smtClean="0"/>
              <a:t>nörojenik</a:t>
            </a:r>
            <a:r>
              <a:rPr lang="tr-TR" dirty="0" smtClean="0"/>
              <a:t> mesane nedeniyle)</a:t>
            </a:r>
          </a:p>
          <a:p>
            <a:r>
              <a:rPr lang="tr-TR" b="1" dirty="0" err="1" smtClean="0"/>
              <a:t>Reflü</a:t>
            </a:r>
            <a:r>
              <a:rPr lang="tr-TR" b="1" dirty="0" smtClean="0"/>
              <a:t> </a:t>
            </a:r>
            <a:r>
              <a:rPr lang="tr-TR" b="1" dirty="0" err="1" smtClean="0"/>
              <a:t>Nefropatisi</a:t>
            </a:r>
            <a:r>
              <a:rPr lang="tr-TR" b="1" dirty="0" smtClean="0"/>
              <a:t>-Tanım:</a:t>
            </a:r>
          </a:p>
          <a:p>
            <a:pPr lvl="1"/>
            <a:r>
              <a:rPr lang="tr-TR" dirty="0" smtClean="0"/>
              <a:t>VUR ve zemininde gelişen üst </a:t>
            </a:r>
            <a:r>
              <a:rPr lang="tr-TR" dirty="0" err="1" smtClean="0"/>
              <a:t>üriner</a:t>
            </a:r>
            <a:r>
              <a:rPr lang="tr-TR" dirty="0" smtClean="0"/>
              <a:t> sistem </a:t>
            </a:r>
            <a:r>
              <a:rPr lang="tr-TR" dirty="0" err="1" smtClean="0"/>
              <a:t>infeksiyonlarının</a:t>
            </a:r>
            <a:r>
              <a:rPr lang="tr-TR" dirty="0" smtClean="0"/>
              <a:t> </a:t>
            </a:r>
            <a:r>
              <a:rPr lang="tr-TR" dirty="0" err="1" smtClean="0"/>
              <a:t>renal</a:t>
            </a:r>
            <a:r>
              <a:rPr lang="tr-TR" dirty="0" smtClean="0"/>
              <a:t> </a:t>
            </a:r>
            <a:r>
              <a:rPr lang="tr-TR" dirty="0" err="1" smtClean="0"/>
              <a:t>skarlaşmaya</a:t>
            </a:r>
            <a:r>
              <a:rPr lang="tr-TR" dirty="0" smtClean="0"/>
              <a:t> neden olmasıdır.</a:t>
            </a:r>
          </a:p>
          <a:p>
            <a:pPr lvl="2"/>
            <a:r>
              <a:rPr lang="tr-TR" dirty="0" smtClean="0"/>
              <a:t>Hipertansiyon</a:t>
            </a:r>
          </a:p>
          <a:p>
            <a:pPr lvl="2"/>
            <a:r>
              <a:rPr lang="tr-TR" dirty="0" smtClean="0"/>
              <a:t>Gebelik </a:t>
            </a:r>
            <a:r>
              <a:rPr lang="tr-TR" dirty="0" err="1" smtClean="0"/>
              <a:t>toksemisi</a:t>
            </a:r>
            <a:endParaRPr lang="tr-TR" dirty="0" smtClean="0"/>
          </a:p>
          <a:p>
            <a:pPr lvl="2"/>
            <a:r>
              <a:rPr lang="tr-TR" dirty="0" smtClean="0"/>
              <a:t>KBY</a:t>
            </a:r>
          </a:p>
          <a:p>
            <a:pPr lvl="2"/>
            <a:r>
              <a:rPr lang="tr-TR" dirty="0" smtClean="0"/>
              <a:t>SDBY</a:t>
            </a:r>
          </a:p>
          <a:p>
            <a:pPr lvl="2"/>
            <a:r>
              <a:rPr lang="tr-TR" dirty="0" err="1" smtClean="0"/>
              <a:t>Sekonder</a:t>
            </a:r>
            <a:r>
              <a:rPr lang="tr-TR" dirty="0" smtClean="0"/>
              <a:t> FSGS-</a:t>
            </a:r>
            <a:r>
              <a:rPr lang="tr-TR" dirty="0" err="1" smtClean="0"/>
              <a:t>proteinüri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38044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" descr="063002.jpg"/>
          <p:cNvPicPr>
            <a:picLocks noGrp="1" noChangeAspect="1"/>
          </p:cNvPicPr>
          <p:nvPr isPhoto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333"/>
          <a:stretch/>
        </p:blipFill>
        <p:spPr bwMode="auto">
          <a:xfrm>
            <a:off x="2413000" y="685800"/>
            <a:ext cx="4316413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7090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AKUT İNTERSTİSYEL NEFRİT (AİN)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/>
          <a:lstStyle/>
          <a:p>
            <a:pPr marL="0" indent="0">
              <a:buNone/>
            </a:pPr>
            <a:r>
              <a:rPr lang="tr-TR" b="1" dirty="0" smtClean="0"/>
              <a:t>Tanım:</a:t>
            </a:r>
          </a:p>
          <a:p>
            <a:r>
              <a:rPr lang="tr-TR" dirty="0" smtClean="0"/>
              <a:t>Akut,</a:t>
            </a:r>
          </a:p>
          <a:p>
            <a:r>
              <a:rPr lang="tr-TR" dirty="0" smtClean="0"/>
              <a:t>Genellikle geri dönüşümlü,</a:t>
            </a:r>
          </a:p>
          <a:p>
            <a:r>
              <a:rPr lang="tr-TR" dirty="0" err="1" smtClean="0"/>
              <a:t>İnterstisyumda</a:t>
            </a:r>
            <a:r>
              <a:rPr lang="tr-TR" dirty="0" smtClean="0"/>
              <a:t> </a:t>
            </a:r>
            <a:r>
              <a:rPr lang="tr-TR" dirty="0" err="1" smtClean="0"/>
              <a:t>inflamatuar</a:t>
            </a:r>
            <a:r>
              <a:rPr lang="tr-TR" dirty="0" smtClean="0"/>
              <a:t> </a:t>
            </a:r>
            <a:r>
              <a:rPr lang="tr-TR" dirty="0" err="1" smtClean="0"/>
              <a:t>infiltratlar</a:t>
            </a:r>
            <a:r>
              <a:rPr lang="tr-TR" dirty="0" smtClean="0"/>
              <a:t> ile karakterize nadir görülen bir akut böbrek hasarı nedenidir.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50739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KAYNAKLAR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900807"/>
          </a:xfrm>
          <a:solidFill>
            <a:schemeClr val="bg1"/>
          </a:solidFill>
        </p:spPr>
        <p:txBody>
          <a:bodyPr>
            <a:normAutofit fontScale="92500" lnSpcReduction="20000"/>
          </a:bodyPr>
          <a:lstStyle/>
          <a:p>
            <a:pPr lvl="0"/>
            <a:r>
              <a:rPr lang="en-US" b="1" dirty="0"/>
              <a:t>Comprehensive Clinical Nephrology, 2015</a:t>
            </a:r>
            <a:endParaRPr lang="tr-TR" dirty="0"/>
          </a:p>
          <a:p>
            <a:pPr lvl="0"/>
            <a:r>
              <a:rPr lang="en-US" b="1" dirty="0"/>
              <a:t>Goldman’s Cecil Medicine, </a:t>
            </a:r>
            <a:r>
              <a:rPr lang="en-US" b="1" dirty="0" smtClean="0"/>
              <a:t>201</a:t>
            </a:r>
            <a:r>
              <a:rPr lang="tr-TR" b="1" dirty="0" smtClean="0"/>
              <a:t>5</a:t>
            </a:r>
            <a:endParaRPr lang="tr-TR" dirty="0"/>
          </a:p>
          <a:p>
            <a:pPr lvl="0"/>
            <a:r>
              <a:rPr lang="en-US" b="1" dirty="0"/>
              <a:t>The Kidney Brenner and Rector’s, </a:t>
            </a:r>
            <a:r>
              <a:rPr lang="en-US" b="1" dirty="0" smtClean="0"/>
              <a:t>201</a:t>
            </a:r>
            <a:r>
              <a:rPr lang="tr-TR" b="1" dirty="0" smtClean="0"/>
              <a:t>6</a:t>
            </a:r>
          </a:p>
          <a:p>
            <a:pPr lvl="0"/>
            <a:r>
              <a:rPr lang="tr-TR" b="1" dirty="0" smtClean="0"/>
              <a:t>www.uptodate.com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84221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/>
          <a:lstStyle/>
          <a:p>
            <a:r>
              <a:rPr lang="tr-TR" b="1" dirty="0" smtClean="0"/>
              <a:t>AİN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1520" y="1135285"/>
            <a:ext cx="8784976" cy="5102027"/>
          </a:xfrm>
          <a:solidFill>
            <a:schemeClr val="bg1"/>
          </a:solidFill>
        </p:spPr>
        <p:txBody>
          <a:bodyPr>
            <a:normAutofit fontScale="92500" lnSpcReduction="20000"/>
          </a:bodyPr>
          <a:lstStyle/>
          <a:p>
            <a:r>
              <a:rPr lang="tr-TR" b="1" dirty="0" err="1" smtClean="0"/>
              <a:t>Patogenez</a:t>
            </a:r>
            <a:r>
              <a:rPr lang="tr-TR" b="1" dirty="0" smtClean="0"/>
              <a:t>:</a:t>
            </a:r>
          </a:p>
          <a:p>
            <a:pPr lvl="1"/>
            <a:r>
              <a:rPr lang="tr-TR" dirty="0" smtClean="0"/>
              <a:t>Genellikle bir ilaç veya </a:t>
            </a:r>
            <a:r>
              <a:rPr lang="tr-TR" dirty="0" err="1" smtClean="0"/>
              <a:t>infeksiyöz</a:t>
            </a:r>
            <a:r>
              <a:rPr lang="tr-TR" dirty="0" smtClean="0"/>
              <a:t> ajana karşı </a:t>
            </a:r>
            <a:r>
              <a:rPr lang="tr-TR" dirty="0" err="1" smtClean="0"/>
              <a:t>immunolojik</a:t>
            </a:r>
            <a:r>
              <a:rPr lang="tr-TR" dirty="0" smtClean="0"/>
              <a:t> olarak ortaya çıkmış bir </a:t>
            </a:r>
            <a:r>
              <a:rPr lang="tr-TR" dirty="0" err="1" smtClean="0"/>
              <a:t>hipersensitivite</a:t>
            </a:r>
            <a:r>
              <a:rPr lang="tr-TR" dirty="0" smtClean="0"/>
              <a:t> reaksiyonudur</a:t>
            </a:r>
          </a:p>
          <a:p>
            <a:pPr lvl="2"/>
            <a:r>
              <a:rPr lang="tr-TR" dirty="0" smtClean="0"/>
              <a:t>Etkene maruz kalanların az bir kısmında</a:t>
            </a:r>
          </a:p>
          <a:p>
            <a:pPr lvl="2"/>
            <a:r>
              <a:rPr lang="tr-TR" dirty="0" smtClean="0"/>
              <a:t>Doz bağımlı olmayan</a:t>
            </a:r>
          </a:p>
          <a:p>
            <a:pPr lvl="2"/>
            <a:r>
              <a:rPr lang="tr-TR" dirty="0" smtClean="0"/>
              <a:t>Etkene tekrar </a:t>
            </a:r>
            <a:r>
              <a:rPr lang="tr-TR" dirty="0" err="1" smtClean="0"/>
              <a:t>maruziyet</a:t>
            </a:r>
            <a:r>
              <a:rPr lang="tr-TR" dirty="0" smtClean="0"/>
              <a:t> ile tekrarlayan</a:t>
            </a:r>
          </a:p>
          <a:p>
            <a:pPr lvl="2"/>
            <a:r>
              <a:rPr lang="tr-TR" dirty="0" smtClean="0"/>
              <a:t>Zaman zaman </a:t>
            </a:r>
            <a:r>
              <a:rPr lang="tr-TR" dirty="0" err="1" smtClean="0"/>
              <a:t>renal</a:t>
            </a:r>
            <a:r>
              <a:rPr lang="tr-TR" dirty="0" smtClean="0"/>
              <a:t> </a:t>
            </a:r>
            <a:r>
              <a:rPr lang="tr-TR" dirty="0" err="1" smtClean="0"/>
              <a:t>granülomlarla</a:t>
            </a:r>
            <a:r>
              <a:rPr lang="tr-TR" dirty="0" smtClean="0"/>
              <a:t> seyreden gecikmiş tip </a:t>
            </a:r>
            <a:r>
              <a:rPr lang="tr-TR" dirty="0" err="1" smtClean="0"/>
              <a:t>hipersensitivite</a:t>
            </a:r>
            <a:r>
              <a:rPr lang="tr-TR" dirty="0" smtClean="0"/>
              <a:t> reaksiyonuyla seyredebilen</a:t>
            </a:r>
          </a:p>
          <a:p>
            <a:pPr lvl="2"/>
            <a:r>
              <a:rPr lang="tr-TR" dirty="0" err="1" smtClean="0"/>
              <a:t>İnfeksiyöz</a:t>
            </a:r>
            <a:r>
              <a:rPr lang="tr-TR" dirty="0" smtClean="0"/>
              <a:t> etken söz konusu olduğunda </a:t>
            </a:r>
            <a:r>
              <a:rPr lang="tr-TR" dirty="0" err="1" smtClean="0"/>
              <a:t>interstisyumda</a:t>
            </a:r>
            <a:r>
              <a:rPr lang="tr-TR" dirty="0" smtClean="0"/>
              <a:t> etkenin olmaması</a:t>
            </a:r>
          </a:p>
          <a:p>
            <a:r>
              <a:rPr lang="tr-TR" b="1" dirty="0" smtClean="0"/>
              <a:t>İndükleyebilen antijenler:</a:t>
            </a:r>
          </a:p>
          <a:p>
            <a:pPr lvl="1"/>
            <a:r>
              <a:rPr lang="tr-TR" dirty="0" err="1" smtClean="0"/>
              <a:t>Tübüler</a:t>
            </a:r>
            <a:r>
              <a:rPr lang="tr-TR" dirty="0" smtClean="0"/>
              <a:t> </a:t>
            </a:r>
            <a:r>
              <a:rPr lang="tr-TR" dirty="0" err="1" smtClean="0"/>
              <a:t>basal</a:t>
            </a:r>
            <a:r>
              <a:rPr lang="tr-TR" dirty="0" smtClean="0"/>
              <a:t> </a:t>
            </a:r>
            <a:r>
              <a:rPr lang="tr-TR" dirty="0" err="1" smtClean="0"/>
              <a:t>membran</a:t>
            </a:r>
            <a:r>
              <a:rPr lang="tr-TR" dirty="0" smtClean="0"/>
              <a:t> bileşenleri</a:t>
            </a:r>
          </a:p>
          <a:p>
            <a:pPr lvl="1"/>
            <a:r>
              <a:rPr lang="tr-TR" dirty="0" err="1" smtClean="0"/>
              <a:t>Sekrete</a:t>
            </a:r>
            <a:r>
              <a:rPr lang="tr-TR" dirty="0" smtClean="0"/>
              <a:t> edilmiş </a:t>
            </a:r>
            <a:r>
              <a:rPr lang="tr-TR" dirty="0" err="1" smtClean="0"/>
              <a:t>tübüler</a:t>
            </a:r>
            <a:r>
              <a:rPr lang="tr-TR" dirty="0" smtClean="0"/>
              <a:t> proteinler</a:t>
            </a:r>
          </a:p>
          <a:p>
            <a:pPr lvl="1"/>
            <a:r>
              <a:rPr lang="tr-TR" dirty="0" err="1" smtClean="0"/>
              <a:t>Non-renal</a:t>
            </a:r>
            <a:r>
              <a:rPr lang="tr-TR" dirty="0" smtClean="0"/>
              <a:t> proteinler (</a:t>
            </a:r>
            <a:r>
              <a:rPr lang="tr-TR" dirty="0" err="1" smtClean="0"/>
              <a:t>immun</a:t>
            </a:r>
            <a:r>
              <a:rPr lang="tr-TR" dirty="0" smtClean="0"/>
              <a:t> kompleksler)</a:t>
            </a:r>
          </a:p>
          <a:p>
            <a:pPr lvl="1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75880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AİN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tr-TR" b="1" dirty="0" smtClean="0"/>
              <a:t>Epidemiyoloji:</a:t>
            </a:r>
          </a:p>
          <a:p>
            <a:pPr lvl="1"/>
            <a:r>
              <a:rPr lang="tr-TR" dirty="0" err="1" smtClean="0"/>
              <a:t>ABH’nin</a:t>
            </a:r>
            <a:r>
              <a:rPr lang="tr-TR" dirty="0" smtClean="0"/>
              <a:t> nadir görülen bir nedeni</a:t>
            </a:r>
          </a:p>
          <a:p>
            <a:pPr lvl="1"/>
            <a:r>
              <a:rPr lang="tr-TR" dirty="0" smtClean="0"/>
              <a:t>Tüm böbrek biyopsilerinde %2-3 +</a:t>
            </a:r>
          </a:p>
          <a:p>
            <a:pPr lvl="1"/>
            <a:r>
              <a:rPr lang="tr-TR" dirty="0" smtClean="0"/>
              <a:t>Açıklanamayan veya ilaçla indüklendiği düşünülen ABH biyopsilerinde %10-25 +</a:t>
            </a:r>
          </a:p>
          <a:p>
            <a:pPr lvl="1"/>
            <a:r>
              <a:rPr lang="tr-TR" dirty="0" smtClean="0"/>
              <a:t>Her yaşta görülebilir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68737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AİN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tr-TR" dirty="0" smtClean="0"/>
              <a:t>İlaç ilişkili</a:t>
            </a:r>
          </a:p>
          <a:p>
            <a:r>
              <a:rPr lang="tr-TR" dirty="0" err="1" smtClean="0"/>
              <a:t>İnfeksiyon</a:t>
            </a:r>
            <a:r>
              <a:rPr lang="tr-TR" dirty="0" smtClean="0"/>
              <a:t> ilişkili</a:t>
            </a:r>
          </a:p>
          <a:p>
            <a:r>
              <a:rPr lang="tr-TR" dirty="0" smtClean="0"/>
              <a:t>Sistemik hastalıklarla ilişkili</a:t>
            </a:r>
          </a:p>
          <a:p>
            <a:r>
              <a:rPr lang="tr-TR" dirty="0" err="1" smtClean="0"/>
              <a:t>Malign</a:t>
            </a:r>
            <a:r>
              <a:rPr lang="tr-TR" dirty="0" smtClean="0"/>
              <a:t> neoplazmalarla ilişkili</a:t>
            </a:r>
          </a:p>
          <a:p>
            <a:r>
              <a:rPr lang="tr-TR" dirty="0" smtClean="0"/>
              <a:t>Böbrek </a:t>
            </a:r>
            <a:r>
              <a:rPr lang="tr-TR" dirty="0" err="1" smtClean="0"/>
              <a:t>nakilli</a:t>
            </a:r>
            <a:r>
              <a:rPr lang="tr-TR" dirty="0" smtClean="0"/>
              <a:t> hastalarda</a:t>
            </a:r>
          </a:p>
          <a:p>
            <a:r>
              <a:rPr lang="tr-TR" dirty="0" err="1" smtClean="0"/>
              <a:t>İdiyopatik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98842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 smtClean="0"/>
              <a:t>İLAÇLARLA İLİŞKİLİ AİN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>
            <a:normAutofit fontScale="92500" lnSpcReduction="10000"/>
          </a:bodyPr>
          <a:lstStyle/>
          <a:p>
            <a:r>
              <a:rPr lang="tr-TR" dirty="0" err="1" smtClean="0"/>
              <a:t>Prototipik</a:t>
            </a:r>
            <a:r>
              <a:rPr lang="tr-TR" dirty="0" smtClean="0"/>
              <a:t> </a:t>
            </a:r>
            <a:r>
              <a:rPr lang="tr-TR" dirty="0" err="1" smtClean="0"/>
              <a:t>prezentasyonu</a:t>
            </a:r>
            <a:r>
              <a:rPr lang="tr-TR" dirty="0" smtClean="0"/>
              <a:t> </a:t>
            </a:r>
            <a:r>
              <a:rPr lang="tr-TR" dirty="0" err="1" smtClean="0"/>
              <a:t>metisillin</a:t>
            </a:r>
            <a:r>
              <a:rPr lang="tr-TR" dirty="0" smtClean="0"/>
              <a:t> ile tanımlanmıştır</a:t>
            </a:r>
          </a:p>
          <a:p>
            <a:r>
              <a:rPr lang="tr-TR" dirty="0" smtClean="0"/>
              <a:t>Günümüze kadar pek çok ilaçla tanımlanmıştır</a:t>
            </a:r>
          </a:p>
          <a:p>
            <a:pPr lvl="1"/>
            <a:r>
              <a:rPr lang="tr-TR" dirty="0" smtClean="0"/>
              <a:t>Beta </a:t>
            </a:r>
            <a:r>
              <a:rPr lang="tr-TR" dirty="0" err="1" smtClean="0"/>
              <a:t>laktam</a:t>
            </a:r>
            <a:r>
              <a:rPr lang="tr-TR" dirty="0" smtClean="0"/>
              <a:t> antibiyotikler, </a:t>
            </a:r>
            <a:r>
              <a:rPr lang="tr-TR" dirty="0" err="1" smtClean="0"/>
              <a:t>sülfonamidler</a:t>
            </a:r>
            <a:r>
              <a:rPr lang="tr-TR" dirty="0" smtClean="0"/>
              <a:t>, </a:t>
            </a:r>
            <a:r>
              <a:rPr lang="tr-TR" dirty="0" err="1" smtClean="0"/>
              <a:t>florokinolonlar</a:t>
            </a:r>
            <a:r>
              <a:rPr lang="tr-TR" dirty="0" smtClean="0"/>
              <a:t> ve </a:t>
            </a:r>
            <a:r>
              <a:rPr lang="tr-TR" dirty="0" err="1" smtClean="0"/>
              <a:t>rifampin</a:t>
            </a:r>
            <a:endParaRPr lang="tr-TR" dirty="0" smtClean="0"/>
          </a:p>
          <a:p>
            <a:pPr lvl="1"/>
            <a:r>
              <a:rPr lang="tr-TR" dirty="0" smtClean="0"/>
              <a:t>NSAİ ilaçlar</a:t>
            </a:r>
          </a:p>
          <a:p>
            <a:pPr lvl="1"/>
            <a:r>
              <a:rPr lang="tr-TR" dirty="0" smtClean="0"/>
              <a:t>COX2 inhibitörleri</a:t>
            </a:r>
          </a:p>
          <a:p>
            <a:pPr lvl="1"/>
            <a:r>
              <a:rPr lang="tr-TR" dirty="0" err="1" smtClean="0"/>
              <a:t>Antiülser</a:t>
            </a:r>
            <a:r>
              <a:rPr lang="tr-TR" dirty="0" smtClean="0"/>
              <a:t> ilaçlar, </a:t>
            </a:r>
            <a:r>
              <a:rPr lang="tr-TR" dirty="0" err="1" smtClean="0"/>
              <a:t>diüretikler</a:t>
            </a:r>
            <a:r>
              <a:rPr lang="tr-TR" dirty="0" smtClean="0"/>
              <a:t>, </a:t>
            </a:r>
            <a:r>
              <a:rPr lang="tr-TR" dirty="0" err="1" smtClean="0"/>
              <a:t>fenindion</a:t>
            </a:r>
            <a:r>
              <a:rPr lang="tr-TR" dirty="0" smtClean="0"/>
              <a:t>, </a:t>
            </a:r>
            <a:r>
              <a:rPr lang="tr-TR" dirty="0" err="1" smtClean="0"/>
              <a:t>fenitoin</a:t>
            </a:r>
            <a:r>
              <a:rPr lang="tr-TR" dirty="0" smtClean="0"/>
              <a:t>, </a:t>
            </a:r>
            <a:r>
              <a:rPr lang="tr-TR" dirty="0" err="1" smtClean="0"/>
              <a:t>allopurinol</a:t>
            </a:r>
            <a:r>
              <a:rPr lang="tr-TR" dirty="0" smtClean="0"/>
              <a:t> ve proton pompası inhibitörleri</a:t>
            </a:r>
          </a:p>
          <a:p>
            <a:pPr lvl="1"/>
            <a:r>
              <a:rPr lang="tr-TR" dirty="0" err="1" smtClean="0"/>
              <a:t>Tirozin</a:t>
            </a:r>
            <a:r>
              <a:rPr lang="tr-TR" dirty="0" smtClean="0"/>
              <a:t> </a:t>
            </a:r>
            <a:r>
              <a:rPr lang="tr-TR" dirty="0" err="1" smtClean="0"/>
              <a:t>kinaz</a:t>
            </a:r>
            <a:r>
              <a:rPr lang="tr-TR" dirty="0" smtClean="0"/>
              <a:t> inhibitörleri, </a:t>
            </a:r>
            <a:r>
              <a:rPr lang="tr-TR" dirty="0" err="1" smtClean="0"/>
              <a:t>antiretroviral</a:t>
            </a:r>
            <a:r>
              <a:rPr lang="tr-TR" dirty="0" smtClean="0"/>
              <a:t> ilaçlar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88118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 smtClean="0"/>
              <a:t>İLAÇLARLA İLİŞKİLİ AİN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79512" y="1268760"/>
            <a:ext cx="8784976" cy="5184576"/>
          </a:xfrm>
          <a:solidFill>
            <a:schemeClr val="bg1"/>
          </a:solidFill>
        </p:spPr>
        <p:txBody>
          <a:bodyPr>
            <a:normAutofit lnSpcReduction="10000"/>
          </a:bodyPr>
          <a:lstStyle/>
          <a:p>
            <a:r>
              <a:rPr lang="tr-TR" b="1" dirty="0" err="1" smtClean="0"/>
              <a:t>Renal</a:t>
            </a:r>
            <a:r>
              <a:rPr lang="tr-TR" b="1" dirty="0" smtClean="0"/>
              <a:t> belirti ve bulgular:</a:t>
            </a:r>
          </a:p>
          <a:p>
            <a:pPr lvl="1"/>
            <a:r>
              <a:rPr lang="tr-TR" dirty="0" smtClean="0"/>
              <a:t>Etken ilaç başlandıktan birkaç gün ile birkaç hafta arasında:</a:t>
            </a:r>
          </a:p>
          <a:p>
            <a:pPr lvl="2"/>
            <a:r>
              <a:rPr lang="tr-TR" dirty="0" err="1" smtClean="0"/>
              <a:t>Künt</a:t>
            </a:r>
            <a:r>
              <a:rPr lang="tr-TR" dirty="0" smtClean="0"/>
              <a:t> böğür ağrısı, ödem ve kan basıncı yüksekliği olmaksızın olabilir.</a:t>
            </a:r>
          </a:p>
          <a:p>
            <a:pPr lvl="2"/>
            <a:r>
              <a:rPr lang="tr-TR" dirty="0" smtClean="0"/>
              <a:t>Böbrek fonksiyonunda ani bozulma (hafif…ciddi ye kadar giden derecelerde ve hastaların 1/3’ünde diyaliz gerekir)</a:t>
            </a:r>
          </a:p>
          <a:p>
            <a:pPr lvl="2"/>
            <a:r>
              <a:rPr lang="tr-TR" dirty="0" smtClean="0"/>
              <a:t>Hafif </a:t>
            </a:r>
            <a:r>
              <a:rPr lang="tr-TR" dirty="0" err="1" smtClean="0"/>
              <a:t>proteinüri</a:t>
            </a:r>
            <a:r>
              <a:rPr lang="tr-TR" dirty="0" smtClean="0"/>
              <a:t> (&lt;1g/gün) saptanır</a:t>
            </a:r>
          </a:p>
          <a:p>
            <a:pPr lvl="2"/>
            <a:r>
              <a:rPr lang="tr-TR" dirty="0" smtClean="0"/>
              <a:t>İdrar analizinde anormallikler (</a:t>
            </a:r>
            <a:r>
              <a:rPr lang="tr-TR" dirty="0" err="1" smtClean="0"/>
              <a:t>hematüri</a:t>
            </a:r>
            <a:r>
              <a:rPr lang="tr-TR" dirty="0" smtClean="0"/>
              <a:t>, </a:t>
            </a:r>
            <a:r>
              <a:rPr lang="tr-TR" dirty="0" err="1" smtClean="0"/>
              <a:t>piyüri</a:t>
            </a:r>
            <a:r>
              <a:rPr lang="tr-TR" dirty="0" smtClean="0"/>
              <a:t> ve lökosit </a:t>
            </a:r>
            <a:r>
              <a:rPr lang="tr-TR" dirty="0" err="1" smtClean="0"/>
              <a:t>silendirleri</a:t>
            </a:r>
            <a:r>
              <a:rPr lang="tr-TR" dirty="0" smtClean="0"/>
              <a:t>) görülür.</a:t>
            </a:r>
          </a:p>
          <a:p>
            <a:pPr lvl="2"/>
            <a:r>
              <a:rPr lang="tr-TR" dirty="0" smtClean="0"/>
              <a:t>Eritrosit </a:t>
            </a:r>
            <a:r>
              <a:rPr lang="tr-TR" dirty="0" err="1" smtClean="0"/>
              <a:t>silendiri</a:t>
            </a:r>
            <a:r>
              <a:rPr lang="tr-TR" dirty="0" smtClean="0"/>
              <a:t> görülmez.</a:t>
            </a:r>
          </a:p>
          <a:p>
            <a:pPr lvl="2"/>
            <a:r>
              <a:rPr lang="tr-TR" dirty="0" err="1" smtClean="0"/>
              <a:t>USG’de</a:t>
            </a:r>
            <a:r>
              <a:rPr lang="tr-TR" dirty="0" smtClean="0"/>
              <a:t> böbrek boyutları normal ya da hafif artmıştır ve korteks </a:t>
            </a:r>
            <a:r>
              <a:rPr lang="tr-TR" dirty="0" err="1" smtClean="0"/>
              <a:t>ekojenitesi</a:t>
            </a:r>
            <a:r>
              <a:rPr lang="tr-TR" dirty="0" smtClean="0"/>
              <a:t> de genellikle artar.</a:t>
            </a:r>
          </a:p>
        </p:txBody>
      </p:sp>
    </p:spTree>
    <p:extLst>
      <p:ext uri="{BB962C8B-B14F-4D97-AF65-F5344CB8AC3E}">
        <p14:creationId xmlns:p14="http://schemas.microsoft.com/office/powerpoint/2010/main" val="1459781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İLAÇLARLA İLİŞKİLİ AİN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79512" y="1772816"/>
            <a:ext cx="8784976" cy="1728192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tr-TR" b="1" dirty="0" smtClean="0"/>
              <a:t>ÖZEL BULGU:</a:t>
            </a:r>
          </a:p>
          <a:p>
            <a:pPr lvl="1"/>
            <a:r>
              <a:rPr lang="tr-TR" dirty="0" smtClean="0">
                <a:solidFill>
                  <a:srgbClr val="FF0000"/>
                </a:solidFill>
              </a:rPr>
              <a:t>NSAİ ilaçlar ile indüklenmiş AİN hastalarının %75’inde </a:t>
            </a:r>
            <a:r>
              <a:rPr lang="tr-TR" dirty="0" err="1" smtClean="0">
                <a:solidFill>
                  <a:srgbClr val="FF0000"/>
                </a:solidFill>
              </a:rPr>
              <a:t>nefrotik</a:t>
            </a:r>
            <a:r>
              <a:rPr lang="tr-TR" dirty="0" smtClean="0">
                <a:solidFill>
                  <a:srgbClr val="FF0000"/>
                </a:solidFill>
              </a:rPr>
              <a:t> düzeyde </a:t>
            </a:r>
            <a:r>
              <a:rPr lang="tr-TR" dirty="0" err="1" smtClean="0">
                <a:solidFill>
                  <a:srgbClr val="FF0000"/>
                </a:solidFill>
              </a:rPr>
              <a:t>proteinüri</a:t>
            </a:r>
            <a:r>
              <a:rPr lang="tr-TR" dirty="0" smtClean="0">
                <a:solidFill>
                  <a:srgbClr val="FF0000"/>
                </a:solidFill>
              </a:rPr>
              <a:t> saptanır</a:t>
            </a:r>
          </a:p>
        </p:txBody>
      </p:sp>
    </p:spTree>
    <p:extLst>
      <p:ext uri="{BB962C8B-B14F-4D97-AF65-F5344CB8AC3E}">
        <p14:creationId xmlns:p14="http://schemas.microsoft.com/office/powerpoint/2010/main" val="121797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457</TotalTime>
  <Words>1054</Words>
  <Application>Microsoft Office PowerPoint</Application>
  <PresentationFormat>Ekran Gösterisi (4:3)</PresentationFormat>
  <Paragraphs>210</Paragraphs>
  <Slides>30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30</vt:i4>
      </vt:variant>
    </vt:vector>
  </HeadingPairs>
  <TitlesOfParts>
    <vt:vector size="31" baseType="lpstr">
      <vt:lpstr>Ofis Teması</vt:lpstr>
      <vt:lpstr>TÜBÜLOİNTERSTİSYEL HASTALIKLAR</vt:lpstr>
      <vt:lpstr>HEDEFLER</vt:lpstr>
      <vt:lpstr>AKUT İNTERSTİSYEL NEFRİT (AİN)</vt:lpstr>
      <vt:lpstr>AİN</vt:lpstr>
      <vt:lpstr>AİN</vt:lpstr>
      <vt:lpstr>AİN</vt:lpstr>
      <vt:lpstr>İLAÇLARLA İLİŞKİLİ AİN</vt:lpstr>
      <vt:lpstr>İLAÇLARLA İLİŞKİLİ AİN</vt:lpstr>
      <vt:lpstr>İLAÇLARLA İLİŞKİLİ AİN</vt:lpstr>
      <vt:lpstr>İLAÇLARLA İLİŞKİLİ AİN</vt:lpstr>
      <vt:lpstr>İLAÇLARLA İLİŞKİLİ AİN</vt:lpstr>
      <vt:lpstr>İLAÇLARLA İLİŞKİLİ AİN</vt:lpstr>
      <vt:lpstr>İLAÇLARLA İLİŞKİLİ AİN</vt:lpstr>
      <vt:lpstr>İNFEKSİYONLARLA İLİŞKİLİ AİN</vt:lpstr>
      <vt:lpstr>İNFEKSİYONLARLA İLİŞKİLİ AİN</vt:lpstr>
      <vt:lpstr>SİSTEMİK HASTALIKLARLA İLİŞKİLİ AİN</vt:lpstr>
      <vt:lpstr>MALİGNİTELERLE İLİŞKİLİ AİN</vt:lpstr>
      <vt:lpstr>İDİYOPATİK AİN</vt:lpstr>
      <vt:lpstr>BÖBREK NAKLİ ALICILARINDA AİN</vt:lpstr>
      <vt:lpstr>KRONİK İNTERSİTİSYEL NEFRİT (KİN)</vt:lpstr>
      <vt:lpstr>KİN</vt:lpstr>
      <vt:lpstr>KİN</vt:lpstr>
      <vt:lpstr>KİN</vt:lpstr>
      <vt:lpstr>KİN</vt:lpstr>
      <vt:lpstr>KİN</vt:lpstr>
      <vt:lpstr>KİN</vt:lpstr>
      <vt:lpstr>KİN</vt:lpstr>
      <vt:lpstr>VEZİKOÜRETERAL REFLÜ – REFLÜ NEFROPATİSİ</vt:lpstr>
      <vt:lpstr>PowerPoint Sunusu</vt:lpstr>
      <vt:lpstr>KAYNAKLAR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TÜBÜLOİNTERSTİSYEL HASTALIKLAR</dc:title>
  <dc:creator>SULE SENGUL</dc:creator>
  <cp:lastModifiedBy>SULE SENGUL</cp:lastModifiedBy>
  <cp:revision>44</cp:revision>
  <dcterms:created xsi:type="dcterms:W3CDTF">2015-08-22T06:55:29Z</dcterms:created>
  <dcterms:modified xsi:type="dcterms:W3CDTF">2018-01-30T08:04:12Z</dcterms:modified>
</cp:coreProperties>
</file>