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24417" y="1196975"/>
            <a:ext cx="10943167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6533" y="2422525"/>
            <a:ext cx="10949517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FİZİK TEDAVİ VE REHABİLİTASYON YÖNTEMLERİ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altLang="en-US" dirty="0"/>
              <a:t>Doğru-Galvanik Akım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SABİT GALVANİZASYON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67435"/>
            <a:ext cx="8556625" cy="5229860"/>
          </a:xfrm>
        </p:spPr>
        <p:txBody>
          <a:bodyPr/>
          <a:lstStyle/>
          <a:p>
            <a:r>
              <a:rPr lang="en-US"/>
              <a:t>DA’ın en çok kullanılan şeklidir.</a:t>
            </a:r>
          </a:p>
          <a:p>
            <a:r>
              <a:rPr lang="en-US"/>
              <a:t>Aktif elektrot(katod-küçük elektrot) tedavi edilecek bölgeye , diğer elektrot ise(anot-büyük hacimli elektrot) vücudun herhangi bir bölgesine (genellikle interskapular bölge, sternum üzerine ve sakral bölgeye) konur.</a:t>
            </a:r>
          </a:p>
          <a:p>
            <a:r>
              <a:rPr lang="en-US"/>
              <a:t>Genellikle </a:t>
            </a:r>
            <a:r>
              <a:rPr lang="en-US" b="1"/>
              <a:t>artrit,nevrit,nevralji,myalji</a:t>
            </a:r>
            <a:r>
              <a:rPr lang="en-US"/>
              <a:t> gibi yangılı durumlarda kullanılabilir.</a:t>
            </a:r>
          </a:p>
          <a:p>
            <a:r>
              <a:rPr lang="en-US" b="1"/>
              <a:t>AFA’ların geliştirilmesinden sonra DA kullanılmaz olmuştur.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/>
          <p:cNvPicPr preferRelativeResize="0">
            <a:picLocks noGrp="1" noChangeAspect="1"/>
          </p:cNvPicPr>
          <p:nvPr>
            <p:ph idx="1"/>
          </p:nvPr>
        </p:nvPicPr>
        <p:blipFill>
          <a:blip r:embed="rId2"/>
          <a:srcRect l="3281" t="23621" r="3935" b="32368"/>
          <a:stretch>
            <a:fillRect/>
          </a:stretch>
        </p:blipFill>
        <p:spPr>
          <a:xfrm>
            <a:off x="1393825" y="189230"/>
            <a:ext cx="8620125" cy="646493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090" y="603250"/>
            <a:ext cx="9471660" cy="4953000"/>
          </a:xfrm>
        </p:spPr>
        <p:txBody>
          <a:bodyPr/>
          <a:lstStyle/>
          <a:p>
            <a:r>
              <a:rPr lang="en-US"/>
              <a:t>Cilt rezistansını yenmek ve akımın daha kolay iletilebilmesi için elektrod ile cilt arasına ıslak pedler konur.</a:t>
            </a:r>
          </a:p>
          <a:p>
            <a:r>
              <a:rPr lang="en-US"/>
              <a:t>Akım şiddeti hafif karıncalanma hissi duyuluncaya kadar yavaşça arttırılmalıdır. </a:t>
            </a:r>
          </a:p>
          <a:p>
            <a:r>
              <a:rPr lang="en-US"/>
              <a:t>Akım şiddeti her iki elektrod alanı için 1 mA /cm2dir. </a:t>
            </a:r>
          </a:p>
          <a:p>
            <a:r>
              <a:rPr lang="en-US"/>
              <a:t>Tedavi süresi 20dk.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DOĞRU AKIM (GALVANİ AKIM)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773430"/>
            <a:ext cx="11228070" cy="4953000"/>
          </a:xfrm>
        </p:spPr>
        <p:txBody>
          <a:bodyPr/>
          <a:lstStyle/>
          <a:p>
            <a:r>
              <a:rPr lang="en-US"/>
              <a:t>Elektronların aynı yönde ve aynı yoğunlukta hareket etmesiyle oluşan, frekansı 0 olan elektrik akımlarıdır.</a:t>
            </a:r>
          </a:p>
          <a:p>
            <a:r>
              <a:rPr lang="en-US"/>
              <a:t>Düşük voltajlı, pulsasyon göstermeyen düz bir akımdır. Negatif ya da pozitif fazı olan monofazik akım da denir. </a:t>
            </a:r>
          </a:p>
          <a:p>
            <a:endParaRPr lang="en-US"/>
          </a:p>
        </p:txBody>
      </p:sp>
      <p:pic>
        <p:nvPicPr>
          <p:cNvPr id="4" name="Shape 208"/>
          <p:cNvPicPr preferRelativeResize="0">
            <a:picLocks noGrp="1" noChangeAspect="1"/>
          </p:cNvPicPr>
          <p:nvPr>
            <p:ph sz="half" idx="2"/>
          </p:nvPr>
        </p:nvPicPr>
        <p:blipFill>
          <a:blip r:embed="rId2"/>
          <a:srcRect l="11154" r="6561" b="24496"/>
          <a:stretch>
            <a:fillRect/>
          </a:stretch>
        </p:blipFill>
        <p:spPr>
          <a:xfrm>
            <a:off x="3259455" y="3099435"/>
            <a:ext cx="4667250" cy="350075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9096375" cy="4953000"/>
          </a:xfrm>
        </p:spPr>
        <p:txBody>
          <a:bodyPr/>
          <a:lstStyle/>
          <a:p>
            <a:r>
              <a:rPr lang="en-US"/>
              <a:t>Kuru pil, akümülatörler, lambalı doğrultucular, yarı iletken doğrultucular ve motorlu üreteçlerden elde edilir.  </a:t>
            </a:r>
          </a:p>
          <a:p>
            <a:r>
              <a:rPr lang="en-US"/>
              <a:t>Doğru akımın frekansı 0 olduğundan yalnızca açılışta ve kapanışta uyarıcı etkisi vardır.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 preferRelativeResize="0">
            <a:picLocks noGrp="1" noChangeAspect="1"/>
          </p:cNvPicPr>
          <p:nvPr>
            <p:ph idx="1"/>
          </p:nvPr>
        </p:nvPicPr>
        <p:blipFill>
          <a:blip r:embed="rId2"/>
          <a:srcRect r="13120" b="13120"/>
          <a:stretch>
            <a:fillRect/>
          </a:stretch>
        </p:blipFill>
        <p:spPr>
          <a:xfrm>
            <a:off x="1426210" y="59055"/>
            <a:ext cx="8930005" cy="669734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900" y="505460"/>
            <a:ext cx="8540750" cy="4953000"/>
          </a:xfrm>
        </p:spPr>
        <p:txBody>
          <a:bodyPr/>
          <a:lstStyle/>
          <a:p>
            <a:r>
              <a:rPr lang="en-US"/>
              <a:t>Elektron akımı yönü katoddan (-), anota (+) doğrudur.</a:t>
            </a:r>
          </a:p>
          <a:p>
            <a:r>
              <a:rPr lang="en-US"/>
              <a:t>Devrede elektrik akımı yönü ise anottan, katoda doğrudur. </a:t>
            </a:r>
          </a:p>
          <a:p>
            <a:r>
              <a:rPr lang="en-US"/>
              <a:t>Her iki kutup arasında elektronların dağılımı tamamlanıncaya kadar elektrik akımı devam eder ve potansiyel farkı olarak tanımlanır (volt).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Fiziksel ve Kimyasal Özellikleri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916035" cy="4953000"/>
          </a:xfrm>
        </p:spPr>
        <p:txBody>
          <a:bodyPr/>
          <a:lstStyle/>
          <a:p>
            <a:r>
              <a:rPr lang="en-US"/>
              <a:t>Kutuplaşma etkisi (polarite)</a:t>
            </a:r>
          </a:p>
          <a:p>
            <a:r>
              <a:rPr lang="en-US"/>
              <a:t>-İontoforez (Doğru akım uygulanması ile + iyonların – kutba çekilmesi, - iyonların ise + kutba çekilmesidir).</a:t>
            </a:r>
          </a:p>
          <a:p>
            <a:r>
              <a:rPr lang="en-US"/>
              <a:t>-Kataferez (Yağ damlacıkları, albümin, kan hcleri gibi iyon emilimine bağlı elektriksel yükü olan yapıların – kutba hareket etmesidir).</a:t>
            </a:r>
          </a:p>
          <a:p>
            <a:r>
              <a:rPr lang="en-US"/>
              <a:t>-Elektroosmoz (Dokulardaki su içeriğinin membranlar araılığı ile yer değiştirmesidir).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08305"/>
            <a:ext cx="9113520" cy="5719445"/>
          </a:xfrm>
        </p:spPr>
        <p:txBody>
          <a:bodyPr/>
          <a:lstStyle/>
          <a:p>
            <a:r>
              <a:rPr lang="en-US"/>
              <a:t>Duyusal uyarı (– elektrod ile sinir uyarısını arttırmakta ve elektrofizyolojik çalışmalarda sinir ve kas liflerini uyarmak için – elektrod kullanılmaktadır)</a:t>
            </a:r>
          </a:p>
          <a:p>
            <a:r>
              <a:rPr lang="en-US"/>
              <a:t>Hiperemi (etki katodda daha belirgin)</a:t>
            </a:r>
          </a:p>
          <a:p>
            <a:r>
              <a:rPr lang="en-US"/>
              <a:t>Analjezi </a:t>
            </a:r>
          </a:p>
          <a:p>
            <a:r>
              <a:rPr lang="en-US"/>
              <a:t>Yara iyileşmesini hızlandırıcı etkisi </a:t>
            </a:r>
          </a:p>
          <a:p>
            <a:r>
              <a:rPr lang="en-US"/>
              <a:t>Doku zedelenmesi (yüksek akım yoğunluğunda uygulandığında deride verrü tedavisinde ve epilasyon amacıyla kullanılır)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85800"/>
            <a:ext cx="8411210" cy="5882640"/>
          </a:xfrm>
        </p:spPr>
        <p:txBody>
          <a:bodyPr/>
          <a:lstStyle/>
          <a:p>
            <a:r>
              <a:rPr lang="en-US"/>
              <a:t>Pozitif kutup: Kimyasal etkisi asit reaksiyon gösterir. Doku sertleşmesi, sinir irritabilitesinde azalma  fizyolojik etkisi vardır.</a:t>
            </a:r>
          </a:p>
          <a:p>
            <a:r>
              <a:rPr lang="en-US"/>
              <a:t>Negatif kutup:kimyasal etki alkali reaksiyon, fizyolojik etki doku yumuşaması, sinir irritabilitesinde artma etkisi vardır.</a:t>
            </a:r>
          </a:p>
          <a:p>
            <a:r>
              <a:rPr lang="en-US"/>
              <a:t>Her iki kutup: kimyasal etki vazodilatasyon, vazomotor stimülasyon ise fizyolojik etkisidir.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28980"/>
            <a:ext cx="10972800" cy="582613"/>
          </a:xfrm>
        </p:spPr>
        <p:txBody>
          <a:bodyPr/>
          <a:lstStyle/>
          <a:p>
            <a:r>
              <a:rPr lang="en-US" b="1"/>
              <a:t>Uygulama Şekilleri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8000"/>
            <a:ext cx="10972800" cy="4349750"/>
          </a:xfrm>
        </p:spPr>
        <p:txBody>
          <a:bodyPr/>
          <a:lstStyle/>
          <a:p>
            <a:r>
              <a:rPr lang="en-US"/>
              <a:t>Medikal galvanizm (sabit galvanizasyon)</a:t>
            </a:r>
          </a:p>
          <a:p>
            <a:r>
              <a:rPr lang="en-US"/>
              <a:t>İyontoforez</a:t>
            </a:r>
          </a:p>
          <a:p>
            <a:r>
              <a:rPr lang="en-US"/>
              <a:t>Su içi uygulama</a:t>
            </a:r>
          </a:p>
          <a:p>
            <a:r>
              <a:rPr lang="en-US"/>
              <a:t>Cerrahi galvanizasyon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 Waves">
  <a:themeElements>
    <a:clrScheme name="Blu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402</Words>
  <Application>Microsoft Office PowerPoint</Application>
  <PresentationFormat>Geniş ekran</PresentationFormat>
  <Paragraphs>37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5" baseType="lpstr">
      <vt:lpstr>SimSun</vt:lpstr>
      <vt:lpstr>Arial</vt:lpstr>
      <vt:lpstr>Blue Waves</vt:lpstr>
      <vt:lpstr>FİZİK TEDAVİ VE REHABİLİTASYON YÖNTEMLERİ</vt:lpstr>
      <vt:lpstr>DOĞRU AKIM (GALVANİ AKIM)</vt:lpstr>
      <vt:lpstr>PowerPoint Sunusu</vt:lpstr>
      <vt:lpstr>PowerPoint Sunusu</vt:lpstr>
      <vt:lpstr>PowerPoint Sunusu</vt:lpstr>
      <vt:lpstr>Fiziksel ve Kimyasal Özellikleri</vt:lpstr>
      <vt:lpstr>PowerPoint Sunusu</vt:lpstr>
      <vt:lpstr>PowerPoint Sunusu</vt:lpstr>
      <vt:lpstr>Uygulama Şekilleri</vt:lpstr>
      <vt:lpstr>SABİT GALVANİZASYON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Ergun GOKTAS</dc:creator>
  <cp:lastModifiedBy>Ergun GOKTAS</cp:lastModifiedBy>
  <cp:revision>11</cp:revision>
  <dcterms:created xsi:type="dcterms:W3CDTF">2017-07-21T19:08:00Z</dcterms:created>
  <dcterms:modified xsi:type="dcterms:W3CDTF">2018-05-19T13:54:49Z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1033-10.2.0.5871</vt:lpwstr>
  </property>
</Properties>
</file>