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Default Extension="svg" ContentType="image/sv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1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F46FFE-97B6-4013-B0E8-2DF3CDC228B7}"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73D9F661-6F61-416B-8CF4-E70A0652A31A}">
      <dgm:prSet custT="1"/>
      <dgm:spPr/>
      <dgm:t>
        <a:bodyPr/>
        <a:lstStyle/>
        <a:p>
          <a:r>
            <a:rPr lang="tr-TR" sz="2600" b="1" dirty="0" err="1">
              <a:solidFill>
                <a:schemeClr val="tx1"/>
              </a:solidFill>
            </a:rPr>
            <a:t>Hipotonik</a:t>
          </a:r>
          <a:r>
            <a:rPr lang="tr-TR" sz="2600" b="1" dirty="0">
              <a:solidFill>
                <a:schemeClr val="tx1"/>
              </a:solidFill>
            </a:rPr>
            <a:t> sporcu içeceği:</a:t>
          </a:r>
          <a:r>
            <a:rPr lang="tr-TR" sz="2600" dirty="0">
              <a:solidFill>
                <a:schemeClr val="tx1"/>
              </a:solidFill>
            </a:rPr>
            <a:t> Bedeninizdeki sıvı yoğunluğundan daha düşük yoğunluğuna sahip,</a:t>
          </a:r>
          <a:endParaRPr lang="en-US" sz="2600" dirty="0">
            <a:solidFill>
              <a:schemeClr val="tx1"/>
            </a:solidFill>
          </a:endParaRPr>
        </a:p>
      </dgm:t>
    </dgm:pt>
    <dgm:pt modelId="{488D90F1-DFBF-4EBB-BE96-58BB9E290566}" type="parTrans" cxnId="{14938F77-BB9C-4AC8-82BE-62DDC75AD6DD}">
      <dgm:prSet/>
      <dgm:spPr/>
      <dgm:t>
        <a:bodyPr/>
        <a:lstStyle/>
        <a:p>
          <a:endParaRPr lang="en-US"/>
        </a:p>
      </dgm:t>
    </dgm:pt>
    <dgm:pt modelId="{6828D40D-B9DA-4FD7-AFD6-C02402169CF1}" type="sibTrans" cxnId="{14938F77-BB9C-4AC8-82BE-62DDC75AD6DD}">
      <dgm:prSet/>
      <dgm:spPr/>
      <dgm:t>
        <a:bodyPr/>
        <a:lstStyle/>
        <a:p>
          <a:endParaRPr lang="en-US"/>
        </a:p>
      </dgm:t>
    </dgm:pt>
    <dgm:pt modelId="{29FAD323-634E-4EFC-896C-EDAA791BE14A}">
      <dgm:prSet custT="1"/>
      <dgm:spPr/>
      <dgm:t>
        <a:bodyPr/>
        <a:lstStyle/>
        <a:p>
          <a:r>
            <a:rPr lang="tr-TR" sz="2600" b="1" dirty="0" err="1">
              <a:solidFill>
                <a:schemeClr val="tx1"/>
              </a:solidFill>
            </a:rPr>
            <a:t>İzotonik</a:t>
          </a:r>
          <a:r>
            <a:rPr lang="tr-TR" sz="2600" b="1" dirty="0">
              <a:solidFill>
                <a:schemeClr val="tx1"/>
              </a:solidFill>
            </a:rPr>
            <a:t> sporcu içeceği:</a:t>
          </a:r>
          <a:r>
            <a:rPr lang="tr-TR" sz="2600" dirty="0">
              <a:solidFill>
                <a:schemeClr val="tx1"/>
              </a:solidFill>
            </a:rPr>
            <a:t> Bedeninizdeki sıvı yoğunluğu ile benzer yoğunluğa sahip,</a:t>
          </a:r>
          <a:endParaRPr lang="en-US" sz="2600" dirty="0">
            <a:solidFill>
              <a:schemeClr val="tx1"/>
            </a:solidFill>
          </a:endParaRPr>
        </a:p>
      </dgm:t>
    </dgm:pt>
    <dgm:pt modelId="{BBD9DC86-15C5-4825-9D94-42B20BDD987C}" type="parTrans" cxnId="{179349D4-AFB4-4683-B3BC-98C3398FAB4A}">
      <dgm:prSet/>
      <dgm:spPr/>
      <dgm:t>
        <a:bodyPr/>
        <a:lstStyle/>
        <a:p>
          <a:endParaRPr lang="en-US"/>
        </a:p>
      </dgm:t>
    </dgm:pt>
    <dgm:pt modelId="{49BB5466-3731-44B8-832A-900B23448B1B}" type="sibTrans" cxnId="{179349D4-AFB4-4683-B3BC-98C3398FAB4A}">
      <dgm:prSet/>
      <dgm:spPr/>
      <dgm:t>
        <a:bodyPr/>
        <a:lstStyle/>
        <a:p>
          <a:endParaRPr lang="en-US"/>
        </a:p>
      </dgm:t>
    </dgm:pt>
    <dgm:pt modelId="{0097B403-C04C-4CCF-A71B-52674AE94FF9}">
      <dgm:prSet custT="1"/>
      <dgm:spPr/>
      <dgm:t>
        <a:bodyPr/>
        <a:lstStyle/>
        <a:p>
          <a:r>
            <a:rPr lang="tr-TR" sz="2600" b="1" dirty="0" err="1">
              <a:solidFill>
                <a:schemeClr val="tx1"/>
              </a:solidFill>
            </a:rPr>
            <a:t>Hipertonik</a:t>
          </a:r>
          <a:r>
            <a:rPr lang="tr-TR" sz="2600" b="1" dirty="0">
              <a:solidFill>
                <a:schemeClr val="tx1"/>
              </a:solidFill>
            </a:rPr>
            <a:t> sporcu içeceği:</a:t>
          </a:r>
          <a:r>
            <a:rPr lang="tr-TR" sz="2600" dirty="0">
              <a:solidFill>
                <a:schemeClr val="tx1"/>
              </a:solidFill>
            </a:rPr>
            <a:t> Bedeninizdeki sıvı yoğunluğundan daha fazla yoğunluğa sahip</a:t>
          </a:r>
          <a:endParaRPr lang="en-US" sz="2600" dirty="0">
            <a:solidFill>
              <a:schemeClr val="tx1"/>
            </a:solidFill>
          </a:endParaRPr>
        </a:p>
      </dgm:t>
    </dgm:pt>
    <dgm:pt modelId="{413D02B7-1499-4303-AA8C-75BEF09CD869}" type="parTrans" cxnId="{FBFC8359-6190-4E79-9EA3-0A596B40DA42}">
      <dgm:prSet/>
      <dgm:spPr/>
      <dgm:t>
        <a:bodyPr/>
        <a:lstStyle/>
        <a:p>
          <a:endParaRPr lang="en-US"/>
        </a:p>
      </dgm:t>
    </dgm:pt>
    <dgm:pt modelId="{BE12CFE5-208B-4FAF-8C64-7530B9B22CA0}" type="sibTrans" cxnId="{FBFC8359-6190-4E79-9EA3-0A596B40DA42}">
      <dgm:prSet/>
      <dgm:spPr/>
      <dgm:t>
        <a:bodyPr/>
        <a:lstStyle/>
        <a:p>
          <a:endParaRPr lang="en-US"/>
        </a:p>
      </dgm:t>
    </dgm:pt>
    <dgm:pt modelId="{FDA7377F-03B9-49B5-8FE3-ECE9293CBB3A}" type="pres">
      <dgm:prSet presAssocID="{AAF46FFE-97B6-4013-B0E8-2DF3CDC228B7}" presName="outerComposite" presStyleCnt="0">
        <dgm:presLayoutVars>
          <dgm:chMax val="5"/>
          <dgm:dir/>
          <dgm:resizeHandles val="exact"/>
        </dgm:presLayoutVars>
      </dgm:prSet>
      <dgm:spPr/>
      <dgm:t>
        <a:bodyPr/>
        <a:lstStyle/>
        <a:p>
          <a:endParaRPr lang="tr-TR"/>
        </a:p>
      </dgm:t>
    </dgm:pt>
    <dgm:pt modelId="{1EB473F7-FBEF-42B4-97CB-ACA5B3869515}" type="pres">
      <dgm:prSet presAssocID="{AAF46FFE-97B6-4013-B0E8-2DF3CDC228B7}" presName="dummyMaxCanvas" presStyleCnt="0">
        <dgm:presLayoutVars/>
      </dgm:prSet>
      <dgm:spPr/>
    </dgm:pt>
    <dgm:pt modelId="{88175687-679C-4C98-8525-4B2167BAB115}" type="pres">
      <dgm:prSet presAssocID="{AAF46FFE-97B6-4013-B0E8-2DF3CDC228B7}" presName="ThreeNodes_1" presStyleLbl="node1" presStyleIdx="0" presStyleCnt="3" custScaleX="110163">
        <dgm:presLayoutVars>
          <dgm:bulletEnabled val="1"/>
        </dgm:presLayoutVars>
      </dgm:prSet>
      <dgm:spPr/>
      <dgm:t>
        <a:bodyPr/>
        <a:lstStyle/>
        <a:p>
          <a:endParaRPr lang="tr-TR"/>
        </a:p>
      </dgm:t>
    </dgm:pt>
    <dgm:pt modelId="{AFBC2AC2-49E6-4913-84DA-8045223925AC}" type="pres">
      <dgm:prSet presAssocID="{AAF46FFE-97B6-4013-B0E8-2DF3CDC228B7}" presName="ThreeNodes_2" presStyleLbl="node1" presStyleIdx="1" presStyleCnt="3">
        <dgm:presLayoutVars>
          <dgm:bulletEnabled val="1"/>
        </dgm:presLayoutVars>
      </dgm:prSet>
      <dgm:spPr/>
      <dgm:t>
        <a:bodyPr/>
        <a:lstStyle/>
        <a:p>
          <a:endParaRPr lang="tr-TR"/>
        </a:p>
      </dgm:t>
    </dgm:pt>
    <dgm:pt modelId="{67888B13-1C15-4849-9504-81445A572A68}" type="pres">
      <dgm:prSet presAssocID="{AAF46FFE-97B6-4013-B0E8-2DF3CDC228B7}" presName="ThreeNodes_3" presStyleLbl="node1" presStyleIdx="2" presStyleCnt="3">
        <dgm:presLayoutVars>
          <dgm:bulletEnabled val="1"/>
        </dgm:presLayoutVars>
      </dgm:prSet>
      <dgm:spPr/>
      <dgm:t>
        <a:bodyPr/>
        <a:lstStyle/>
        <a:p>
          <a:endParaRPr lang="tr-TR"/>
        </a:p>
      </dgm:t>
    </dgm:pt>
    <dgm:pt modelId="{CF53056F-73AB-4687-B9C3-4D0BCB3CF880}" type="pres">
      <dgm:prSet presAssocID="{AAF46FFE-97B6-4013-B0E8-2DF3CDC228B7}" presName="ThreeConn_1-2" presStyleLbl="fgAccFollowNode1" presStyleIdx="0" presStyleCnt="2">
        <dgm:presLayoutVars>
          <dgm:bulletEnabled val="1"/>
        </dgm:presLayoutVars>
      </dgm:prSet>
      <dgm:spPr/>
      <dgm:t>
        <a:bodyPr/>
        <a:lstStyle/>
        <a:p>
          <a:endParaRPr lang="tr-TR"/>
        </a:p>
      </dgm:t>
    </dgm:pt>
    <dgm:pt modelId="{64B70E0E-2563-49FF-82BB-7BEA1A26ACE8}" type="pres">
      <dgm:prSet presAssocID="{AAF46FFE-97B6-4013-B0E8-2DF3CDC228B7}" presName="ThreeConn_2-3" presStyleLbl="fgAccFollowNode1" presStyleIdx="1" presStyleCnt="2">
        <dgm:presLayoutVars>
          <dgm:bulletEnabled val="1"/>
        </dgm:presLayoutVars>
      </dgm:prSet>
      <dgm:spPr/>
      <dgm:t>
        <a:bodyPr/>
        <a:lstStyle/>
        <a:p>
          <a:endParaRPr lang="tr-TR"/>
        </a:p>
      </dgm:t>
    </dgm:pt>
    <dgm:pt modelId="{BF592337-40A8-475A-AFDE-1D2A8393FC2F}" type="pres">
      <dgm:prSet presAssocID="{AAF46FFE-97B6-4013-B0E8-2DF3CDC228B7}" presName="ThreeNodes_1_text" presStyleLbl="node1" presStyleIdx="2" presStyleCnt="3">
        <dgm:presLayoutVars>
          <dgm:bulletEnabled val="1"/>
        </dgm:presLayoutVars>
      </dgm:prSet>
      <dgm:spPr/>
      <dgm:t>
        <a:bodyPr/>
        <a:lstStyle/>
        <a:p>
          <a:endParaRPr lang="tr-TR"/>
        </a:p>
      </dgm:t>
    </dgm:pt>
    <dgm:pt modelId="{AB2FAFBE-4A00-4C50-B278-F30F3DBB68BE}" type="pres">
      <dgm:prSet presAssocID="{AAF46FFE-97B6-4013-B0E8-2DF3CDC228B7}" presName="ThreeNodes_2_text" presStyleLbl="node1" presStyleIdx="2" presStyleCnt="3">
        <dgm:presLayoutVars>
          <dgm:bulletEnabled val="1"/>
        </dgm:presLayoutVars>
      </dgm:prSet>
      <dgm:spPr/>
      <dgm:t>
        <a:bodyPr/>
        <a:lstStyle/>
        <a:p>
          <a:endParaRPr lang="tr-TR"/>
        </a:p>
      </dgm:t>
    </dgm:pt>
    <dgm:pt modelId="{B123DFC8-4738-4E6D-85C8-74B263BC22D8}" type="pres">
      <dgm:prSet presAssocID="{AAF46FFE-97B6-4013-B0E8-2DF3CDC228B7}" presName="ThreeNodes_3_text" presStyleLbl="node1" presStyleIdx="2" presStyleCnt="3">
        <dgm:presLayoutVars>
          <dgm:bulletEnabled val="1"/>
        </dgm:presLayoutVars>
      </dgm:prSet>
      <dgm:spPr/>
      <dgm:t>
        <a:bodyPr/>
        <a:lstStyle/>
        <a:p>
          <a:endParaRPr lang="tr-TR"/>
        </a:p>
      </dgm:t>
    </dgm:pt>
  </dgm:ptLst>
  <dgm:cxnLst>
    <dgm:cxn modelId="{476D6965-4F5B-423E-A3E5-2DF2FFC03A7C}" type="presOf" srcId="{29FAD323-634E-4EFC-896C-EDAA791BE14A}" destId="{AB2FAFBE-4A00-4C50-B278-F30F3DBB68BE}" srcOrd="1" destOrd="0" presId="urn:microsoft.com/office/officeart/2005/8/layout/vProcess5"/>
    <dgm:cxn modelId="{34BB3C8C-5950-4BF3-A06E-FF3505A3B1B3}" type="presOf" srcId="{6828D40D-B9DA-4FD7-AFD6-C02402169CF1}" destId="{CF53056F-73AB-4687-B9C3-4D0BCB3CF880}" srcOrd="0" destOrd="0" presId="urn:microsoft.com/office/officeart/2005/8/layout/vProcess5"/>
    <dgm:cxn modelId="{6DBEE757-0898-41CA-9C5D-BA364768B64B}" type="presOf" srcId="{0097B403-C04C-4CCF-A71B-52674AE94FF9}" destId="{67888B13-1C15-4849-9504-81445A572A68}" srcOrd="0" destOrd="0" presId="urn:microsoft.com/office/officeart/2005/8/layout/vProcess5"/>
    <dgm:cxn modelId="{FBFC8359-6190-4E79-9EA3-0A596B40DA42}" srcId="{AAF46FFE-97B6-4013-B0E8-2DF3CDC228B7}" destId="{0097B403-C04C-4CCF-A71B-52674AE94FF9}" srcOrd="2" destOrd="0" parTransId="{413D02B7-1499-4303-AA8C-75BEF09CD869}" sibTransId="{BE12CFE5-208B-4FAF-8C64-7530B9B22CA0}"/>
    <dgm:cxn modelId="{179349D4-AFB4-4683-B3BC-98C3398FAB4A}" srcId="{AAF46FFE-97B6-4013-B0E8-2DF3CDC228B7}" destId="{29FAD323-634E-4EFC-896C-EDAA791BE14A}" srcOrd="1" destOrd="0" parTransId="{BBD9DC86-15C5-4825-9D94-42B20BDD987C}" sibTransId="{49BB5466-3731-44B8-832A-900B23448B1B}"/>
    <dgm:cxn modelId="{40F26358-64BA-4D73-A471-995BC31366E3}" type="presOf" srcId="{0097B403-C04C-4CCF-A71B-52674AE94FF9}" destId="{B123DFC8-4738-4E6D-85C8-74B263BC22D8}" srcOrd="1" destOrd="0" presId="urn:microsoft.com/office/officeart/2005/8/layout/vProcess5"/>
    <dgm:cxn modelId="{4D6431E1-C98A-4D55-9FD1-7A11D129836A}" type="presOf" srcId="{29FAD323-634E-4EFC-896C-EDAA791BE14A}" destId="{AFBC2AC2-49E6-4913-84DA-8045223925AC}" srcOrd="0" destOrd="0" presId="urn:microsoft.com/office/officeart/2005/8/layout/vProcess5"/>
    <dgm:cxn modelId="{14938F77-BB9C-4AC8-82BE-62DDC75AD6DD}" srcId="{AAF46FFE-97B6-4013-B0E8-2DF3CDC228B7}" destId="{73D9F661-6F61-416B-8CF4-E70A0652A31A}" srcOrd="0" destOrd="0" parTransId="{488D90F1-DFBF-4EBB-BE96-58BB9E290566}" sibTransId="{6828D40D-B9DA-4FD7-AFD6-C02402169CF1}"/>
    <dgm:cxn modelId="{7B79E505-C3ED-4981-9EF3-85879F06FB69}" type="presOf" srcId="{73D9F661-6F61-416B-8CF4-E70A0652A31A}" destId="{88175687-679C-4C98-8525-4B2167BAB115}" srcOrd="0" destOrd="0" presId="urn:microsoft.com/office/officeart/2005/8/layout/vProcess5"/>
    <dgm:cxn modelId="{8A5EAF62-877A-42AA-A1BE-199F2ADC8DED}" type="presOf" srcId="{AAF46FFE-97B6-4013-B0E8-2DF3CDC228B7}" destId="{FDA7377F-03B9-49B5-8FE3-ECE9293CBB3A}" srcOrd="0" destOrd="0" presId="urn:microsoft.com/office/officeart/2005/8/layout/vProcess5"/>
    <dgm:cxn modelId="{00B8BDEB-0DC3-40C1-9E2A-4D997A3B6ED2}" type="presOf" srcId="{73D9F661-6F61-416B-8CF4-E70A0652A31A}" destId="{BF592337-40A8-475A-AFDE-1D2A8393FC2F}" srcOrd="1" destOrd="0" presId="urn:microsoft.com/office/officeart/2005/8/layout/vProcess5"/>
    <dgm:cxn modelId="{B486D241-D2E1-46DB-858F-76C2498A3F77}" type="presOf" srcId="{49BB5466-3731-44B8-832A-900B23448B1B}" destId="{64B70E0E-2563-49FF-82BB-7BEA1A26ACE8}" srcOrd="0" destOrd="0" presId="urn:microsoft.com/office/officeart/2005/8/layout/vProcess5"/>
    <dgm:cxn modelId="{E2F72410-3D9E-43A5-B9BA-04F48E93CC58}" type="presParOf" srcId="{FDA7377F-03B9-49B5-8FE3-ECE9293CBB3A}" destId="{1EB473F7-FBEF-42B4-97CB-ACA5B3869515}" srcOrd="0" destOrd="0" presId="urn:microsoft.com/office/officeart/2005/8/layout/vProcess5"/>
    <dgm:cxn modelId="{9AA6C51C-6B24-4018-A12F-0D96F1B1FE3C}" type="presParOf" srcId="{FDA7377F-03B9-49B5-8FE3-ECE9293CBB3A}" destId="{88175687-679C-4C98-8525-4B2167BAB115}" srcOrd="1" destOrd="0" presId="urn:microsoft.com/office/officeart/2005/8/layout/vProcess5"/>
    <dgm:cxn modelId="{6D51B0FD-9B27-4690-BF77-F89384B42179}" type="presParOf" srcId="{FDA7377F-03B9-49B5-8FE3-ECE9293CBB3A}" destId="{AFBC2AC2-49E6-4913-84DA-8045223925AC}" srcOrd="2" destOrd="0" presId="urn:microsoft.com/office/officeart/2005/8/layout/vProcess5"/>
    <dgm:cxn modelId="{5DDAE544-9047-477E-A195-56EC0DF10132}" type="presParOf" srcId="{FDA7377F-03B9-49B5-8FE3-ECE9293CBB3A}" destId="{67888B13-1C15-4849-9504-81445A572A68}" srcOrd="3" destOrd="0" presId="urn:microsoft.com/office/officeart/2005/8/layout/vProcess5"/>
    <dgm:cxn modelId="{8B70246A-963E-4144-A045-B9E717CFAA90}" type="presParOf" srcId="{FDA7377F-03B9-49B5-8FE3-ECE9293CBB3A}" destId="{CF53056F-73AB-4687-B9C3-4D0BCB3CF880}" srcOrd="4" destOrd="0" presId="urn:microsoft.com/office/officeart/2005/8/layout/vProcess5"/>
    <dgm:cxn modelId="{EE13ADED-3279-46D0-80AB-5D51E70E5C08}" type="presParOf" srcId="{FDA7377F-03B9-49B5-8FE3-ECE9293CBB3A}" destId="{64B70E0E-2563-49FF-82BB-7BEA1A26ACE8}" srcOrd="5" destOrd="0" presId="urn:microsoft.com/office/officeart/2005/8/layout/vProcess5"/>
    <dgm:cxn modelId="{A8D92388-8A6B-4439-B4D5-47238AF08FA0}" type="presParOf" srcId="{FDA7377F-03B9-49B5-8FE3-ECE9293CBB3A}" destId="{BF592337-40A8-475A-AFDE-1D2A8393FC2F}" srcOrd="6" destOrd="0" presId="urn:microsoft.com/office/officeart/2005/8/layout/vProcess5"/>
    <dgm:cxn modelId="{1FBBA4D7-E6C8-4EAB-B5CB-91A862302D67}" type="presParOf" srcId="{FDA7377F-03B9-49B5-8FE3-ECE9293CBB3A}" destId="{AB2FAFBE-4A00-4C50-B278-F30F3DBB68BE}" srcOrd="7" destOrd="0" presId="urn:microsoft.com/office/officeart/2005/8/layout/vProcess5"/>
    <dgm:cxn modelId="{C811FCD6-FEDF-48DB-9FD2-FEB107CBD29F}" type="presParOf" srcId="{FDA7377F-03B9-49B5-8FE3-ECE9293CBB3A}" destId="{B123DFC8-4738-4E6D-85C8-74B263BC22D8}"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175687-679C-4C98-8525-4B2167BAB115}">
      <dsp:nvSpPr>
        <dsp:cNvPr id="0" name=""/>
        <dsp:cNvSpPr/>
      </dsp:nvSpPr>
      <dsp:spPr>
        <a:xfrm>
          <a:off x="-187014" y="0"/>
          <a:ext cx="8108640" cy="100653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kern="1200" dirty="0" err="1">
              <a:solidFill>
                <a:schemeClr val="tx1"/>
              </a:solidFill>
            </a:rPr>
            <a:t>Hipotonik</a:t>
          </a:r>
          <a:r>
            <a:rPr lang="tr-TR" sz="2600" b="1" kern="1200" dirty="0">
              <a:solidFill>
                <a:schemeClr val="tx1"/>
              </a:solidFill>
            </a:rPr>
            <a:t> sporcu içeceği:</a:t>
          </a:r>
          <a:r>
            <a:rPr lang="tr-TR" sz="2600" kern="1200" dirty="0">
              <a:solidFill>
                <a:schemeClr val="tx1"/>
              </a:solidFill>
            </a:rPr>
            <a:t> Bedeninizdeki sıvı yoğunluğundan daha düşük yoğunluğuna sahip,</a:t>
          </a:r>
          <a:endParaRPr lang="en-US" sz="2600" kern="1200" dirty="0">
            <a:solidFill>
              <a:schemeClr val="tx1"/>
            </a:solidFill>
          </a:endParaRPr>
        </a:p>
      </dsp:txBody>
      <dsp:txXfrm>
        <a:off x="-187014" y="0"/>
        <a:ext cx="6977075" cy="1006539"/>
      </dsp:txXfrm>
    </dsp:sp>
    <dsp:sp modelId="{AFBC2AC2-49E6-4913-84DA-8045223925AC}">
      <dsp:nvSpPr>
        <dsp:cNvPr id="0" name=""/>
        <dsp:cNvSpPr/>
      </dsp:nvSpPr>
      <dsp:spPr>
        <a:xfrm>
          <a:off x="836477" y="1174295"/>
          <a:ext cx="7360584" cy="100653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kern="1200" dirty="0" err="1">
              <a:solidFill>
                <a:schemeClr val="tx1"/>
              </a:solidFill>
            </a:rPr>
            <a:t>İzotonik</a:t>
          </a:r>
          <a:r>
            <a:rPr lang="tr-TR" sz="2600" b="1" kern="1200" dirty="0">
              <a:solidFill>
                <a:schemeClr val="tx1"/>
              </a:solidFill>
            </a:rPr>
            <a:t> sporcu içeceği:</a:t>
          </a:r>
          <a:r>
            <a:rPr lang="tr-TR" sz="2600" kern="1200" dirty="0">
              <a:solidFill>
                <a:schemeClr val="tx1"/>
              </a:solidFill>
            </a:rPr>
            <a:t> Bedeninizdeki sıvı yoğunluğu ile benzer yoğunluğa sahip,</a:t>
          </a:r>
          <a:endParaRPr lang="en-US" sz="2600" kern="1200" dirty="0">
            <a:solidFill>
              <a:schemeClr val="tx1"/>
            </a:solidFill>
          </a:endParaRPr>
        </a:p>
      </dsp:txBody>
      <dsp:txXfrm>
        <a:off x="836477" y="1174295"/>
        <a:ext cx="6056870" cy="1006539"/>
      </dsp:txXfrm>
    </dsp:sp>
    <dsp:sp modelId="{67888B13-1C15-4849-9504-81445A572A68}">
      <dsp:nvSpPr>
        <dsp:cNvPr id="0" name=""/>
        <dsp:cNvSpPr/>
      </dsp:nvSpPr>
      <dsp:spPr>
        <a:xfrm>
          <a:off x="1485940" y="2348591"/>
          <a:ext cx="7360584" cy="1006539"/>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tr-TR" sz="2600" b="1" kern="1200" dirty="0" err="1">
              <a:solidFill>
                <a:schemeClr val="tx1"/>
              </a:solidFill>
            </a:rPr>
            <a:t>Hipertonik</a:t>
          </a:r>
          <a:r>
            <a:rPr lang="tr-TR" sz="2600" b="1" kern="1200" dirty="0">
              <a:solidFill>
                <a:schemeClr val="tx1"/>
              </a:solidFill>
            </a:rPr>
            <a:t> sporcu içeceği:</a:t>
          </a:r>
          <a:r>
            <a:rPr lang="tr-TR" sz="2600" kern="1200" dirty="0">
              <a:solidFill>
                <a:schemeClr val="tx1"/>
              </a:solidFill>
            </a:rPr>
            <a:t> Bedeninizdeki sıvı yoğunluğundan daha fazla yoğunluğa sahip</a:t>
          </a:r>
          <a:endParaRPr lang="en-US" sz="2600" kern="1200" dirty="0">
            <a:solidFill>
              <a:schemeClr val="tx1"/>
            </a:solidFill>
          </a:endParaRPr>
        </a:p>
      </dsp:txBody>
      <dsp:txXfrm>
        <a:off x="1485940" y="2348591"/>
        <a:ext cx="6056870" cy="1006539"/>
      </dsp:txXfrm>
    </dsp:sp>
    <dsp:sp modelId="{CF53056F-73AB-4687-B9C3-4D0BCB3CF880}">
      <dsp:nvSpPr>
        <dsp:cNvPr id="0" name=""/>
        <dsp:cNvSpPr/>
      </dsp:nvSpPr>
      <dsp:spPr>
        <a:xfrm>
          <a:off x="6893348" y="763292"/>
          <a:ext cx="654250" cy="654250"/>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893348" y="763292"/>
        <a:ext cx="654250" cy="654250"/>
      </dsp:txXfrm>
    </dsp:sp>
    <dsp:sp modelId="{64B70E0E-2563-49FF-82BB-7BEA1A26ACE8}">
      <dsp:nvSpPr>
        <dsp:cNvPr id="0" name=""/>
        <dsp:cNvSpPr/>
      </dsp:nvSpPr>
      <dsp:spPr>
        <a:xfrm>
          <a:off x="7542811" y="1930877"/>
          <a:ext cx="654250" cy="654250"/>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7542811" y="1930877"/>
        <a:ext cx="654250" cy="65425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A23720DD-5B6D-40BF-8493-A6B52D484E6B}" type="datetimeFigureOut">
              <a:rPr lang="tr-TR" smtClean="0"/>
              <a:pPr/>
              <a:t>23.12.2019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4158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327137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95100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1650541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42433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2848032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768096" y="2967788"/>
            <a:ext cx="356616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düzenlemek için tıklayın</a:t>
            </a:r>
          </a:p>
        </p:txBody>
      </p:sp>
      <p:sp>
        <p:nvSpPr>
          <p:cNvPr id="6" name="Content Placeholder 5"/>
          <p:cNvSpPr>
            <a:spLocks noGrp="1"/>
          </p:cNvSpPr>
          <p:nvPr>
            <p:ph sz="quarter" idx="4"/>
          </p:nvPr>
        </p:nvSpPr>
        <p:spPr>
          <a:xfrm>
            <a:off x="4491990" y="2967788"/>
            <a:ext cx="356616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3801636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1199067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1762105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xmlns="" val="4091696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23720DD-5B6D-40BF-8493-A6B52D484E6B}" type="datetimeFigureOut">
              <a:rPr lang="tr-TR" smtClean="0"/>
              <a:pPr/>
              <a:t>23.12.2019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4032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23720DD-5B6D-40BF-8493-A6B52D484E6B}" type="datetimeFigureOut">
              <a:rPr lang="tr-TR" smtClean="0"/>
              <a:pPr/>
              <a:t>23.12.2019</a:t>
            </a:fld>
            <a:endParaRPr lang="tr-TR"/>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302176B-0E47-46AC-8F43-DAB4B8A37D06}" type="slidenum">
              <a:rPr lang="tr-TR" smtClean="0"/>
              <a:pPr/>
              <a:t>‹#›</a:t>
            </a:fld>
            <a:endParaRPr lang="tr-TR"/>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78310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fitekran.com/sporcu-icecegi-rehber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xmlns="" id="{15F1CC53-719A-4763-BF30-5E25A63CEF3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rgbClr val="4C7D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393192" y="4767072"/>
            <a:ext cx="4945641" cy="1625210"/>
          </a:xfrm>
          <a:prstGeom prst="rect">
            <a:avLst/>
          </a:prstGeom>
        </p:spPr>
        <p:txBody>
          <a:bodyPr vert="horz" lIns="91440" tIns="45720" rIns="91440" bIns="45720" rtlCol="0" anchor="ctr">
            <a:normAutofit/>
          </a:bodyPr>
          <a:lstStyle/>
          <a:p>
            <a:pPr marL="457200" indent="-457200"/>
            <a:r>
              <a:rPr lang="en-US" sz="5000" spc="100" dirty="0">
                <a:solidFill>
                  <a:schemeClr val="bg1"/>
                </a:solidFill>
              </a:rPr>
              <a:t>SPORCU İÇECEKLERİ</a:t>
            </a:r>
          </a:p>
        </p:txBody>
      </p:sp>
      <p:pic>
        <p:nvPicPr>
          <p:cNvPr id="5" name="Resim Yer Tutucusu 4" descr="şişe, iç mekan, yiyecek, tablo içeren bir resim&#10;&#10;Açıklama otomatik olarak oluşturuldu">
            <a:extLst>
              <a:ext uri="{FF2B5EF4-FFF2-40B4-BE49-F238E27FC236}">
                <a16:creationId xmlns:a16="http://schemas.microsoft.com/office/drawing/2014/main" xmlns="" id="{A374EE0B-92BB-4FEC-82E1-E53DC7811382}"/>
              </a:ext>
            </a:extLst>
          </p:cNvPr>
          <p:cNvPicPr>
            <a:picLocks noGrp="1" noChangeAspect="1"/>
          </p:cNvPicPr>
          <p:nvPr>
            <p:ph type="pic" idx="1"/>
          </p:nvPr>
        </p:nvPicPr>
        <p:blipFill rotWithShape="1">
          <a:blip r:embed="rId2" cstate="print">
            <a:extLst>
              <a:ext uri="{28A0092B-C50C-407E-A947-70E740481C1C}">
                <a14:useLocalDpi xmlns:a14="http://schemas.microsoft.com/office/drawing/2010/main" xmlns="" val="0"/>
              </a:ext>
            </a:extLst>
          </a:blip>
          <a:srcRect t="3332" r="-2" b="3465"/>
          <a:stretch/>
        </p:blipFill>
        <p:spPr>
          <a:xfrm>
            <a:off x="245660" y="321733"/>
            <a:ext cx="5293729" cy="4107392"/>
          </a:xfrm>
          <a:prstGeom prst="rect">
            <a:avLst/>
          </a:prstGeom>
        </p:spPr>
      </p:pic>
      <p:sp>
        <p:nvSpPr>
          <p:cNvPr id="14" name="Rectangle 13">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lt Başlık 2"/>
          <p:cNvSpPr>
            <a:spLocks noGrp="1"/>
          </p:cNvSpPr>
          <p:nvPr>
            <p:ph type="body" sz="half" idx="2"/>
          </p:nvPr>
        </p:nvSpPr>
        <p:spPr>
          <a:xfrm>
            <a:off x="5812867" y="1002818"/>
            <a:ext cx="2903621" cy="4852362"/>
          </a:xfrm>
          <a:prstGeom prst="rect">
            <a:avLst/>
          </a:prstGeom>
        </p:spPr>
        <p:txBody>
          <a:bodyPr vert="horz" lIns="45720" tIns="45720" rIns="45720" bIns="45720" rtlCol="0" anchor="ctr">
            <a:normAutofit/>
          </a:bodyPr>
          <a:lstStyle/>
          <a:p>
            <a:pPr>
              <a:lnSpc>
                <a:spcPct val="90000"/>
              </a:lnSpc>
            </a:pPr>
            <a:r>
              <a:rPr lang="en-US" sz="2800" dirty="0">
                <a:solidFill>
                  <a:srgbClr val="FFFFFF"/>
                </a:solidFill>
              </a:rPr>
              <a:t>ENES MURAT</a:t>
            </a:r>
          </a:p>
          <a:p>
            <a:pPr>
              <a:lnSpc>
                <a:spcPct val="90000"/>
              </a:lnSpc>
            </a:pPr>
            <a:r>
              <a:rPr lang="en-US" sz="2800" dirty="0">
                <a:solidFill>
                  <a:srgbClr val="FFFFFF"/>
                </a:solidFill>
              </a:rPr>
              <a:t>FATİH ÖNVERMEZ</a:t>
            </a:r>
          </a:p>
          <a:p>
            <a:pPr>
              <a:lnSpc>
                <a:spcPct val="90000"/>
              </a:lnSpc>
            </a:pPr>
            <a:r>
              <a:rPr lang="en-US" sz="2800" dirty="0">
                <a:solidFill>
                  <a:srgbClr val="FFFFFF"/>
                </a:solidFill>
              </a:rPr>
              <a:t>YAZGAN ÇALIŞIR</a:t>
            </a:r>
          </a:p>
        </p:txBody>
      </p:sp>
    </p:spTree>
    <p:extLst>
      <p:ext uri="{BB962C8B-B14F-4D97-AF65-F5344CB8AC3E}">
        <p14:creationId xmlns:p14="http://schemas.microsoft.com/office/powerpoint/2010/main" xmlns="" val="239464619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393192" y="4767072"/>
            <a:ext cx="4945641" cy="1625210"/>
          </a:xfrm>
        </p:spPr>
        <p:txBody>
          <a:bodyPr>
            <a:normAutofit/>
          </a:bodyPr>
          <a:lstStyle/>
          <a:p>
            <a:pPr algn="r"/>
            <a:r>
              <a:rPr lang="tr-TR" sz="5000" b="1" dirty="0">
                <a:solidFill>
                  <a:schemeClr val="tx1"/>
                </a:solidFill>
              </a:rPr>
              <a:t>SÜT</a:t>
            </a:r>
          </a:p>
        </p:txBody>
      </p:sp>
      <p:pic>
        <p:nvPicPr>
          <p:cNvPr id="4" name="Resim 3" descr="bardak, tablo, cam, içecek içeren bir resim&#10;&#10;Açıklama otomatik olarak oluşturuldu"/>
          <p:cNvPicPr>
            <a:picLocks noChangeAspect="1"/>
          </p:cNvPicPr>
          <p:nvPr/>
        </p:nvPicPr>
        <p:blipFill rotWithShape="1">
          <a:blip r:embed="rId2" cstate="print">
            <a:extLst>
              <a:ext uri="{28A0092B-C50C-407E-A947-70E740481C1C}">
                <a14:useLocalDpi xmlns:a14="http://schemas.microsoft.com/office/drawing/2010/main" xmlns="" val="0"/>
              </a:ext>
            </a:extLst>
          </a:blip>
          <a:srcRect t="15569" r="1" b="15570"/>
          <a:stretch/>
        </p:blipFill>
        <p:spPr>
          <a:xfrm>
            <a:off x="245660" y="321733"/>
            <a:ext cx="5293729" cy="4107392"/>
          </a:xfrm>
          <a:prstGeom prst="rect">
            <a:avLst/>
          </a:prstGeom>
        </p:spPr>
      </p:pic>
      <p:sp>
        <p:nvSpPr>
          <p:cNvPr id="18" name="Rectangle 17">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5686923" y="1741313"/>
            <a:ext cx="3211417" cy="3375371"/>
          </a:xfrm>
        </p:spPr>
        <p:txBody>
          <a:bodyPr anchor="ctr">
            <a:noAutofit/>
          </a:bodyPr>
          <a:lstStyle/>
          <a:p>
            <a:pPr marL="0" indent="0">
              <a:buNone/>
            </a:pPr>
            <a:r>
              <a:rPr lang="tr-TR" sz="2200" dirty="0">
                <a:solidFill>
                  <a:srgbClr val="FFFFFF"/>
                </a:solidFill>
              </a:rPr>
              <a:t>Egzersiz sonrası toparlanma döneminde karbonhidrat içeren sıvılara yüksek kalite protein eklenmesinin vücut bileşimi ve egzersiz performansına olumlu etkileri birçok çalışmada gösterilmiştir.</a:t>
            </a:r>
          </a:p>
          <a:p>
            <a:pPr marL="0" indent="0">
              <a:buNone/>
            </a:pPr>
            <a:r>
              <a:rPr lang="tr-TR" sz="2200" dirty="0">
                <a:solidFill>
                  <a:srgbClr val="FFFFFF"/>
                </a:solidFill>
              </a:rPr>
              <a:t>Yağsız süt, egzersiz sonrası </a:t>
            </a:r>
            <a:r>
              <a:rPr lang="tr-TR" sz="2200" dirty="0" err="1">
                <a:solidFill>
                  <a:srgbClr val="FFFFFF"/>
                </a:solidFill>
              </a:rPr>
              <a:t>rehidrasyon</a:t>
            </a:r>
            <a:r>
              <a:rPr lang="tr-TR" sz="2200" dirty="0">
                <a:solidFill>
                  <a:srgbClr val="FFFFFF"/>
                </a:solidFill>
              </a:rPr>
              <a:t> içeceği olarak oldukça etkilidir. Egzersize bağlı </a:t>
            </a:r>
            <a:r>
              <a:rPr lang="tr-TR" sz="2200" dirty="0" err="1">
                <a:solidFill>
                  <a:srgbClr val="FFFFFF"/>
                </a:solidFill>
              </a:rPr>
              <a:t>dehidrasyondan</a:t>
            </a:r>
            <a:r>
              <a:rPr lang="tr-TR" sz="2200" dirty="0">
                <a:solidFill>
                  <a:srgbClr val="FFFFFF"/>
                </a:solidFill>
              </a:rPr>
              <a:t> sonra sıvı dengesinin sağlanmasını karbonhidrat-elektrolit içeren spor içeceklerinden daha fazla artırdığı, süt proteininin başarılı </a:t>
            </a:r>
            <a:r>
              <a:rPr lang="tr-TR" sz="2200" dirty="0" err="1">
                <a:solidFill>
                  <a:srgbClr val="FFFFFF"/>
                </a:solidFill>
              </a:rPr>
              <a:t>rehidrasyondan</a:t>
            </a:r>
            <a:r>
              <a:rPr lang="tr-TR" sz="2200" dirty="0">
                <a:solidFill>
                  <a:srgbClr val="FFFFFF"/>
                </a:solidFill>
              </a:rPr>
              <a:t> sorumlu olabileceği düşünülmektedir.</a:t>
            </a:r>
          </a:p>
        </p:txBody>
      </p:sp>
    </p:spTree>
    <p:extLst>
      <p:ext uri="{BB962C8B-B14F-4D97-AF65-F5344CB8AC3E}">
        <p14:creationId xmlns:p14="http://schemas.microsoft.com/office/powerpoint/2010/main" xmlns="" val="2407524371"/>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rgbClr val="694B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393192" y="4767072"/>
            <a:ext cx="4945641" cy="1625210"/>
          </a:xfrm>
        </p:spPr>
        <p:txBody>
          <a:bodyPr>
            <a:normAutofit/>
          </a:bodyPr>
          <a:lstStyle/>
          <a:p>
            <a:pPr algn="r"/>
            <a:r>
              <a:rPr lang="tr-TR" b="1" dirty="0">
                <a:solidFill>
                  <a:srgbClr val="FFFFFF"/>
                </a:solidFill>
              </a:rPr>
              <a:t>PANCAR SUYU</a:t>
            </a:r>
          </a:p>
        </p:txBody>
      </p:sp>
      <p:pic>
        <p:nvPicPr>
          <p:cNvPr id="4" name="Resim 3"/>
          <p:cNvPicPr>
            <a:picLocks noChangeAspect="1"/>
          </p:cNvPicPr>
          <p:nvPr/>
        </p:nvPicPr>
        <p:blipFill rotWithShape="1">
          <a:blip r:embed="rId2" cstate="print">
            <a:extLst>
              <a:ext uri="{28A0092B-C50C-407E-A947-70E740481C1C}">
                <a14:useLocalDpi xmlns:a14="http://schemas.microsoft.com/office/drawing/2010/main" xmlns="" val="0"/>
              </a:ext>
            </a:extLst>
          </a:blip>
          <a:srcRect t="17552" r="-3" b="13197"/>
          <a:stretch/>
        </p:blipFill>
        <p:spPr>
          <a:xfrm>
            <a:off x="245660" y="321733"/>
            <a:ext cx="5293729" cy="4107392"/>
          </a:xfrm>
          <a:prstGeom prst="rect">
            <a:avLst/>
          </a:prstGeom>
        </p:spPr>
      </p:pic>
      <p:sp>
        <p:nvSpPr>
          <p:cNvPr id="11" name="Rectangle 10">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5654565" y="1124744"/>
            <a:ext cx="3309727" cy="4852362"/>
          </a:xfrm>
        </p:spPr>
        <p:txBody>
          <a:bodyPr anchor="ctr">
            <a:noAutofit/>
          </a:bodyPr>
          <a:lstStyle/>
          <a:p>
            <a:pPr marL="0" indent="0">
              <a:buNone/>
            </a:pPr>
            <a:r>
              <a:rPr lang="tr-TR" sz="2600" dirty="0">
                <a:solidFill>
                  <a:srgbClr val="FFFFFF"/>
                </a:solidFill>
              </a:rPr>
              <a:t>Son yıllarda beslenme kaynaklı artan plazma nitrat konsantrasyonunun egzersiz performansına olan yararları üzerinde durulmakta ve nitrattan zengin pancar suyunun yarış performansını geliştirdiği rapor edilmektedir. Pancar suyu nitrik oksit depolarını artıran yüksek oranda nitrat içermektedir.</a:t>
            </a:r>
          </a:p>
        </p:txBody>
      </p:sp>
    </p:spTree>
    <p:extLst>
      <p:ext uri="{BB962C8B-B14F-4D97-AF65-F5344CB8AC3E}">
        <p14:creationId xmlns:p14="http://schemas.microsoft.com/office/powerpoint/2010/main" xmlns="" val="1066572968"/>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rgbClr val="0F7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393192" y="4767072"/>
            <a:ext cx="4945641" cy="1625210"/>
          </a:xfrm>
        </p:spPr>
        <p:txBody>
          <a:bodyPr>
            <a:normAutofit/>
          </a:bodyPr>
          <a:lstStyle/>
          <a:p>
            <a:pPr algn="r"/>
            <a:r>
              <a:rPr lang="tr-TR" b="1" dirty="0">
                <a:solidFill>
                  <a:srgbClr val="FFFFFF"/>
                </a:solidFill>
              </a:rPr>
              <a:t>MİNERALLİ SULAR</a:t>
            </a:r>
          </a:p>
        </p:txBody>
      </p:sp>
      <p:pic>
        <p:nvPicPr>
          <p:cNvPr id="4" name="Resim 3"/>
          <p:cNvPicPr>
            <a:picLocks noChangeAspect="1"/>
          </p:cNvPicPr>
          <p:nvPr/>
        </p:nvPicPr>
        <p:blipFill rotWithShape="1">
          <a:blip r:embed="rId2" cstate="print">
            <a:extLst>
              <a:ext uri="{28A0092B-C50C-407E-A947-70E740481C1C}">
                <a14:useLocalDpi xmlns:a14="http://schemas.microsoft.com/office/drawing/2010/main" xmlns="" val="0"/>
              </a:ext>
            </a:extLst>
          </a:blip>
          <a:srcRect l="32336"/>
          <a:stretch/>
        </p:blipFill>
        <p:spPr>
          <a:xfrm>
            <a:off x="245660" y="321733"/>
            <a:ext cx="5293729" cy="4107392"/>
          </a:xfrm>
          <a:prstGeom prst="rect">
            <a:avLst/>
          </a:prstGeom>
        </p:spPr>
      </p:pic>
      <p:sp>
        <p:nvSpPr>
          <p:cNvPr id="11" name="Rectangle 10">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021989" y="917725"/>
            <a:ext cx="2568554" cy="4852362"/>
          </a:xfrm>
        </p:spPr>
        <p:txBody>
          <a:bodyPr anchor="ctr">
            <a:noAutofit/>
          </a:bodyPr>
          <a:lstStyle/>
          <a:p>
            <a:pPr marL="0" indent="0">
              <a:buNone/>
            </a:pPr>
            <a:r>
              <a:rPr lang="tr-TR" sz="2600" dirty="0">
                <a:solidFill>
                  <a:srgbClr val="FFFFFF"/>
                </a:solidFill>
              </a:rPr>
              <a:t>Mineralli sular yüksek kalsiyum ve bikarbonat içermeleri nedeniyle asit-baz dengesini etkileyerek, kemik kayıplarını önleyebilmesi ve mineral desteği sağlaması nedeniyle sporculara önerilmektedir.</a:t>
            </a:r>
          </a:p>
        </p:txBody>
      </p:sp>
    </p:spTree>
    <p:extLst>
      <p:ext uri="{BB962C8B-B14F-4D97-AF65-F5344CB8AC3E}">
        <p14:creationId xmlns:p14="http://schemas.microsoft.com/office/powerpoint/2010/main" xmlns="" val="420767757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rgbClr val="6C4F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263624" y="4741528"/>
            <a:ext cx="5257799" cy="1625210"/>
          </a:xfrm>
        </p:spPr>
        <p:txBody>
          <a:bodyPr>
            <a:normAutofit/>
          </a:bodyPr>
          <a:lstStyle/>
          <a:p>
            <a:pPr algn="r"/>
            <a:r>
              <a:rPr lang="tr-TR" b="1" dirty="0">
                <a:solidFill>
                  <a:srgbClr val="FFFFFF"/>
                </a:solidFill>
              </a:rPr>
              <a:t>HİNDİSTAN CEVİZİ SUYU</a:t>
            </a:r>
          </a:p>
        </p:txBody>
      </p:sp>
      <p:pic>
        <p:nvPicPr>
          <p:cNvPr id="4" name="Resim 3"/>
          <p:cNvPicPr>
            <a:picLocks noChangeAspect="1"/>
          </p:cNvPicPr>
          <p:nvPr/>
        </p:nvPicPr>
        <p:blipFill rotWithShape="1">
          <a:blip r:embed="rId2" cstate="print">
            <a:extLst>
              <a:ext uri="{28A0092B-C50C-407E-A947-70E740481C1C}">
                <a14:useLocalDpi xmlns:a14="http://schemas.microsoft.com/office/drawing/2010/main" xmlns="" val="0"/>
              </a:ext>
            </a:extLst>
          </a:blip>
          <a:srcRect r="36202" b="-2"/>
          <a:stretch/>
        </p:blipFill>
        <p:spPr>
          <a:xfrm>
            <a:off x="245660" y="321733"/>
            <a:ext cx="5293729" cy="4107392"/>
          </a:xfrm>
          <a:prstGeom prst="rect">
            <a:avLst/>
          </a:prstGeom>
        </p:spPr>
      </p:pic>
      <p:sp>
        <p:nvSpPr>
          <p:cNvPr id="11" name="Rectangle 10">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021989" y="917725"/>
            <a:ext cx="2568554" cy="4852362"/>
          </a:xfrm>
        </p:spPr>
        <p:txBody>
          <a:bodyPr anchor="ctr">
            <a:noAutofit/>
          </a:bodyPr>
          <a:lstStyle/>
          <a:p>
            <a:pPr marL="0" indent="0">
              <a:buNone/>
            </a:pPr>
            <a:r>
              <a:rPr lang="tr-TR" sz="2600" dirty="0">
                <a:solidFill>
                  <a:srgbClr val="FFFFFF"/>
                </a:solidFill>
              </a:rPr>
              <a:t>Hindistan cevizi suyu ile karbonhidrat-elektrolit içeren spor içeceğinin </a:t>
            </a:r>
            <a:r>
              <a:rPr lang="tr-TR" sz="2600" dirty="0" err="1">
                <a:solidFill>
                  <a:srgbClr val="FFFFFF"/>
                </a:solidFill>
              </a:rPr>
              <a:t>hidrasyon</a:t>
            </a:r>
            <a:r>
              <a:rPr lang="tr-TR" sz="2600" dirty="0">
                <a:solidFill>
                  <a:srgbClr val="FFFFFF"/>
                </a:solidFill>
              </a:rPr>
              <a:t> ve fiziksel performans ölçümlerine etkileri yapılan bir çalışmada karşılaştırılmıştır.</a:t>
            </a:r>
          </a:p>
        </p:txBody>
      </p:sp>
    </p:spTree>
    <p:extLst>
      <p:ext uri="{BB962C8B-B14F-4D97-AF65-F5344CB8AC3E}">
        <p14:creationId xmlns:p14="http://schemas.microsoft.com/office/powerpoint/2010/main" xmlns="" val="354590704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768096" y="585216"/>
            <a:ext cx="6013704" cy="1499616"/>
          </a:xfrm>
        </p:spPr>
        <p:txBody>
          <a:bodyPr>
            <a:normAutofit/>
          </a:bodyPr>
          <a:lstStyle/>
          <a:p>
            <a:r>
              <a:rPr lang="tr-TR" sz="5000" b="1" dirty="0"/>
              <a:t>SONUÇ</a:t>
            </a:r>
          </a:p>
        </p:txBody>
      </p:sp>
      <p:sp>
        <p:nvSpPr>
          <p:cNvPr id="3" name="İçerik Yer Tutucusu 2"/>
          <p:cNvSpPr>
            <a:spLocks noGrp="1"/>
          </p:cNvSpPr>
          <p:nvPr>
            <p:ph idx="1"/>
          </p:nvPr>
        </p:nvSpPr>
        <p:spPr>
          <a:xfrm>
            <a:off x="758297" y="2054602"/>
            <a:ext cx="6013703" cy="4023360"/>
          </a:xfrm>
        </p:spPr>
        <p:txBody>
          <a:bodyPr>
            <a:noAutofit/>
          </a:bodyPr>
          <a:lstStyle/>
          <a:p>
            <a:pPr marL="0" indent="0">
              <a:buNone/>
            </a:pPr>
            <a:r>
              <a:rPr lang="tr-TR" sz="2600" dirty="0"/>
              <a:t>Vücut sıvı dengesinin korunması ve sürdürülmesi spor performansının istenilen düzeye getirilmesinde en az antrenman ve beslenme programı kadar büyük önem taşımaktadır. Egzersiz öncesinde vücut </a:t>
            </a:r>
            <a:r>
              <a:rPr lang="tr-TR" sz="2600" dirty="0" err="1"/>
              <a:t>hidrasyonunun</a:t>
            </a:r>
            <a:r>
              <a:rPr lang="tr-TR" sz="2600" dirty="0"/>
              <a:t> sağlanmış olması, egzersiz süresince bu dengenin olabildiğince korunması ve egzersiz sonrasında kaybedilen sıvı ve elektrolitlerin hızlı </a:t>
            </a:r>
            <a:r>
              <a:rPr lang="tr-TR" sz="2600" dirty="0" err="1"/>
              <a:t>birşekilde</a:t>
            </a:r>
            <a:r>
              <a:rPr lang="tr-TR" sz="2600" dirty="0"/>
              <a:t> geri yerine konulmasında en etkili ve pratik yöntem, spor içeceklerinin tüketimidir.</a:t>
            </a:r>
          </a:p>
        </p:txBody>
      </p:sp>
      <p:sp>
        <p:nvSpPr>
          <p:cNvPr id="16" name="Rectangle 7">
            <a:extLst>
              <a:ext uri="{FF2B5EF4-FFF2-40B4-BE49-F238E27FC236}">
                <a16:creationId xmlns:a16="http://schemas.microsoft.com/office/drawing/2014/main" xmlns="" id="{77D7B666-D5E6-48CE-B26A-FB5E5C34AF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xmlns="" id="{F6EE670A-A41A-44AD-BC1C-2090365EB5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77233946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BE194971-2F2D-44B0-8AE6-FF2DCCEE0A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xmlns="" id="{1FF9A61E-EB11-4C46-82E1-3E00A3B4B4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xmlns="" id="{5E564EB3-35F2-4EFF-87DC-642DC020526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xmlns="" id="{A540FAC9-3505-49ED-9B06-A0F8C14853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9879B3CD-E329-42F5-B136-BA1F37EC05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9098" y="484632"/>
            <a:ext cx="5590153"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Başlık 1"/>
          <p:cNvSpPr>
            <a:spLocks noGrp="1"/>
          </p:cNvSpPr>
          <p:nvPr>
            <p:ph type="title"/>
          </p:nvPr>
        </p:nvSpPr>
        <p:spPr>
          <a:xfrm>
            <a:off x="742572" y="977900"/>
            <a:ext cx="4904668" cy="3327734"/>
          </a:xfrm>
        </p:spPr>
        <p:txBody>
          <a:bodyPr vert="horz" lIns="91440" tIns="45720" rIns="91440" bIns="45720" rtlCol="0" anchor="b">
            <a:normAutofit/>
          </a:bodyPr>
          <a:lstStyle/>
          <a:p>
            <a:pPr algn="r"/>
            <a:r>
              <a:rPr lang="en-US" sz="5000" b="1" spc="200" dirty="0"/>
              <a:t>TEŞEKKÜRLER</a:t>
            </a:r>
          </a:p>
        </p:txBody>
      </p:sp>
      <p:cxnSp>
        <p:nvCxnSpPr>
          <p:cNvPr id="17" name="Straight Connector 16">
            <a:extLst>
              <a:ext uri="{FF2B5EF4-FFF2-40B4-BE49-F238E27FC236}">
                <a16:creationId xmlns:a16="http://schemas.microsoft.com/office/drawing/2014/main" xmlns="" id="{51B042EF-3024-4C57-B282-1B30607FB7C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619010" y="4476657"/>
            <a:ext cx="4028230"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xmlns="" id="{EA0B4097-B645-43E0-A2B5-B8D688E7459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89902" y="484632"/>
            <a:ext cx="2688168"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xmlns="" val="1254473452"/>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5000" dirty="0"/>
              <a:t>KAYNAKÇA</a:t>
            </a:r>
          </a:p>
        </p:txBody>
      </p:sp>
      <p:sp>
        <p:nvSpPr>
          <p:cNvPr id="3" name="İçerik Yer Tutucusu 2"/>
          <p:cNvSpPr>
            <a:spLocks noGrp="1"/>
          </p:cNvSpPr>
          <p:nvPr>
            <p:ph idx="1"/>
          </p:nvPr>
        </p:nvSpPr>
        <p:spPr/>
        <p:txBody>
          <a:bodyPr>
            <a:normAutofit/>
          </a:bodyPr>
          <a:lstStyle/>
          <a:p>
            <a:r>
              <a:rPr lang="tr-TR" sz="3000" dirty="0" err="1"/>
              <a:t>Hidrasyon</a:t>
            </a:r>
            <a:r>
              <a:rPr lang="tr-TR" sz="3000" dirty="0"/>
              <a:t> İçin Spor İçecekleri ve Alternatif İçecekler, ERSOY N. ERSOY G. Beslenme ve Diyetetik Bölümü, Hacettepe Üniversitesi Sağlık Bilimleri Fakültesi (2013)</a:t>
            </a:r>
          </a:p>
          <a:p>
            <a:r>
              <a:rPr lang="tr-TR" sz="3000" dirty="0">
                <a:hlinkClick r:id="rId2"/>
              </a:rPr>
              <a:t>https://www.fitekran.com/sporcu-icecegi-rehberi/</a:t>
            </a:r>
            <a:r>
              <a:rPr lang="tr-TR" sz="3000" dirty="0"/>
              <a:t> Dr. Can Çiftçi (2013)</a:t>
            </a:r>
          </a:p>
          <a:p>
            <a:r>
              <a:rPr lang="tr-TR" sz="3000" dirty="0"/>
              <a:t>Sporcu Beslenmesi GÖKSU EZER Ş. E. Hatipoğlu (2018)</a:t>
            </a:r>
          </a:p>
        </p:txBody>
      </p:sp>
    </p:spTree>
    <p:extLst>
      <p:ext uri="{BB962C8B-B14F-4D97-AF65-F5344CB8AC3E}">
        <p14:creationId xmlns:p14="http://schemas.microsoft.com/office/powerpoint/2010/main" xmlns="" val="414892127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SPORCU İÇECEĞİ NEDİR?</a:t>
            </a:r>
          </a:p>
        </p:txBody>
      </p:sp>
      <p:sp>
        <p:nvSpPr>
          <p:cNvPr id="3" name="İçerik Yer Tutucusu 2"/>
          <p:cNvSpPr>
            <a:spLocks noGrp="1"/>
          </p:cNvSpPr>
          <p:nvPr>
            <p:ph idx="1"/>
          </p:nvPr>
        </p:nvSpPr>
        <p:spPr/>
        <p:txBody>
          <a:bodyPr>
            <a:normAutofit/>
          </a:bodyPr>
          <a:lstStyle/>
          <a:p>
            <a:r>
              <a:rPr lang="tr-TR" sz="3600" dirty="0"/>
              <a:t>Genel olarak sporcu içeceği sporcuların egzersiz esnasında yada sonrasında oluşan sıvı, elektrolit ve diğer açıkları kapatmak için kullandıkları solüsyonlar olarak ifade edilebilir.</a:t>
            </a:r>
          </a:p>
        </p:txBody>
      </p:sp>
    </p:spTree>
    <p:extLst>
      <p:ext uri="{BB962C8B-B14F-4D97-AF65-F5344CB8AC3E}">
        <p14:creationId xmlns:p14="http://schemas.microsoft.com/office/powerpoint/2010/main" xmlns="" val="246190246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888361"/>
            <a:ext cx="8229600" cy="4525963"/>
          </a:xfrm>
        </p:spPr>
        <p:txBody>
          <a:bodyPr>
            <a:normAutofit/>
          </a:bodyPr>
          <a:lstStyle/>
          <a:p>
            <a:r>
              <a:rPr lang="tr-TR" sz="2800" dirty="0" err="1"/>
              <a:t>Dehidratasyon</a:t>
            </a:r>
            <a:r>
              <a:rPr lang="tr-TR" sz="2800" dirty="0"/>
              <a:t> riskine karşılık çok önemli bir rol oynayan sporcu içecekleri aynı zamanda da performansa büyük ölçüde etki eder. Aşırı sıvı kaybı (</a:t>
            </a:r>
            <a:r>
              <a:rPr lang="tr-TR" sz="2800" dirty="0" err="1"/>
              <a:t>dehidratasyon</a:t>
            </a:r>
            <a:r>
              <a:rPr lang="tr-TR" sz="2800" dirty="0"/>
              <a:t>) sporcularda, performans kaybından ciddi sağlık problemleri gibi sorunlara yol açabilir.</a:t>
            </a: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91680" y="3706657"/>
            <a:ext cx="5760640" cy="2613999"/>
          </a:xfrm>
          <a:prstGeom prst="rect">
            <a:avLst/>
          </a:prstGeom>
        </p:spPr>
      </p:pic>
    </p:spTree>
    <p:extLst>
      <p:ext uri="{BB962C8B-B14F-4D97-AF65-F5344CB8AC3E}">
        <p14:creationId xmlns:p14="http://schemas.microsoft.com/office/powerpoint/2010/main" xmlns="" val="370042301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4038CB10-1F5C-4D54-9DF7-12586DE5B0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5659" y="4572000"/>
            <a:ext cx="5293730" cy="1964266"/>
          </a:xfrm>
          <a:prstGeom prst="rect">
            <a:avLst/>
          </a:prstGeom>
          <a:solidFill>
            <a:srgbClr val="5C5E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393192" y="4767072"/>
            <a:ext cx="4945641" cy="1625210"/>
          </a:xfrm>
        </p:spPr>
        <p:txBody>
          <a:bodyPr>
            <a:normAutofit/>
          </a:bodyPr>
          <a:lstStyle/>
          <a:p>
            <a:pPr algn="r"/>
            <a:r>
              <a:rPr lang="tr-TR" sz="4600" dirty="0">
                <a:solidFill>
                  <a:srgbClr val="FFFFFF"/>
                </a:solidFill>
              </a:rPr>
              <a:t>SPORCU İÇECEĞİ NASIL OLMALI?</a:t>
            </a:r>
          </a:p>
        </p:txBody>
      </p:sp>
      <p:pic>
        <p:nvPicPr>
          <p:cNvPr id="4" name="Resim 3"/>
          <p:cNvPicPr>
            <a:picLocks noChangeAspect="1"/>
          </p:cNvPicPr>
          <p:nvPr/>
        </p:nvPicPr>
        <p:blipFill rotWithShape="1">
          <a:blip r:embed="rId2" cstate="print">
            <a:extLst>
              <a:ext uri="{28A0092B-C50C-407E-A947-70E740481C1C}">
                <a14:useLocalDpi xmlns:a14="http://schemas.microsoft.com/office/drawing/2010/main" xmlns="" val="0"/>
              </a:ext>
            </a:extLst>
          </a:blip>
          <a:srcRect r="36526" b="1"/>
          <a:stretch/>
        </p:blipFill>
        <p:spPr>
          <a:xfrm>
            <a:off x="245660" y="321733"/>
            <a:ext cx="5293729" cy="4107392"/>
          </a:xfrm>
          <a:prstGeom prst="rect">
            <a:avLst/>
          </a:prstGeom>
        </p:spPr>
      </p:pic>
      <p:sp>
        <p:nvSpPr>
          <p:cNvPr id="11" name="Rectangle 10">
            <a:extLst>
              <a:ext uri="{FF2B5EF4-FFF2-40B4-BE49-F238E27FC236}">
                <a16:creationId xmlns:a16="http://schemas.microsoft.com/office/drawing/2014/main" xmlns="" id="{73ED6512-6858-4552-B699-9A97FE9A4E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021989" y="917725"/>
            <a:ext cx="2568554" cy="4852362"/>
          </a:xfrm>
        </p:spPr>
        <p:txBody>
          <a:bodyPr anchor="ctr">
            <a:noAutofit/>
          </a:bodyPr>
          <a:lstStyle/>
          <a:p>
            <a:r>
              <a:rPr lang="tr-TR" sz="2600" dirty="0">
                <a:solidFill>
                  <a:srgbClr val="FFFFFF"/>
                </a:solidFill>
              </a:rPr>
              <a:t>Egzersiz sırasında basit olarak daha fazla enerji üretir ve harcarsınız. Artan enerji üretimi beraberinde ısı ortaya çıkartır. Bedeniniz ise kendini soğutmak için terlemeye başlar. Ter ile beraber sıvı ve elektrolit kaybedersiniz.</a:t>
            </a:r>
          </a:p>
        </p:txBody>
      </p:sp>
    </p:spTree>
    <p:extLst>
      <p:ext uri="{BB962C8B-B14F-4D97-AF65-F5344CB8AC3E}">
        <p14:creationId xmlns:p14="http://schemas.microsoft.com/office/powerpoint/2010/main" xmlns="" val="206730799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1331640" y="548640"/>
            <a:ext cx="6013704" cy="1499616"/>
          </a:xfrm>
        </p:spPr>
        <p:txBody>
          <a:bodyPr>
            <a:normAutofit/>
          </a:bodyPr>
          <a:lstStyle/>
          <a:p>
            <a:r>
              <a:rPr lang="tr-TR" sz="4500" dirty="0"/>
              <a:t>SPORCU İÇECEĞİ NASIL 			  OLMALI?</a:t>
            </a:r>
          </a:p>
        </p:txBody>
      </p:sp>
      <p:sp>
        <p:nvSpPr>
          <p:cNvPr id="3" name="İçerik Yer Tutucusu 2"/>
          <p:cNvSpPr>
            <a:spLocks noGrp="1"/>
          </p:cNvSpPr>
          <p:nvPr>
            <p:ph idx="1"/>
          </p:nvPr>
        </p:nvSpPr>
        <p:spPr>
          <a:xfrm>
            <a:off x="755576" y="2382859"/>
            <a:ext cx="6013703" cy="4023360"/>
          </a:xfrm>
        </p:spPr>
        <p:txBody>
          <a:bodyPr>
            <a:normAutofit/>
          </a:bodyPr>
          <a:lstStyle/>
          <a:p>
            <a:r>
              <a:rPr lang="tr-TR" sz="2800" dirty="0"/>
              <a:t>Kaybedilen sıvıyı tamamlayan,</a:t>
            </a:r>
          </a:p>
          <a:p>
            <a:r>
              <a:rPr lang="tr-TR" sz="2800" dirty="0"/>
              <a:t>Kaybedilen elektrolitleri tamamlayan,</a:t>
            </a:r>
          </a:p>
          <a:p>
            <a:r>
              <a:rPr lang="tr-TR" sz="2800" dirty="0"/>
              <a:t>Yakıt ihtiyacı için bedeni destekleyen,</a:t>
            </a:r>
          </a:p>
          <a:p>
            <a:r>
              <a:rPr lang="tr-TR" sz="2800" dirty="0"/>
              <a:t>Spor sonrası toparlanma süreci için yeterli </a:t>
            </a:r>
            <a:r>
              <a:rPr lang="tr-TR" sz="2800" dirty="0" err="1"/>
              <a:t>hidrasyonu</a:t>
            </a:r>
            <a:r>
              <a:rPr lang="tr-TR" sz="2800" dirty="0"/>
              <a:t> oluşturan,</a:t>
            </a:r>
          </a:p>
          <a:p>
            <a:endParaRPr lang="tr-TR" sz="2800" dirty="0"/>
          </a:p>
        </p:txBody>
      </p:sp>
      <p:sp>
        <p:nvSpPr>
          <p:cNvPr id="8" name="Rectangle 7">
            <a:extLst>
              <a:ext uri="{FF2B5EF4-FFF2-40B4-BE49-F238E27FC236}">
                <a16:creationId xmlns:a16="http://schemas.microsoft.com/office/drawing/2014/main" xmlns="" id="{77D7B666-D5E6-48CE-B26A-FB5E5C34AF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F6EE670A-A41A-44AD-BC1C-2090365EB5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27268445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xmlns="" id="{0AE4C84F-7457-4662-AFA3-554A32B9C3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4"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9DF9B39E-8A25-4BC3-B3C0-ACD46B94E6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2457"/>
            <a:ext cx="9141714"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title"/>
          </p:nvPr>
        </p:nvSpPr>
        <p:spPr>
          <a:xfrm>
            <a:off x="768096" y="4971088"/>
            <a:ext cx="7290054" cy="1499616"/>
          </a:xfrm>
        </p:spPr>
        <p:txBody>
          <a:bodyPr>
            <a:normAutofit/>
          </a:bodyPr>
          <a:lstStyle/>
          <a:p>
            <a:r>
              <a:rPr lang="tr-TR" sz="5000" dirty="0">
                <a:solidFill>
                  <a:schemeClr val="tx1"/>
                </a:solidFill>
              </a:rPr>
              <a:t>SINIFLANDIRILMASI</a:t>
            </a:r>
          </a:p>
        </p:txBody>
      </p:sp>
      <p:cxnSp>
        <p:nvCxnSpPr>
          <p:cNvPr id="14" name="Straight Connector 13">
            <a:extLst>
              <a:ext uri="{FF2B5EF4-FFF2-40B4-BE49-F238E27FC236}">
                <a16:creationId xmlns:a16="http://schemas.microsoft.com/office/drawing/2014/main" xmlns="" id="{BA91CE2E-0B4F-41F3-95F2-0EB7003685D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5715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İçerik Yer Tutucusu 2">
            <a:extLst>
              <a:ext uri="{FF2B5EF4-FFF2-40B4-BE49-F238E27FC236}">
                <a16:creationId xmlns:a16="http://schemas.microsoft.com/office/drawing/2014/main" xmlns="" id="{BFF87069-9C14-42A0-A119-9A5DA7380D76}"/>
              </a:ext>
            </a:extLst>
          </p:cNvPr>
          <p:cNvGraphicFramePr>
            <a:graphicFrameLocks noGrp="1"/>
          </p:cNvGraphicFramePr>
          <p:nvPr>
            <p:ph idx="1"/>
            <p:extLst>
              <p:ext uri="{D42A27DB-BD31-4B8C-83A1-F6EECF244321}">
                <p14:modId xmlns:p14="http://schemas.microsoft.com/office/powerpoint/2010/main" xmlns="" val="79976140"/>
              </p:ext>
            </p:extLst>
          </p:nvPr>
        </p:nvGraphicFramePr>
        <p:xfrm>
          <a:off x="323528" y="626604"/>
          <a:ext cx="8659511" cy="3355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01097748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768096" y="585216"/>
            <a:ext cx="7290054" cy="1499616"/>
          </a:xfrm>
        </p:spPr>
        <p:txBody>
          <a:bodyPr>
            <a:normAutofit/>
          </a:bodyPr>
          <a:lstStyle/>
          <a:p>
            <a:r>
              <a:rPr lang="tr-TR" dirty="0"/>
              <a:t>KULLANIMI</a:t>
            </a:r>
          </a:p>
        </p:txBody>
      </p:sp>
      <p:pic>
        <p:nvPicPr>
          <p:cNvPr id="7" name="Graphic 6">
            <a:extLst>
              <a:ext uri="{FF2B5EF4-FFF2-40B4-BE49-F238E27FC236}">
                <a16:creationId xmlns:a16="http://schemas.microsoft.com/office/drawing/2014/main" xmlns="" id="{062DDF2D-8D87-432A-A2D9-A57BB6E2A0A1}"/>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768095" y="2754624"/>
            <a:ext cx="2711704" cy="2711704"/>
          </a:xfrm>
          <a:prstGeom prst="rect">
            <a:avLst/>
          </a:prstGeom>
        </p:spPr>
      </p:pic>
      <p:sp>
        <p:nvSpPr>
          <p:cNvPr id="3" name="İçerik Yer Tutucusu 2"/>
          <p:cNvSpPr>
            <a:spLocks noGrp="1"/>
          </p:cNvSpPr>
          <p:nvPr>
            <p:ph idx="1"/>
          </p:nvPr>
        </p:nvSpPr>
        <p:spPr>
          <a:xfrm>
            <a:off x="3995936" y="1772816"/>
            <a:ext cx="4260441" cy="4023360"/>
          </a:xfrm>
        </p:spPr>
        <p:txBody>
          <a:bodyPr>
            <a:noAutofit/>
          </a:bodyPr>
          <a:lstStyle/>
          <a:p>
            <a:r>
              <a:rPr lang="tr-TR" sz="2600" b="1" dirty="0"/>
              <a:t>İyi bir sporcu içeceği; </a:t>
            </a:r>
            <a:r>
              <a:rPr lang="tr-TR" sz="2600" dirty="0"/>
              <a:t>sporcunun kendi isteği ile daha fazla sıvı tüketmesini sağlamalı, hızla bağırsaklardan emilmeli, içerdiği karbonhidrat ile performansı desteklemelidir.</a:t>
            </a:r>
          </a:p>
          <a:p>
            <a:r>
              <a:rPr lang="tr-TR" sz="2600" b="1" dirty="0"/>
              <a:t>EGZERSİZ ÖNCESİNDE;</a:t>
            </a:r>
            <a:r>
              <a:rPr lang="tr-TR" sz="2600" dirty="0"/>
              <a:t> </a:t>
            </a:r>
            <a:r>
              <a:rPr lang="tr-TR" sz="2600" dirty="0" err="1"/>
              <a:t>İzotonik</a:t>
            </a:r>
            <a:r>
              <a:rPr lang="tr-TR" sz="2600" dirty="0"/>
              <a:t> ya da </a:t>
            </a:r>
            <a:r>
              <a:rPr lang="tr-TR" sz="2600" dirty="0" err="1"/>
              <a:t>hipotonik</a:t>
            </a:r>
            <a:r>
              <a:rPr lang="tr-TR" sz="2600" dirty="0"/>
              <a:t> sporcu içecekleri ya da su tüketimi önerilmektedir.</a:t>
            </a:r>
          </a:p>
        </p:txBody>
      </p:sp>
    </p:spTree>
    <p:extLst>
      <p:ext uri="{BB962C8B-B14F-4D97-AF65-F5344CB8AC3E}">
        <p14:creationId xmlns:p14="http://schemas.microsoft.com/office/powerpoint/2010/main" xmlns="" val="56560586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7934400-EAA2-40DE-9EB1-E5CE94B94553}"/>
              </a:ext>
            </a:extLst>
          </p:cNvPr>
          <p:cNvSpPr>
            <a:spLocks noGrp="1"/>
          </p:cNvSpPr>
          <p:nvPr>
            <p:ph type="title"/>
          </p:nvPr>
        </p:nvSpPr>
        <p:spPr/>
        <p:txBody>
          <a:bodyPr/>
          <a:lstStyle/>
          <a:p>
            <a:r>
              <a:rPr lang="tr-TR" dirty="0"/>
              <a:t>KULLANIMI</a:t>
            </a:r>
          </a:p>
        </p:txBody>
      </p:sp>
      <p:sp>
        <p:nvSpPr>
          <p:cNvPr id="3" name="İçerik Yer Tutucusu 2">
            <a:extLst>
              <a:ext uri="{FF2B5EF4-FFF2-40B4-BE49-F238E27FC236}">
                <a16:creationId xmlns:a16="http://schemas.microsoft.com/office/drawing/2014/main" xmlns="" id="{2FE173A6-5BF4-4F90-BD3B-0CFEE0162C0C}"/>
              </a:ext>
            </a:extLst>
          </p:cNvPr>
          <p:cNvSpPr>
            <a:spLocks noGrp="1"/>
          </p:cNvSpPr>
          <p:nvPr>
            <p:ph sz="half" idx="1"/>
          </p:nvPr>
        </p:nvSpPr>
        <p:spPr/>
        <p:txBody>
          <a:bodyPr>
            <a:normAutofit/>
          </a:bodyPr>
          <a:lstStyle/>
          <a:p>
            <a:r>
              <a:rPr lang="tr-TR" sz="2600" b="1" dirty="0"/>
              <a:t>EGZERSİZ ESNASINDA; </a:t>
            </a:r>
            <a:r>
              <a:rPr lang="tr-TR" sz="2600" dirty="0"/>
              <a:t>Yapılan araştırmalar, sodyum içeren </a:t>
            </a:r>
            <a:r>
              <a:rPr lang="tr-TR" sz="2600" dirty="0" err="1"/>
              <a:t>izotonik</a:t>
            </a:r>
            <a:r>
              <a:rPr lang="tr-TR" sz="2600" dirty="0"/>
              <a:t> sporcu içeceklerinin egzersiz sırasında tüketiminin performansa olumlu etki ettiğini göstermektedir.</a:t>
            </a:r>
          </a:p>
          <a:p>
            <a:endParaRPr lang="tr-TR" sz="2600" dirty="0"/>
          </a:p>
        </p:txBody>
      </p:sp>
      <p:sp>
        <p:nvSpPr>
          <p:cNvPr id="4" name="İçerik Yer Tutucusu 3">
            <a:extLst>
              <a:ext uri="{FF2B5EF4-FFF2-40B4-BE49-F238E27FC236}">
                <a16:creationId xmlns:a16="http://schemas.microsoft.com/office/drawing/2014/main" xmlns="" id="{3D0D0DC3-D529-4184-80CF-7EC937C52D86}"/>
              </a:ext>
            </a:extLst>
          </p:cNvPr>
          <p:cNvSpPr>
            <a:spLocks noGrp="1"/>
          </p:cNvSpPr>
          <p:nvPr>
            <p:ph sz="half" idx="2"/>
          </p:nvPr>
        </p:nvSpPr>
        <p:spPr>
          <a:xfrm>
            <a:off x="4628271" y="2224203"/>
            <a:ext cx="3566160" cy="4023360"/>
          </a:xfrm>
        </p:spPr>
        <p:txBody>
          <a:bodyPr>
            <a:normAutofit/>
          </a:bodyPr>
          <a:lstStyle/>
          <a:p>
            <a:r>
              <a:rPr lang="tr-TR" sz="2600" b="1" dirty="0"/>
              <a:t>EGZERSİZ SONRASINDA;</a:t>
            </a:r>
            <a:r>
              <a:rPr lang="tr-TR" sz="2600" dirty="0"/>
              <a:t> Karbonhidrattan zengin bir öğünün tüketilememesi durumunda, karbonhidrattan zengin bir ara öğün ile sodyum içeren </a:t>
            </a:r>
            <a:r>
              <a:rPr lang="tr-TR" sz="2600" dirty="0" err="1"/>
              <a:t>izotonik</a:t>
            </a:r>
            <a:r>
              <a:rPr lang="tr-TR" sz="2600" dirty="0"/>
              <a:t> bir sporcu içeceğinin tüketilmesi önerilmektedir.</a:t>
            </a:r>
          </a:p>
          <a:p>
            <a:endParaRPr lang="tr-TR" sz="2600" dirty="0"/>
          </a:p>
        </p:txBody>
      </p:sp>
    </p:spTree>
    <p:extLst>
      <p:ext uri="{BB962C8B-B14F-4D97-AF65-F5344CB8AC3E}">
        <p14:creationId xmlns:p14="http://schemas.microsoft.com/office/powerpoint/2010/main" xmlns="" val="17556941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İçerik Yer Tutucusu 3"/>
          <p:cNvSpPr>
            <a:spLocks noGrp="1"/>
          </p:cNvSpPr>
          <p:nvPr>
            <p:ph idx="1"/>
          </p:nvPr>
        </p:nvSpPr>
        <p:spPr>
          <a:xfrm>
            <a:off x="467544" y="1988840"/>
            <a:ext cx="5976664" cy="3931920"/>
          </a:xfrm>
        </p:spPr>
        <p:txBody>
          <a:bodyPr>
            <a:noAutofit/>
          </a:bodyPr>
          <a:lstStyle/>
          <a:p>
            <a:pPr marL="0" indent="0">
              <a:buNone/>
            </a:pPr>
            <a:r>
              <a:rPr lang="tr-TR" sz="2600" dirty="0" err="1"/>
              <a:t>Rehidrasyonun</a:t>
            </a:r>
            <a:r>
              <a:rPr lang="tr-TR" sz="2600" dirty="0"/>
              <a:t> sağlanması için tüketilecek</a:t>
            </a:r>
          </a:p>
          <a:p>
            <a:pPr marL="0" indent="0">
              <a:buNone/>
            </a:pPr>
            <a:r>
              <a:rPr lang="tr-TR" sz="2600" dirty="0"/>
              <a:t>sıvının miktarı, terle kaybedilen sıvı ve elektrolit</a:t>
            </a:r>
          </a:p>
          <a:p>
            <a:pPr marL="0" indent="0">
              <a:buNone/>
            </a:pPr>
            <a:r>
              <a:rPr lang="tr-TR" sz="2600" dirty="0"/>
              <a:t>kayıplarını yerine koyacak şekilde olmalıdır.</a:t>
            </a:r>
          </a:p>
          <a:p>
            <a:pPr marL="0" indent="0">
              <a:buNone/>
            </a:pPr>
            <a:r>
              <a:rPr lang="tr-TR" sz="2600" dirty="0"/>
              <a:t>4 Yeterli miktarda sıvı tüketiminin yanı sıra başarılı </a:t>
            </a:r>
            <a:r>
              <a:rPr lang="tr-TR" sz="2600" dirty="0" err="1"/>
              <a:t>rehidrasyonun</a:t>
            </a:r>
            <a:r>
              <a:rPr lang="tr-TR" sz="2600" dirty="0"/>
              <a:t> sağlanması için sıvının besin ögesi içeriği de önem kazanmaktadır.</a:t>
            </a:r>
          </a:p>
        </p:txBody>
      </p:sp>
      <p:pic>
        <p:nvPicPr>
          <p:cNvPr id="8" name="Graphic 7">
            <a:extLst>
              <a:ext uri="{FF2B5EF4-FFF2-40B4-BE49-F238E27FC236}">
                <a16:creationId xmlns:a16="http://schemas.microsoft.com/office/drawing/2014/main" xmlns="" id="{B4E702A6-1F5B-4B5B-B0DE-E03666979075}"/>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5580112" y="1556792"/>
            <a:ext cx="4091940" cy="4091940"/>
          </a:xfrm>
          <a:prstGeom prst="rect">
            <a:avLst/>
          </a:prstGeom>
        </p:spPr>
      </p:pic>
    </p:spTree>
    <p:extLst>
      <p:ext uri="{BB962C8B-B14F-4D97-AF65-F5344CB8AC3E}">
        <p14:creationId xmlns:p14="http://schemas.microsoft.com/office/powerpoint/2010/main" xmlns="" val="2031136013"/>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4</TotalTime>
  <Words>528</Words>
  <Application>Microsoft Office PowerPoint</Application>
  <PresentationFormat>Ekran Gösterisi (4:3)</PresentationFormat>
  <Paragraphs>44</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Entegral</vt:lpstr>
      <vt:lpstr>SPORCU İÇECEKLERİ</vt:lpstr>
      <vt:lpstr>SPORCU İÇECEĞİ NEDİR?</vt:lpstr>
      <vt:lpstr>Slayt 3</vt:lpstr>
      <vt:lpstr>SPORCU İÇECEĞİ NASIL OLMALI?</vt:lpstr>
      <vt:lpstr>SPORCU İÇECEĞİ NASIL      OLMALI?</vt:lpstr>
      <vt:lpstr>SINIFLANDIRILMASI</vt:lpstr>
      <vt:lpstr>KULLANIMI</vt:lpstr>
      <vt:lpstr>KULLANIMI</vt:lpstr>
      <vt:lpstr>Slayt 9</vt:lpstr>
      <vt:lpstr>SÜT</vt:lpstr>
      <vt:lpstr>PANCAR SUYU</vt:lpstr>
      <vt:lpstr>MİNERALLİ SULAR</vt:lpstr>
      <vt:lpstr>HİNDİSTAN CEVİZİ SUYU</vt:lpstr>
      <vt:lpstr>SONUÇ</vt:lpstr>
      <vt:lpstr>TEŞEKKÜRLER</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SPORCU İÇECEKLERİ</dc:title>
  <dc:creator>hazelözsy</dc:creator>
  <cp:lastModifiedBy>Nevin GUNDUZ</cp:lastModifiedBy>
  <cp:revision>2</cp:revision>
  <dcterms:created xsi:type="dcterms:W3CDTF">2019-11-30T22:59:11Z</dcterms:created>
  <dcterms:modified xsi:type="dcterms:W3CDTF">2019-12-23T00:03:14Z</dcterms:modified>
</cp:coreProperties>
</file>