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9" r:id="rId1"/>
  </p:sldMasterIdLst>
  <p:notesMasterIdLst>
    <p:notesMasterId r:id="rId36"/>
  </p:notesMasterIdLst>
  <p:sldIdLst>
    <p:sldId id="256" r:id="rId2"/>
    <p:sldId id="279" r:id="rId3"/>
    <p:sldId id="281" r:id="rId4"/>
    <p:sldId id="280" r:id="rId5"/>
    <p:sldId id="293" r:id="rId6"/>
    <p:sldId id="259" r:id="rId7"/>
    <p:sldId id="260" r:id="rId8"/>
    <p:sldId id="257" r:id="rId9"/>
    <p:sldId id="258" r:id="rId10"/>
    <p:sldId id="263" r:id="rId11"/>
    <p:sldId id="265" r:id="rId12"/>
    <p:sldId id="266" r:id="rId13"/>
    <p:sldId id="285" r:id="rId14"/>
    <p:sldId id="291" r:id="rId15"/>
    <p:sldId id="286" r:id="rId16"/>
    <p:sldId id="287" r:id="rId17"/>
    <p:sldId id="267" r:id="rId18"/>
    <p:sldId id="295" r:id="rId19"/>
    <p:sldId id="296" r:id="rId20"/>
    <p:sldId id="297" r:id="rId21"/>
    <p:sldId id="298" r:id="rId22"/>
    <p:sldId id="299" r:id="rId23"/>
    <p:sldId id="300" r:id="rId24"/>
    <p:sldId id="269" r:id="rId25"/>
    <p:sldId id="270" r:id="rId26"/>
    <p:sldId id="271" r:id="rId27"/>
    <p:sldId id="272" r:id="rId28"/>
    <p:sldId id="273" r:id="rId29"/>
    <p:sldId id="275" r:id="rId30"/>
    <p:sldId id="274" r:id="rId31"/>
    <p:sldId id="277" r:id="rId32"/>
    <p:sldId id="276" r:id="rId33"/>
    <p:sldId id="278" r:id="rId34"/>
    <p:sldId id="290" r:id="rId35"/>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ultan Yıldırım" initials="SY" lastIdx="2" clrIdx="0">
    <p:extLst>
      <p:ext uri="{19B8F6BF-5375-455C-9EA6-DF929625EA0E}">
        <p15:presenceInfo xmlns:p15="http://schemas.microsoft.com/office/powerpoint/2012/main" userId="af27b1b245c5936f"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CC"/>
    <a:srgbClr val="C5830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3528" autoAdjust="0"/>
  </p:normalViewPr>
  <p:slideViewPr>
    <p:cSldViewPr snapToGrid="0">
      <p:cViewPr varScale="1">
        <p:scale>
          <a:sx n="115" d="100"/>
          <a:sy n="115" d="100"/>
        </p:scale>
        <p:origin x="396" y="11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_al__ma_Sayfas_.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pieChart>
        <c:varyColors val="1"/>
        <c:dLbls>
          <c:showLegendKey val="0"/>
          <c:showVal val="0"/>
          <c:showCatName val="0"/>
          <c:showSerName val="0"/>
          <c:showPercent val="1"/>
          <c:showBubbleSize val="0"/>
          <c:showLeaderLines val="0"/>
        </c:dLbls>
        <c:firstSliceAng val="0"/>
      </c:pie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tr-TR"/>
        </a:p>
      </c:txPr>
    </c:legend>
    <c:plotVisOnly val="1"/>
    <c:dispBlanksAs val="zero"/>
    <c:showDLblsOverMax val="0"/>
  </c:chart>
  <c:spPr>
    <a:noFill/>
    <a:ln>
      <a:noFill/>
    </a:ln>
    <a:effectLst/>
  </c:spPr>
  <c:txPr>
    <a:bodyPr/>
    <a:lstStyle/>
    <a:p>
      <a:pPr>
        <a:defRPr/>
      </a:pPr>
      <a:endParaRPr lang="tr-TR"/>
    </a:p>
  </c:txPr>
  <c:externalData r:id="rId3">
    <c:autoUpdate val="0"/>
  </c:externalData>
</c:chartSpace>
</file>

<file path=ppt/charts/colors1.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5">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9C9E27A-69D8-41B7-99E3-BB927CB69E5F}" type="datetimeFigureOut">
              <a:rPr lang="tr-TR" smtClean="0"/>
              <a:pPr/>
              <a:t>5.01.2018</a:t>
            </a:fld>
            <a:endParaRPr lang="tr-TR"/>
          </a:p>
        </p:txBody>
      </p:sp>
      <p:sp>
        <p:nvSpPr>
          <p:cNvPr id="4" name="Slayt Resmi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6" name="Alt 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64FE756-1F28-4B75-A76B-68C3C51772B7}" type="slidenum">
              <a:rPr lang="tr-TR" smtClean="0"/>
              <a:pPr/>
              <a:t>‹#›</a:t>
            </a:fld>
            <a:endParaRPr lang="tr-TR"/>
          </a:p>
        </p:txBody>
      </p:sp>
    </p:spTree>
    <p:extLst>
      <p:ext uri="{BB962C8B-B14F-4D97-AF65-F5344CB8AC3E}">
        <p14:creationId xmlns:p14="http://schemas.microsoft.com/office/powerpoint/2010/main" val="39451754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1595269" y="1122363"/>
            <a:ext cx="9001462" cy="2387600"/>
          </a:xfrm>
        </p:spPr>
        <p:txBody>
          <a:bodyPr anchor="b">
            <a:normAutofit/>
          </a:bodyPr>
          <a:lstStyle>
            <a:lvl1pPr algn="ctr">
              <a:defRPr sz="4800"/>
            </a:lvl1pPr>
          </a:lstStyle>
          <a:p>
            <a:r>
              <a:rPr lang="tr-TR"/>
              <a:t>Asıl başlık stili için tıklatın</a:t>
            </a:r>
            <a:endParaRPr lang="en-US" dirty="0"/>
          </a:p>
        </p:txBody>
      </p:sp>
      <p:sp>
        <p:nvSpPr>
          <p:cNvPr id="3" name="Subtitle 2"/>
          <p:cNvSpPr>
            <a:spLocks noGrp="1"/>
          </p:cNvSpPr>
          <p:nvPr>
            <p:ph type="subTitle" idx="1"/>
          </p:nvPr>
        </p:nvSpPr>
        <p:spPr>
          <a:xfrm>
            <a:off x="1595269" y="3602038"/>
            <a:ext cx="9001462"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tıklatın</a:t>
            </a:r>
            <a:endParaRPr lang="en-US" dirty="0"/>
          </a:p>
        </p:txBody>
      </p:sp>
      <p:sp>
        <p:nvSpPr>
          <p:cNvPr id="4" name="Date Placeholder 3"/>
          <p:cNvSpPr>
            <a:spLocks noGrp="1"/>
          </p:cNvSpPr>
          <p:nvPr>
            <p:ph type="dt" sz="half" idx="10"/>
          </p:nvPr>
        </p:nvSpPr>
        <p:spPr/>
        <p:txBody>
          <a:bodyPr/>
          <a:lstStyle/>
          <a:p>
            <a:fld id="{48CCDE5F-2608-425C-947D-7F05B711CC10}" type="datetimeFigureOut">
              <a:rPr lang="tr-TR" smtClean="0"/>
              <a:pPr/>
              <a:t>5.01.2018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1381F114-1068-4F4E-8C41-D204765890F8}" type="slidenum">
              <a:rPr lang="tr-TR" smtClean="0"/>
              <a:pPr/>
              <a:t>‹#›</a:t>
            </a:fld>
            <a:endParaRPr lang="tr-TR"/>
          </a:p>
        </p:txBody>
      </p:sp>
    </p:spTree>
    <p:extLst>
      <p:ext uri="{BB962C8B-B14F-4D97-AF65-F5344CB8AC3E}">
        <p14:creationId xmlns:p14="http://schemas.microsoft.com/office/powerpoint/2010/main" val="20614847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Yazılı Panoramik Resim">
    <p:spTree>
      <p:nvGrpSpPr>
        <p:cNvPr id="1" name=""/>
        <p:cNvGrpSpPr/>
        <p:nvPr/>
      </p:nvGrpSpPr>
      <p:grpSpPr>
        <a:xfrm>
          <a:off x="0" y="0"/>
          <a:ext cx="0" cy="0"/>
          <a:chOff x="0" y="0"/>
          <a:chExt cx="0" cy="0"/>
        </a:xfrm>
      </p:grpSpPr>
      <p:sp>
        <p:nvSpPr>
          <p:cNvPr id="2" name="Title 1"/>
          <p:cNvSpPr>
            <a:spLocks noGrp="1"/>
          </p:cNvSpPr>
          <p:nvPr>
            <p:ph type="title"/>
          </p:nvPr>
        </p:nvSpPr>
        <p:spPr>
          <a:xfrm>
            <a:off x="913806" y="4289372"/>
            <a:ext cx="10367564" cy="819355"/>
          </a:xfrm>
        </p:spPr>
        <p:txBody>
          <a:bodyPr anchor="b">
            <a:normAutofit/>
          </a:bodyPr>
          <a:lstStyle>
            <a:lvl1pPr>
              <a:defRPr sz="2800"/>
            </a:lvl1pPr>
          </a:lstStyle>
          <a:p>
            <a:r>
              <a:rPr lang="tr-TR"/>
              <a:t>Asıl başlık stili için tıklatın</a:t>
            </a:r>
            <a:endParaRPr lang="en-US" dirty="0"/>
          </a:p>
        </p:txBody>
      </p:sp>
      <p:sp>
        <p:nvSpPr>
          <p:cNvPr id="3" name="Picture Placeholder 2"/>
          <p:cNvSpPr>
            <a:spLocks noGrp="1" noChangeAspect="1"/>
          </p:cNvSpPr>
          <p:nvPr>
            <p:ph type="pic" idx="1"/>
          </p:nvPr>
        </p:nvSpPr>
        <p:spPr>
          <a:xfrm>
            <a:off x="913806" y="621321"/>
            <a:ext cx="10367564"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a:t>Resim eklemek için simgeyi tıklatın</a:t>
            </a:r>
            <a:endParaRPr lang="en-US" dirty="0"/>
          </a:p>
        </p:txBody>
      </p:sp>
      <p:sp>
        <p:nvSpPr>
          <p:cNvPr id="4" name="Text Placeholder 3"/>
          <p:cNvSpPr>
            <a:spLocks noGrp="1"/>
          </p:cNvSpPr>
          <p:nvPr>
            <p:ph type="body" sz="half" idx="2"/>
          </p:nvPr>
        </p:nvSpPr>
        <p:spPr>
          <a:xfrm>
            <a:off x="913795" y="5108728"/>
            <a:ext cx="10365998" cy="682472"/>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tıklatın</a:t>
            </a:r>
          </a:p>
        </p:txBody>
      </p:sp>
      <p:sp>
        <p:nvSpPr>
          <p:cNvPr id="5" name="Date Placeholder 4"/>
          <p:cNvSpPr>
            <a:spLocks noGrp="1"/>
          </p:cNvSpPr>
          <p:nvPr>
            <p:ph type="dt" sz="half" idx="10"/>
          </p:nvPr>
        </p:nvSpPr>
        <p:spPr/>
        <p:txBody>
          <a:bodyPr/>
          <a:lstStyle/>
          <a:p>
            <a:fld id="{48CCDE5F-2608-425C-947D-7F05B711CC10}" type="datetimeFigureOut">
              <a:rPr lang="tr-TR" smtClean="0"/>
              <a:pPr/>
              <a:t>5.01.2018</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1381F114-1068-4F4E-8C41-D204765890F8}" type="slidenum">
              <a:rPr lang="tr-TR" smtClean="0"/>
              <a:pPr/>
              <a:t>‹#›</a:t>
            </a:fld>
            <a:endParaRPr lang="tr-TR"/>
          </a:p>
        </p:txBody>
      </p:sp>
    </p:spTree>
    <p:extLst>
      <p:ext uri="{BB962C8B-B14F-4D97-AF65-F5344CB8AC3E}">
        <p14:creationId xmlns:p14="http://schemas.microsoft.com/office/powerpoint/2010/main" val="40457234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3424859"/>
          </a:xfrm>
        </p:spPr>
        <p:txBody>
          <a:bodyPr anchor="ctr"/>
          <a:lstStyle>
            <a:lvl1pPr>
              <a:defRPr sz="3200"/>
            </a:lvl1pPr>
          </a:lstStyle>
          <a:p>
            <a:r>
              <a:rPr lang="tr-TR"/>
              <a:t>Asıl başlık stili için tıklatın</a:t>
            </a:r>
            <a:endParaRPr lang="en-US" dirty="0"/>
          </a:p>
        </p:txBody>
      </p:sp>
      <p:sp>
        <p:nvSpPr>
          <p:cNvPr id="4" name="Text Placeholder 3"/>
          <p:cNvSpPr>
            <a:spLocks noGrp="1"/>
          </p:cNvSpPr>
          <p:nvPr>
            <p:ph type="body" sz="half" idx="2"/>
          </p:nvPr>
        </p:nvSpPr>
        <p:spPr>
          <a:xfrm>
            <a:off x="913795" y="4204820"/>
            <a:ext cx="10353761" cy="159218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tıklatın</a:t>
            </a:r>
          </a:p>
        </p:txBody>
      </p:sp>
      <p:sp>
        <p:nvSpPr>
          <p:cNvPr id="5" name="Date Placeholder 4"/>
          <p:cNvSpPr>
            <a:spLocks noGrp="1"/>
          </p:cNvSpPr>
          <p:nvPr>
            <p:ph type="dt" sz="half" idx="10"/>
          </p:nvPr>
        </p:nvSpPr>
        <p:spPr/>
        <p:txBody>
          <a:bodyPr/>
          <a:lstStyle/>
          <a:p>
            <a:fld id="{48CCDE5F-2608-425C-947D-7F05B711CC10}" type="datetimeFigureOut">
              <a:rPr lang="tr-TR" smtClean="0"/>
              <a:pPr/>
              <a:t>5.01.2018</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1381F114-1068-4F4E-8C41-D204765890F8}" type="slidenum">
              <a:rPr lang="tr-TR" smtClean="0"/>
              <a:pPr/>
              <a:t>‹#›</a:t>
            </a:fld>
            <a:endParaRPr lang="tr-TR"/>
          </a:p>
        </p:txBody>
      </p:sp>
    </p:spTree>
    <p:extLst>
      <p:ext uri="{BB962C8B-B14F-4D97-AF65-F5344CB8AC3E}">
        <p14:creationId xmlns:p14="http://schemas.microsoft.com/office/powerpoint/2010/main" val="40674888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tr-TR"/>
              <a:t>Asıl başlık stili için tıklatın</a:t>
            </a:r>
            <a:endParaRPr lang="en-US" dirty="0"/>
          </a:p>
        </p:txBody>
      </p:sp>
      <p:sp>
        <p:nvSpPr>
          <p:cNvPr id="12" name="Text Placeholder 3"/>
          <p:cNvSpPr>
            <a:spLocks noGrp="1"/>
          </p:cNvSpPr>
          <p:nvPr>
            <p:ph type="body" sz="half" idx="13"/>
          </p:nvPr>
        </p:nvSpPr>
        <p:spPr>
          <a:xfrm>
            <a:off x="1720644" y="3610032"/>
            <a:ext cx="8752299" cy="426812"/>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tıklatın</a:t>
            </a:r>
          </a:p>
        </p:txBody>
      </p:sp>
      <p:sp>
        <p:nvSpPr>
          <p:cNvPr id="4" name="Text Placeholder 3"/>
          <p:cNvSpPr>
            <a:spLocks noGrp="1"/>
          </p:cNvSpPr>
          <p:nvPr>
            <p:ph type="body" sz="half" idx="2"/>
          </p:nvPr>
        </p:nvSpPr>
        <p:spPr>
          <a:xfrm>
            <a:off x="913794" y="4204821"/>
            <a:ext cx="10353762" cy="1586380"/>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tıklatın</a:t>
            </a:r>
          </a:p>
        </p:txBody>
      </p:sp>
      <p:sp>
        <p:nvSpPr>
          <p:cNvPr id="5" name="Date Placeholder 4"/>
          <p:cNvSpPr>
            <a:spLocks noGrp="1"/>
          </p:cNvSpPr>
          <p:nvPr>
            <p:ph type="dt" sz="half" idx="10"/>
          </p:nvPr>
        </p:nvSpPr>
        <p:spPr/>
        <p:txBody>
          <a:bodyPr/>
          <a:lstStyle/>
          <a:p>
            <a:fld id="{48CCDE5F-2608-425C-947D-7F05B711CC10}" type="datetimeFigureOut">
              <a:rPr lang="tr-TR" smtClean="0"/>
              <a:pPr/>
              <a:t>5.01.2018</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1381F114-1068-4F4E-8C41-D204765890F8}" type="slidenum">
              <a:rPr lang="tr-TR" smtClean="0"/>
              <a:pPr/>
              <a:t>‹#›</a:t>
            </a:fld>
            <a:endParaRPr lang="tr-TR"/>
          </a:p>
        </p:txBody>
      </p:sp>
      <p:sp>
        <p:nvSpPr>
          <p:cNvPr id="11" name="TextBox 10"/>
          <p:cNvSpPr txBox="1"/>
          <p:nvPr/>
        </p:nvSpPr>
        <p:spPr>
          <a:xfrm>
            <a:off x="836612" y="735241"/>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657956" y="297209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8416762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913806" y="2126942"/>
            <a:ext cx="10355327" cy="2511835"/>
          </a:xfrm>
        </p:spPr>
        <p:txBody>
          <a:bodyPr anchor="b"/>
          <a:lstStyle>
            <a:lvl1pPr>
              <a:defRPr sz="3200"/>
            </a:lvl1pPr>
          </a:lstStyle>
          <a:p>
            <a:r>
              <a:rPr lang="tr-TR"/>
              <a:t>Asıl başlık stili için tıklatın</a:t>
            </a:r>
            <a:endParaRPr lang="en-US" dirty="0"/>
          </a:p>
        </p:txBody>
      </p:sp>
      <p:sp>
        <p:nvSpPr>
          <p:cNvPr id="4" name="Text Placeholder 3"/>
          <p:cNvSpPr>
            <a:spLocks noGrp="1"/>
          </p:cNvSpPr>
          <p:nvPr>
            <p:ph type="body" sz="half" idx="2"/>
          </p:nvPr>
        </p:nvSpPr>
        <p:spPr>
          <a:xfrm>
            <a:off x="913794" y="4650556"/>
            <a:ext cx="10353763"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tıklatın</a:t>
            </a:r>
          </a:p>
        </p:txBody>
      </p:sp>
      <p:sp>
        <p:nvSpPr>
          <p:cNvPr id="5" name="Date Placeholder 4"/>
          <p:cNvSpPr>
            <a:spLocks noGrp="1"/>
          </p:cNvSpPr>
          <p:nvPr>
            <p:ph type="dt" sz="half" idx="10"/>
          </p:nvPr>
        </p:nvSpPr>
        <p:spPr/>
        <p:txBody>
          <a:bodyPr/>
          <a:lstStyle/>
          <a:p>
            <a:fld id="{48CCDE5F-2608-425C-947D-7F05B711CC10}" type="datetimeFigureOut">
              <a:rPr lang="tr-TR" smtClean="0"/>
              <a:pPr/>
              <a:t>5.01.2018</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1381F114-1068-4F4E-8C41-D204765890F8}" type="slidenum">
              <a:rPr lang="tr-TR" smtClean="0"/>
              <a:pPr/>
              <a:t>‹#›</a:t>
            </a:fld>
            <a:endParaRPr lang="tr-TR"/>
          </a:p>
        </p:txBody>
      </p:sp>
    </p:spTree>
    <p:extLst>
      <p:ext uri="{BB962C8B-B14F-4D97-AF65-F5344CB8AC3E}">
        <p14:creationId xmlns:p14="http://schemas.microsoft.com/office/powerpoint/2010/main" val="4189663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Sütun">
    <p:spTree>
      <p:nvGrpSpPr>
        <p:cNvPr id="1" name=""/>
        <p:cNvGrpSpPr/>
        <p:nvPr/>
      </p:nvGrpSpPr>
      <p:grpSpPr>
        <a:xfrm>
          <a:off x="0" y="0"/>
          <a:ext cx="0" cy="0"/>
          <a:chOff x="0" y="0"/>
          <a:chExt cx="0" cy="0"/>
        </a:xfrm>
      </p:grpSpPr>
      <p:sp>
        <p:nvSpPr>
          <p:cNvPr id="15" name="Title 1"/>
          <p:cNvSpPr>
            <a:spLocks noGrp="1"/>
          </p:cNvSpPr>
          <p:nvPr>
            <p:ph type="title"/>
          </p:nvPr>
        </p:nvSpPr>
        <p:spPr>
          <a:xfrm>
            <a:off x="913794" y="609600"/>
            <a:ext cx="10353762" cy="1325563"/>
          </a:xfrm>
        </p:spPr>
        <p:txBody>
          <a:bodyPr/>
          <a:lstStyle/>
          <a:p>
            <a:r>
              <a:rPr lang="tr-TR"/>
              <a:t>Asıl başlık stili için tıklatın</a:t>
            </a:r>
            <a:endParaRPr lang="en-US" dirty="0"/>
          </a:p>
        </p:txBody>
      </p:sp>
      <p:sp>
        <p:nvSpPr>
          <p:cNvPr id="7" name="Text Placeholder 2"/>
          <p:cNvSpPr>
            <a:spLocks noGrp="1"/>
          </p:cNvSpPr>
          <p:nvPr>
            <p:ph type="body" idx="1"/>
          </p:nvPr>
        </p:nvSpPr>
        <p:spPr>
          <a:xfrm>
            <a:off x="913794" y="2088319"/>
            <a:ext cx="3298956" cy="823305"/>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8" name="Text Placeholder 3"/>
          <p:cNvSpPr>
            <a:spLocks noGrp="1"/>
          </p:cNvSpPr>
          <p:nvPr>
            <p:ph type="body" sz="half" idx="15"/>
          </p:nvPr>
        </p:nvSpPr>
        <p:spPr>
          <a:xfrm>
            <a:off x="913794" y="2911624"/>
            <a:ext cx="3298956"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9" name="Text Placeholder 4"/>
          <p:cNvSpPr>
            <a:spLocks noGrp="1"/>
          </p:cNvSpPr>
          <p:nvPr>
            <p:ph type="body" sz="quarter" idx="3"/>
          </p:nvPr>
        </p:nvSpPr>
        <p:spPr>
          <a:xfrm>
            <a:off x="4444878" y="2088320"/>
            <a:ext cx="3298558"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10" name="Text Placeholder 3"/>
          <p:cNvSpPr>
            <a:spLocks noGrp="1"/>
          </p:cNvSpPr>
          <p:nvPr>
            <p:ph type="body" sz="half" idx="16"/>
          </p:nvPr>
        </p:nvSpPr>
        <p:spPr>
          <a:xfrm>
            <a:off x="4444878" y="2911624"/>
            <a:ext cx="329982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11" name="Text Placeholder 4"/>
          <p:cNvSpPr>
            <a:spLocks noGrp="1"/>
          </p:cNvSpPr>
          <p:nvPr>
            <p:ph type="body" sz="quarter" idx="13"/>
          </p:nvPr>
        </p:nvSpPr>
        <p:spPr>
          <a:xfrm>
            <a:off x="7973298" y="2088320"/>
            <a:ext cx="3291211"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12" name="Text Placeholder 3"/>
          <p:cNvSpPr>
            <a:spLocks noGrp="1"/>
          </p:cNvSpPr>
          <p:nvPr>
            <p:ph type="body" sz="half" idx="17"/>
          </p:nvPr>
        </p:nvSpPr>
        <p:spPr>
          <a:xfrm>
            <a:off x="7976346" y="2911624"/>
            <a:ext cx="329121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3" name="Date Placeholder 2"/>
          <p:cNvSpPr>
            <a:spLocks noGrp="1"/>
          </p:cNvSpPr>
          <p:nvPr>
            <p:ph type="dt" sz="half" idx="10"/>
          </p:nvPr>
        </p:nvSpPr>
        <p:spPr/>
        <p:txBody>
          <a:bodyPr/>
          <a:lstStyle/>
          <a:p>
            <a:fld id="{48CCDE5F-2608-425C-947D-7F05B711CC10}" type="datetimeFigureOut">
              <a:rPr lang="tr-TR" smtClean="0"/>
              <a:pPr/>
              <a:t>5.01.2018</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1381F114-1068-4F4E-8C41-D204765890F8}" type="slidenum">
              <a:rPr lang="tr-TR" smtClean="0"/>
              <a:pPr/>
              <a:t>‹#›</a:t>
            </a:fld>
            <a:endParaRPr lang="tr-TR"/>
          </a:p>
        </p:txBody>
      </p:sp>
    </p:spTree>
    <p:extLst>
      <p:ext uri="{BB962C8B-B14F-4D97-AF65-F5344CB8AC3E}">
        <p14:creationId xmlns:p14="http://schemas.microsoft.com/office/powerpoint/2010/main" val="17322733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Resim Sütunu">
    <p:spTree>
      <p:nvGrpSpPr>
        <p:cNvPr id="1" name=""/>
        <p:cNvGrpSpPr/>
        <p:nvPr/>
      </p:nvGrpSpPr>
      <p:grpSpPr>
        <a:xfrm>
          <a:off x="0" y="0"/>
          <a:ext cx="0" cy="0"/>
          <a:chOff x="0" y="0"/>
          <a:chExt cx="0" cy="0"/>
        </a:xfrm>
      </p:grpSpPr>
      <p:sp>
        <p:nvSpPr>
          <p:cNvPr id="30" name="Title 1"/>
          <p:cNvSpPr>
            <a:spLocks noGrp="1"/>
          </p:cNvSpPr>
          <p:nvPr>
            <p:ph type="title"/>
          </p:nvPr>
        </p:nvSpPr>
        <p:spPr>
          <a:xfrm>
            <a:off x="913795" y="609600"/>
            <a:ext cx="10353762" cy="1325563"/>
          </a:xfrm>
        </p:spPr>
        <p:txBody>
          <a:bodyPr/>
          <a:lstStyle/>
          <a:p>
            <a:r>
              <a:rPr lang="tr-TR"/>
              <a:t>Asıl başlık stili için tıklatın</a:t>
            </a:r>
            <a:endParaRPr lang="en-US" dirty="0"/>
          </a:p>
        </p:txBody>
      </p:sp>
      <p:sp>
        <p:nvSpPr>
          <p:cNvPr id="19" name="Text Placeholder 2"/>
          <p:cNvSpPr>
            <a:spLocks noGrp="1"/>
          </p:cNvSpPr>
          <p:nvPr>
            <p:ph type="body" idx="1"/>
          </p:nvPr>
        </p:nvSpPr>
        <p:spPr>
          <a:xfrm>
            <a:off x="913795" y="4195899"/>
            <a:ext cx="3298955"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20" name="Picture Placeholder 2"/>
          <p:cNvSpPr>
            <a:spLocks noGrp="1" noChangeAspect="1"/>
          </p:cNvSpPr>
          <p:nvPr>
            <p:ph type="pic" idx="15"/>
          </p:nvPr>
        </p:nvSpPr>
        <p:spPr>
          <a:xfrm>
            <a:off x="1092020" y="2298987"/>
            <a:ext cx="2940050"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simgeyi tıklatın</a:t>
            </a:r>
            <a:endParaRPr lang="en-US" dirty="0"/>
          </a:p>
        </p:txBody>
      </p:sp>
      <p:sp>
        <p:nvSpPr>
          <p:cNvPr id="21" name="Text Placeholder 3"/>
          <p:cNvSpPr>
            <a:spLocks noGrp="1"/>
          </p:cNvSpPr>
          <p:nvPr>
            <p:ph type="body" sz="half" idx="18"/>
          </p:nvPr>
        </p:nvSpPr>
        <p:spPr>
          <a:xfrm>
            <a:off x="913795" y="4772161"/>
            <a:ext cx="3298955"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22" name="Text Placeholder 4"/>
          <p:cNvSpPr>
            <a:spLocks noGrp="1"/>
          </p:cNvSpPr>
          <p:nvPr>
            <p:ph type="body" sz="quarter" idx="3"/>
          </p:nvPr>
        </p:nvSpPr>
        <p:spPr>
          <a:xfrm>
            <a:off x="4442701" y="4195899"/>
            <a:ext cx="3298983"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23" name="Picture Placeholder 2"/>
          <p:cNvSpPr>
            <a:spLocks noGrp="1" noChangeAspect="1"/>
          </p:cNvSpPr>
          <p:nvPr>
            <p:ph type="pic" idx="21"/>
          </p:nvPr>
        </p:nvSpPr>
        <p:spPr>
          <a:xfrm>
            <a:off x="4568996" y="2298987"/>
            <a:ext cx="293052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simgeyi tıklatın</a:t>
            </a:r>
            <a:endParaRPr lang="en-US" dirty="0"/>
          </a:p>
        </p:txBody>
      </p:sp>
      <p:sp>
        <p:nvSpPr>
          <p:cNvPr id="24" name="Text Placeholder 3"/>
          <p:cNvSpPr>
            <a:spLocks noGrp="1"/>
          </p:cNvSpPr>
          <p:nvPr>
            <p:ph type="body" sz="half" idx="19"/>
          </p:nvPr>
        </p:nvSpPr>
        <p:spPr>
          <a:xfrm>
            <a:off x="4441348" y="4772160"/>
            <a:ext cx="3300336"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25" name="Text Placeholder 4"/>
          <p:cNvSpPr>
            <a:spLocks noGrp="1"/>
          </p:cNvSpPr>
          <p:nvPr>
            <p:ph type="body" sz="quarter" idx="13"/>
          </p:nvPr>
        </p:nvSpPr>
        <p:spPr>
          <a:xfrm>
            <a:off x="7973423" y="4195899"/>
            <a:ext cx="3289900"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26" name="Picture Placeholder 2"/>
          <p:cNvSpPr>
            <a:spLocks noGrp="1" noChangeAspect="1"/>
          </p:cNvSpPr>
          <p:nvPr>
            <p:ph type="pic" idx="22"/>
          </p:nvPr>
        </p:nvSpPr>
        <p:spPr>
          <a:xfrm>
            <a:off x="8152803" y="2298987"/>
            <a:ext cx="2932113"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simgeyi tıklatın</a:t>
            </a:r>
            <a:endParaRPr lang="en-US" dirty="0"/>
          </a:p>
        </p:txBody>
      </p:sp>
      <p:sp>
        <p:nvSpPr>
          <p:cNvPr id="27" name="Text Placeholder 3"/>
          <p:cNvSpPr>
            <a:spLocks noGrp="1"/>
          </p:cNvSpPr>
          <p:nvPr>
            <p:ph type="body" sz="half" idx="20"/>
          </p:nvPr>
        </p:nvSpPr>
        <p:spPr>
          <a:xfrm>
            <a:off x="7973298" y="4772161"/>
            <a:ext cx="3294258" cy="1019037"/>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3" name="Date Placeholder 2"/>
          <p:cNvSpPr>
            <a:spLocks noGrp="1"/>
          </p:cNvSpPr>
          <p:nvPr>
            <p:ph type="dt" sz="half" idx="10"/>
          </p:nvPr>
        </p:nvSpPr>
        <p:spPr/>
        <p:txBody>
          <a:bodyPr/>
          <a:lstStyle/>
          <a:p>
            <a:fld id="{48CCDE5F-2608-425C-947D-7F05B711CC10}" type="datetimeFigureOut">
              <a:rPr lang="tr-TR" smtClean="0"/>
              <a:pPr/>
              <a:t>5.01.2018</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1381F114-1068-4F4E-8C41-D204765890F8}" type="slidenum">
              <a:rPr lang="tr-TR" smtClean="0"/>
              <a:pPr/>
              <a:t>‹#›</a:t>
            </a:fld>
            <a:endParaRPr lang="tr-TR"/>
          </a:p>
        </p:txBody>
      </p:sp>
    </p:spTree>
    <p:extLst>
      <p:ext uri="{BB962C8B-B14F-4D97-AF65-F5344CB8AC3E}">
        <p14:creationId xmlns:p14="http://schemas.microsoft.com/office/powerpoint/2010/main" val="30598873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dirty="0"/>
          </a:p>
        </p:txBody>
      </p:sp>
      <p:sp>
        <p:nvSpPr>
          <p:cNvPr id="3" name="Vertical Text Placeholder 2"/>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48CCDE5F-2608-425C-947D-7F05B711CC10}" type="datetimeFigureOut">
              <a:rPr lang="tr-TR" smtClean="0"/>
              <a:pPr/>
              <a:t>5.01.2018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1381F114-1068-4F4E-8C41-D204765890F8}" type="slidenum">
              <a:rPr lang="tr-TR" smtClean="0"/>
              <a:pPr/>
              <a:t>‹#›</a:t>
            </a:fld>
            <a:endParaRPr lang="tr-TR"/>
          </a:p>
        </p:txBody>
      </p:sp>
    </p:spTree>
    <p:extLst>
      <p:ext uri="{BB962C8B-B14F-4D97-AF65-F5344CB8AC3E}">
        <p14:creationId xmlns:p14="http://schemas.microsoft.com/office/powerpoint/2010/main" val="32799395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609599"/>
            <a:ext cx="2542657" cy="5181601"/>
          </a:xfrm>
        </p:spPr>
        <p:txBody>
          <a:bodyPr vert="eaVert"/>
          <a:lstStyle>
            <a:lvl1pPr algn="l">
              <a:defRPr/>
            </a:lvl1pPr>
          </a:lstStyle>
          <a:p>
            <a:r>
              <a:rPr lang="tr-TR"/>
              <a:t>Asıl başlık stili için tıklatın</a:t>
            </a:r>
            <a:endParaRPr lang="en-US" dirty="0"/>
          </a:p>
        </p:txBody>
      </p:sp>
      <p:sp>
        <p:nvSpPr>
          <p:cNvPr id="3" name="Vertical Text Placeholder 2"/>
          <p:cNvSpPr>
            <a:spLocks noGrp="1"/>
          </p:cNvSpPr>
          <p:nvPr>
            <p:ph type="body" orient="vert" idx="1"/>
          </p:nvPr>
        </p:nvSpPr>
        <p:spPr>
          <a:xfrm>
            <a:off x="913794" y="609599"/>
            <a:ext cx="7658705" cy="5181601"/>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48CCDE5F-2608-425C-947D-7F05B711CC10}" type="datetimeFigureOut">
              <a:rPr lang="tr-TR" smtClean="0"/>
              <a:pPr/>
              <a:t>5.01.2018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1381F114-1068-4F4E-8C41-D204765890F8}" type="slidenum">
              <a:rPr lang="tr-TR" smtClean="0"/>
              <a:pPr/>
              <a:t>‹#›</a:t>
            </a:fld>
            <a:endParaRPr lang="tr-TR"/>
          </a:p>
        </p:txBody>
      </p:sp>
    </p:spTree>
    <p:extLst>
      <p:ext uri="{BB962C8B-B14F-4D97-AF65-F5344CB8AC3E}">
        <p14:creationId xmlns:p14="http://schemas.microsoft.com/office/powerpoint/2010/main" val="20487688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dirty="0"/>
          </a:p>
        </p:txBody>
      </p:sp>
      <p:sp>
        <p:nvSpPr>
          <p:cNvPr id="3" name="Content Placeholder 2"/>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48CCDE5F-2608-425C-947D-7F05B711CC10}" type="datetimeFigureOut">
              <a:rPr lang="tr-TR" smtClean="0"/>
              <a:pPr/>
              <a:t>5.01.2018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1381F114-1068-4F4E-8C41-D204765890F8}" type="slidenum">
              <a:rPr lang="tr-TR" smtClean="0"/>
              <a:pPr/>
              <a:t>‹#›</a:t>
            </a:fld>
            <a:endParaRPr lang="tr-TR"/>
          </a:p>
        </p:txBody>
      </p:sp>
    </p:spTree>
    <p:extLst>
      <p:ext uri="{BB962C8B-B14F-4D97-AF65-F5344CB8AC3E}">
        <p14:creationId xmlns:p14="http://schemas.microsoft.com/office/powerpoint/2010/main" val="29594052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1229244" y="657226"/>
            <a:ext cx="9733512" cy="2852737"/>
          </a:xfrm>
        </p:spPr>
        <p:txBody>
          <a:bodyPr anchor="b">
            <a:normAutofit/>
          </a:bodyPr>
          <a:lstStyle>
            <a:lvl1pPr>
              <a:defRPr sz="3400"/>
            </a:lvl1pPr>
          </a:lstStyle>
          <a:p>
            <a:r>
              <a:rPr lang="tr-TR"/>
              <a:t>Asıl başlık stili için tıklatın</a:t>
            </a:r>
            <a:endParaRPr lang="en-US" dirty="0"/>
          </a:p>
        </p:txBody>
      </p:sp>
      <p:sp>
        <p:nvSpPr>
          <p:cNvPr id="3" name="Text Placeholder 2"/>
          <p:cNvSpPr>
            <a:spLocks noGrp="1"/>
          </p:cNvSpPr>
          <p:nvPr>
            <p:ph type="body" idx="1"/>
          </p:nvPr>
        </p:nvSpPr>
        <p:spPr>
          <a:xfrm>
            <a:off x="1229244" y="3602038"/>
            <a:ext cx="9733512"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düzenlemek için tıklatın</a:t>
            </a:r>
          </a:p>
        </p:txBody>
      </p:sp>
      <p:sp>
        <p:nvSpPr>
          <p:cNvPr id="4" name="Date Placeholder 3"/>
          <p:cNvSpPr>
            <a:spLocks noGrp="1"/>
          </p:cNvSpPr>
          <p:nvPr>
            <p:ph type="dt" sz="half" idx="10"/>
          </p:nvPr>
        </p:nvSpPr>
        <p:spPr/>
        <p:txBody>
          <a:bodyPr/>
          <a:lstStyle/>
          <a:p>
            <a:fld id="{48CCDE5F-2608-425C-947D-7F05B711CC10}" type="datetimeFigureOut">
              <a:rPr lang="tr-TR" smtClean="0"/>
              <a:pPr/>
              <a:t>5.01.2018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1381F114-1068-4F4E-8C41-D204765890F8}" type="slidenum">
              <a:rPr lang="tr-TR" smtClean="0"/>
              <a:pPr/>
              <a:t>‹#›</a:t>
            </a:fld>
            <a:endParaRPr lang="tr-TR"/>
          </a:p>
        </p:txBody>
      </p:sp>
    </p:spTree>
    <p:extLst>
      <p:ext uri="{BB962C8B-B14F-4D97-AF65-F5344CB8AC3E}">
        <p14:creationId xmlns:p14="http://schemas.microsoft.com/office/powerpoint/2010/main" val="27948375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6321"/>
          </a:xfrm>
        </p:spPr>
        <p:txBody>
          <a:bodyPr/>
          <a:lstStyle/>
          <a:p>
            <a:r>
              <a:rPr lang="tr-TR"/>
              <a:t>Asıl başlık stili için tıklatın</a:t>
            </a:r>
            <a:endParaRPr lang="en-US" dirty="0"/>
          </a:p>
        </p:txBody>
      </p:sp>
      <p:sp>
        <p:nvSpPr>
          <p:cNvPr id="3" name="Content Placeholder 2"/>
          <p:cNvSpPr>
            <a:spLocks noGrp="1"/>
          </p:cNvSpPr>
          <p:nvPr>
            <p:ph sz="half" idx="1"/>
          </p:nvPr>
        </p:nvSpPr>
        <p:spPr>
          <a:xfrm>
            <a:off x="913795" y="2088319"/>
            <a:ext cx="5106004" cy="3702881"/>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6173403" y="2088319"/>
            <a:ext cx="5094154" cy="3702881"/>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fld id="{48CCDE5F-2608-425C-947D-7F05B711CC10}" type="datetimeFigureOut">
              <a:rPr lang="tr-TR" smtClean="0"/>
              <a:pPr/>
              <a:t>5.01.2018</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1381F114-1068-4F4E-8C41-D204765890F8}" type="slidenum">
              <a:rPr lang="tr-TR" smtClean="0"/>
              <a:pPr/>
              <a:t>‹#›</a:t>
            </a:fld>
            <a:endParaRPr lang="tr-TR"/>
          </a:p>
        </p:txBody>
      </p:sp>
    </p:spTree>
    <p:extLst>
      <p:ext uri="{BB962C8B-B14F-4D97-AF65-F5344CB8AC3E}">
        <p14:creationId xmlns:p14="http://schemas.microsoft.com/office/powerpoint/2010/main" val="1513191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5563"/>
          </a:xfrm>
        </p:spPr>
        <p:txBody>
          <a:bodyPr/>
          <a:lstStyle/>
          <a:p>
            <a:r>
              <a:rPr lang="tr-TR"/>
              <a:t>Asıl başlık stili için tıklatın</a:t>
            </a:r>
            <a:endParaRPr lang="en-US" dirty="0"/>
          </a:p>
        </p:txBody>
      </p:sp>
      <p:sp>
        <p:nvSpPr>
          <p:cNvPr id="3" name="Text Placeholder 2"/>
          <p:cNvSpPr>
            <a:spLocks noGrp="1"/>
          </p:cNvSpPr>
          <p:nvPr>
            <p:ph type="body" idx="1"/>
          </p:nvPr>
        </p:nvSpPr>
        <p:spPr>
          <a:xfrm>
            <a:off x="1141804" y="2088320"/>
            <a:ext cx="4879199"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Content Placeholder 3"/>
          <p:cNvSpPr>
            <a:spLocks noGrp="1"/>
          </p:cNvSpPr>
          <p:nvPr>
            <p:ph sz="half" idx="2"/>
          </p:nvPr>
        </p:nvSpPr>
        <p:spPr>
          <a:xfrm>
            <a:off x="913795" y="2912232"/>
            <a:ext cx="5107208" cy="287896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6402003" y="2088320"/>
            <a:ext cx="4865554"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Content Placeholder 5"/>
          <p:cNvSpPr>
            <a:spLocks noGrp="1"/>
          </p:cNvSpPr>
          <p:nvPr>
            <p:ph sz="quarter" idx="4"/>
          </p:nvPr>
        </p:nvSpPr>
        <p:spPr>
          <a:xfrm>
            <a:off x="6172200" y="2912232"/>
            <a:ext cx="5095357" cy="287896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48CCDE5F-2608-425C-947D-7F05B711CC10}" type="datetimeFigureOut">
              <a:rPr lang="tr-TR" smtClean="0"/>
              <a:pPr/>
              <a:t>5.01.2018</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1381F114-1068-4F4E-8C41-D204765890F8}" type="slidenum">
              <a:rPr lang="tr-TR" smtClean="0"/>
              <a:pPr/>
              <a:t>‹#›</a:t>
            </a:fld>
            <a:endParaRPr lang="tr-TR"/>
          </a:p>
        </p:txBody>
      </p:sp>
    </p:spTree>
    <p:extLst>
      <p:ext uri="{BB962C8B-B14F-4D97-AF65-F5344CB8AC3E}">
        <p14:creationId xmlns:p14="http://schemas.microsoft.com/office/powerpoint/2010/main" val="22801315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dirty="0"/>
          </a:p>
        </p:txBody>
      </p:sp>
      <p:sp>
        <p:nvSpPr>
          <p:cNvPr id="3" name="Date Placeholder 2"/>
          <p:cNvSpPr>
            <a:spLocks noGrp="1"/>
          </p:cNvSpPr>
          <p:nvPr>
            <p:ph type="dt" sz="half" idx="10"/>
          </p:nvPr>
        </p:nvSpPr>
        <p:spPr/>
        <p:txBody>
          <a:bodyPr/>
          <a:lstStyle/>
          <a:p>
            <a:fld id="{48CCDE5F-2608-425C-947D-7F05B711CC10}" type="datetimeFigureOut">
              <a:rPr lang="tr-TR" smtClean="0"/>
              <a:pPr/>
              <a:t>5.01.2018</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1381F114-1068-4F4E-8C41-D204765890F8}" type="slidenum">
              <a:rPr lang="tr-TR" smtClean="0"/>
              <a:pPr/>
              <a:t>‹#›</a:t>
            </a:fld>
            <a:endParaRPr lang="tr-TR"/>
          </a:p>
        </p:txBody>
      </p:sp>
    </p:spTree>
    <p:extLst>
      <p:ext uri="{BB962C8B-B14F-4D97-AF65-F5344CB8AC3E}">
        <p14:creationId xmlns:p14="http://schemas.microsoft.com/office/powerpoint/2010/main" val="23528214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CCDE5F-2608-425C-947D-7F05B711CC10}" type="datetimeFigureOut">
              <a:rPr lang="tr-TR" smtClean="0"/>
              <a:pPr/>
              <a:t>5.01.2018</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1381F114-1068-4F4E-8C41-D204765890F8}" type="slidenum">
              <a:rPr lang="tr-TR" smtClean="0"/>
              <a:pPr/>
              <a:t>‹#›</a:t>
            </a:fld>
            <a:endParaRPr lang="tr-TR"/>
          </a:p>
        </p:txBody>
      </p:sp>
    </p:spTree>
    <p:extLst>
      <p:ext uri="{BB962C8B-B14F-4D97-AF65-F5344CB8AC3E}">
        <p14:creationId xmlns:p14="http://schemas.microsoft.com/office/powerpoint/2010/main" val="18132866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917228" y="609600"/>
            <a:ext cx="3932237" cy="2362200"/>
          </a:xfrm>
        </p:spPr>
        <p:txBody>
          <a:bodyPr anchor="b">
            <a:normAutofit/>
          </a:bodyPr>
          <a:lstStyle>
            <a:lvl1pPr>
              <a:defRPr sz="2800"/>
            </a:lvl1pPr>
          </a:lstStyle>
          <a:p>
            <a:r>
              <a:rPr lang="tr-TR"/>
              <a:t>Asıl başlık stili için tıklatın</a:t>
            </a:r>
            <a:endParaRPr lang="en-US" dirty="0"/>
          </a:p>
        </p:txBody>
      </p:sp>
      <p:sp>
        <p:nvSpPr>
          <p:cNvPr id="3" name="Content Placeholder 2"/>
          <p:cNvSpPr>
            <a:spLocks noGrp="1"/>
          </p:cNvSpPr>
          <p:nvPr>
            <p:ph idx="1"/>
          </p:nvPr>
        </p:nvSpPr>
        <p:spPr>
          <a:xfrm>
            <a:off x="5078064" y="609600"/>
            <a:ext cx="6189492" cy="5181600"/>
          </a:xfrm>
        </p:spPr>
        <p:txBody>
          <a:bodyPr anchor="ct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917228" y="2971800"/>
            <a:ext cx="3932237" cy="2819399"/>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tıklatın</a:t>
            </a:r>
          </a:p>
        </p:txBody>
      </p:sp>
      <p:sp>
        <p:nvSpPr>
          <p:cNvPr id="5" name="Date Placeholder 4"/>
          <p:cNvSpPr>
            <a:spLocks noGrp="1"/>
          </p:cNvSpPr>
          <p:nvPr>
            <p:ph type="dt" sz="half" idx="10"/>
          </p:nvPr>
        </p:nvSpPr>
        <p:spPr/>
        <p:txBody>
          <a:bodyPr/>
          <a:lstStyle/>
          <a:p>
            <a:fld id="{48CCDE5F-2608-425C-947D-7F05B711CC10}" type="datetimeFigureOut">
              <a:rPr lang="tr-TR" smtClean="0"/>
              <a:pPr/>
              <a:t>5.01.2018</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1381F114-1068-4F4E-8C41-D204765890F8}" type="slidenum">
              <a:rPr lang="tr-TR" smtClean="0"/>
              <a:pPr/>
              <a:t>‹#›</a:t>
            </a:fld>
            <a:endParaRPr lang="tr-TR"/>
          </a:p>
        </p:txBody>
      </p:sp>
    </p:spTree>
    <p:extLst>
      <p:ext uri="{BB962C8B-B14F-4D97-AF65-F5344CB8AC3E}">
        <p14:creationId xmlns:p14="http://schemas.microsoft.com/office/powerpoint/2010/main" val="21706442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917227" y="609600"/>
            <a:ext cx="5929773" cy="2362200"/>
          </a:xfrm>
        </p:spPr>
        <p:txBody>
          <a:bodyPr anchor="b">
            <a:normAutofit/>
          </a:bodyPr>
          <a:lstStyle>
            <a:lvl1pPr>
              <a:defRPr sz="3200"/>
            </a:lvl1pPr>
          </a:lstStyle>
          <a:p>
            <a:r>
              <a:rPr lang="tr-TR"/>
              <a:t>Asıl başlık stili için tıklatın</a:t>
            </a:r>
            <a:endParaRPr lang="en-US" dirty="0"/>
          </a:p>
        </p:txBody>
      </p:sp>
      <p:sp>
        <p:nvSpPr>
          <p:cNvPr id="3" name="Picture Placeholder 2"/>
          <p:cNvSpPr>
            <a:spLocks noGrp="1" noChangeAspect="1"/>
          </p:cNvSpPr>
          <p:nvPr>
            <p:ph type="pic" idx="1"/>
          </p:nvPr>
        </p:nvSpPr>
        <p:spPr>
          <a:xfrm>
            <a:off x="7424804" y="758881"/>
            <a:ext cx="3255356"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a:t>Resim eklemek için simgeyi tıklatın</a:t>
            </a:r>
            <a:endParaRPr lang="en-US" dirty="0"/>
          </a:p>
        </p:txBody>
      </p:sp>
      <p:sp>
        <p:nvSpPr>
          <p:cNvPr id="4" name="Text Placeholder 3"/>
          <p:cNvSpPr>
            <a:spLocks noGrp="1"/>
          </p:cNvSpPr>
          <p:nvPr>
            <p:ph type="body" sz="half" idx="2"/>
          </p:nvPr>
        </p:nvSpPr>
        <p:spPr>
          <a:xfrm>
            <a:off x="913794" y="2971800"/>
            <a:ext cx="5934950" cy="2819400"/>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tıklatın</a:t>
            </a:r>
          </a:p>
        </p:txBody>
      </p:sp>
      <p:sp>
        <p:nvSpPr>
          <p:cNvPr id="5" name="Date Placeholder 4"/>
          <p:cNvSpPr>
            <a:spLocks noGrp="1"/>
          </p:cNvSpPr>
          <p:nvPr>
            <p:ph type="dt" sz="half" idx="10"/>
          </p:nvPr>
        </p:nvSpPr>
        <p:spPr/>
        <p:txBody>
          <a:bodyPr/>
          <a:lstStyle/>
          <a:p>
            <a:fld id="{48CCDE5F-2608-425C-947D-7F05B711CC10}" type="datetimeFigureOut">
              <a:rPr lang="tr-TR" smtClean="0"/>
              <a:pPr/>
              <a:t>5.01.2018</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1381F114-1068-4F4E-8C41-D204765890F8}" type="slidenum">
              <a:rPr lang="tr-TR" smtClean="0"/>
              <a:pPr/>
              <a:t>‹#›</a:t>
            </a:fld>
            <a:endParaRPr lang="tr-TR"/>
          </a:p>
        </p:txBody>
      </p:sp>
    </p:spTree>
    <p:extLst>
      <p:ext uri="{BB962C8B-B14F-4D97-AF65-F5344CB8AC3E}">
        <p14:creationId xmlns:p14="http://schemas.microsoft.com/office/powerpoint/2010/main" val="20327343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1" cy="1326321"/>
          </a:xfrm>
          <a:prstGeom prst="rect">
            <a:avLst/>
          </a:prstGeom>
        </p:spPr>
        <p:txBody>
          <a:bodyPr vert="horz" lIns="91440" tIns="45720" rIns="91440" bIns="45720" rtlCol="0" anchor="ctr">
            <a:normAutofit/>
          </a:bodyPr>
          <a:lstStyle/>
          <a:p>
            <a:r>
              <a:rPr lang="tr-TR"/>
              <a:t>Asıl başlık stili için tıklatın</a:t>
            </a:r>
            <a:endParaRPr lang="en-US" dirty="0"/>
          </a:p>
        </p:txBody>
      </p:sp>
      <p:sp>
        <p:nvSpPr>
          <p:cNvPr id="3" name="Text Placeholder 2"/>
          <p:cNvSpPr>
            <a:spLocks noGrp="1"/>
          </p:cNvSpPr>
          <p:nvPr>
            <p:ph type="body" idx="1"/>
          </p:nvPr>
        </p:nvSpPr>
        <p:spPr>
          <a:xfrm>
            <a:off x="913795" y="2096064"/>
            <a:ext cx="10353762" cy="3695136"/>
          </a:xfrm>
          <a:prstGeom prst="rect">
            <a:avLst/>
          </a:prstGeom>
        </p:spPr>
        <p:txBody>
          <a:bodyPr vert="horz" lIns="91440" tIns="45720" rIns="91440" bIns="45720"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48CCDE5F-2608-425C-947D-7F05B711CC10}" type="datetimeFigureOut">
              <a:rPr lang="tr-TR" smtClean="0"/>
              <a:pPr/>
              <a:t>5.01.2018</a:t>
            </a:fld>
            <a:endParaRPr lang="tr-TR"/>
          </a:p>
        </p:txBody>
      </p:sp>
      <p:sp>
        <p:nvSpPr>
          <p:cNvPr id="5" name="Footer Placeholder 4"/>
          <p:cNvSpPr>
            <a:spLocks noGrp="1"/>
          </p:cNvSpPr>
          <p:nvPr>
            <p:ph type="ftr" sz="quarter" idx="3"/>
          </p:nvPr>
        </p:nvSpPr>
        <p:spPr>
          <a:xfrm>
            <a:off x="913794" y="5883275"/>
            <a:ext cx="6672865" cy="365125"/>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tr-TR"/>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1381F114-1068-4F4E-8C41-D204765890F8}" type="slidenum">
              <a:rPr lang="tr-TR" smtClean="0"/>
              <a:pPr/>
              <a:t>‹#›</a:t>
            </a:fld>
            <a:endParaRPr lang="tr-TR"/>
          </a:p>
        </p:txBody>
      </p:sp>
    </p:spTree>
    <p:extLst>
      <p:ext uri="{BB962C8B-B14F-4D97-AF65-F5344CB8AC3E}">
        <p14:creationId xmlns:p14="http://schemas.microsoft.com/office/powerpoint/2010/main" val="1956170844"/>
      </p:ext>
    </p:extLst>
  </p:cSld>
  <p:clrMap bg1="dk1" tx1="lt1" bg2="dk2" tx2="lt2" accent1="accent1" accent2="accent2" accent3="accent3" accent4="accent4" accent5="accent5" accent6="accent6" hlink="hlink" folHlink="folHlink"/>
  <p:sldLayoutIdLst>
    <p:sldLayoutId id="2147483810" r:id="rId1"/>
    <p:sldLayoutId id="2147483811" r:id="rId2"/>
    <p:sldLayoutId id="2147483812" r:id="rId3"/>
    <p:sldLayoutId id="2147483813" r:id="rId4"/>
    <p:sldLayoutId id="2147483814" r:id="rId5"/>
    <p:sldLayoutId id="2147483815" r:id="rId6"/>
    <p:sldLayoutId id="2147483816" r:id="rId7"/>
    <p:sldLayoutId id="2147483817" r:id="rId8"/>
    <p:sldLayoutId id="2147483818" r:id="rId9"/>
    <p:sldLayoutId id="2147483819" r:id="rId10"/>
    <p:sldLayoutId id="2147483820" r:id="rId11"/>
    <p:sldLayoutId id="2147483821" r:id="rId12"/>
    <p:sldLayoutId id="2147483822" r:id="rId13"/>
    <p:sldLayoutId id="2147483823" r:id="rId14"/>
    <p:sldLayoutId id="2147483824" r:id="rId15"/>
    <p:sldLayoutId id="2147483825" r:id="rId16"/>
    <p:sldLayoutId id="2147483826" r:id="rId17"/>
  </p:sldLayoutIdLst>
  <p:txStyles>
    <p:title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4130566" y="-662152"/>
            <a:ext cx="6337737" cy="6132786"/>
          </a:xfrm>
        </p:spPr>
        <p:txBody>
          <a:bodyPr>
            <a:noAutofit/>
          </a:bodyPr>
          <a:lstStyle/>
          <a:p>
            <a:r>
              <a:rPr lang="tr-TR" sz="9600" dirty="0"/>
              <a:t>                             </a:t>
            </a:r>
            <a:r>
              <a:rPr lang="tr-TR" sz="6600" dirty="0"/>
              <a:t> </a:t>
            </a:r>
            <a:br>
              <a:rPr lang="tr-TR" sz="6600" dirty="0"/>
            </a:br>
            <a:r>
              <a:rPr lang="tr-TR" sz="6600" dirty="0"/>
              <a:t>                   </a:t>
            </a:r>
          </a:p>
        </p:txBody>
      </p:sp>
      <p:sp>
        <p:nvSpPr>
          <p:cNvPr id="4" name="AutoShape 2" descr="st john's wort ile ilgili görsel sonucu"/>
          <p:cNvSpPr>
            <a:spLocks noGrp="1" noChangeAspect="1" noChangeArrowheads="1"/>
          </p:cNvSpPr>
          <p:nvPr>
            <p:ph type="subTitle" idx="1"/>
          </p:nvPr>
        </p:nvSpPr>
        <p:spPr bwMode="auto">
          <a:xfrm>
            <a:off x="3137338" y="536029"/>
            <a:ext cx="10340123" cy="474542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normAutofit/>
          </a:bodyPr>
          <a:lstStyle/>
          <a:p>
            <a:r>
              <a:rPr lang="tr-TR" sz="4400" dirty="0">
                <a:solidFill>
                  <a:schemeClr val="bg2">
                    <a:lumMod val="20000"/>
                    <a:lumOff val="80000"/>
                  </a:schemeClr>
                </a:solidFill>
              </a:rPr>
              <a:t>ST. JOHN’S WORT VE İLAÇ ETKİLEŞMELERİ</a:t>
            </a:r>
          </a:p>
        </p:txBody>
      </p:sp>
      <p:sp>
        <p:nvSpPr>
          <p:cNvPr id="10" name="Metin kutusu 9"/>
          <p:cNvSpPr txBox="1"/>
          <p:nvPr/>
        </p:nvSpPr>
        <p:spPr>
          <a:xfrm>
            <a:off x="6310663" y="2766850"/>
            <a:ext cx="5376041" cy="2246769"/>
          </a:xfrm>
          <a:prstGeom prst="rect">
            <a:avLst/>
          </a:prstGeom>
          <a:noFill/>
        </p:spPr>
        <p:txBody>
          <a:bodyPr wrap="square" rtlCol="0">
            <a:spAutoFit/>
          </a:bodyPr>
          <a:lstStyle/>
          <a:p>
            <a:r>
              <a:rPr lang="tr-TR" dirty="0"/>
              <a:t>                  </a:t>
            </a:r>
            <a:r>
              <a:rPr lang="tr-TR" sz="2800" dirty="0"/>
              <a:t>HAZIRLAYANLAR</a:t>
            </a:r>
          </a:p>
          <a:p>
            <a:endParaRPr lang="tr-TR" sz="2800" dirty="0"/>
          </a:p>
          <a:p>
            <a:r>
              <a:rPr lang="tr-TR" sz="2800" dirty="0"/>
              <a:t>MERVE ÇAYLAK      13030042</a:t>
            </a:r>
          </a:p>
          <a:p>
            <a:r>
              <a:rPr lang="tr-TR" sz="2800" dirty="0"/>
              <a:t>SULTAN YILDIRIM    13030154</a:t>
            </a:r>
          </a:p>
          <a:p>
            <a:r>
              <a:rPr lang="tr-TR" sz="2800" dirty="0"/>
              <a:t>MELİKE YILMAZ       13030157</a:t>
            </a:r>
          </a:p>
        </p:txBody>
      </p:sp>
    </p:spTree>
    <p:extLst>
      <p:ext uri="{BB962C8B-B14F-4D97-AF65-F5344CB8AC3E}">
        <p14:creationId xmlns:p14="http://schemas.microsoft.com/office/powerpoint/2010/main" val="18307151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913794" y="27982"/>
            <a:ext cx="10883465" cy="1326321"/>
          </a:xfrm>
        </p:spPr>
        <p:txBody>
          <a:bodyPr/>
          <a:lstStyle/>
          <a:p>
            <a:r>
              <a:rPr lang="tr-TR" dirty="0">
                <a:solidFill>
                  <a:srgbClr val="7030A0"/>
                </a:solidFill>
              </a:rPr>
              <a:t>ORAL KONTRASEPTİFLER</a:t>
            </a:r>
            <a:r>
              <a:rPr lang="tr-TR" dirty="0"/>
              <a:t>↔ </a:t>
            </a:r>
            <a:r>
              <a:rPr lang="tr-TR" dirty="0" err="1">
                <a:solidFill>
                  <a:srgbClr val="7030A0"/>
                </a:solidFill>
              </a:rPr>
              <a:t>st.</a:t>
            </a:r>
            <a:r>
              <a:rPr lang="tr-TR" dirty="0">
                <a:solidFill>
                  <a:srgbClr val="7030A0"/>
                </a:solidFill>
              </a:rPr>
              <a:t> </a:t>
            </a:r>
            <a:r>
              <a:rPr lang="tr-TR" dirty="0" err="1">
                <a:solidFill>
                  <a:srgbClr val="7030A0"/>
                </a:solidFill>
              </a:rPr>
              <a:t>John's</a:t>
            </a:r>
            <a:r>
              <a:rPr lang="tr-TR" dirty="0">
                <a:solidFill>
                  <a:srgbClr val="7030A0"/>
                </a:solidFill>
              </a:rPr>
              <a:t> </a:t>
            </a:r>
            <a:r>
              <a:rPr lang="tr-TR" dirty="0" err="1">
                <a:solidFill>
                  <a:srgbClr val="7030A0"/>
                </a:solidFill>
              </a:rPr>
              <a:t>wort</a:t>
            </a:r>
            <a:endParaRPr lang="tr-TR" dirty="0">
              <a:solidFill>
                <a:srgbClr val="7030A0"/>
              </a:solidFill>
            </a:endParaRPr>
          </a:p>
        </p:txBody>
      </p:sp>
      <p:sp>
        <p:nvSpPr>
          <p:cNvPr id="3" name="İçerik Yer Tutucusu 2"/>
          <p:cNvSpPr>
            <a:spLocks noGrp="1"/>
          </p:cNvSpPr>
          <p:nvPr>
            <p:ph idx="1"/>
          </p:nvPr>
        </p:nvSpPr>
        <p:spPr>
          <a:xfrm>
            <a:off x="919119" y="1845220"/>
            <a:ext cx="10353762" cy="3695136"/>
          </a:xfrm>
        </p:spPr>
        <p:txBody>
          <a:bodyPr/>
          <a:lstStyle/>
          <a:p>
            <a:r>
              <a:rPr lang="tr-TR" dirty="0"/>
              <a:t>St. </a:t>
            </a:r>
            <a:r>
              <a:rPr lang="tr-TR" dirty="0" err="1"/>
              <a:t>John’s</a:t>
            </a:r>
            <a:r>
              <a:rPr lang="tr-TR" dirty="0"/>
              <a:t> </a:t>
            </a:r>
            <a:r>
              <a:rPr lang="tr-TR" dirty="0" err="1"/>
              <a:t>Wort</a:t>
            </a:r>
            <a:r>
              <a:rPr lang="tr-TR" dirty="0"/>
              <a:t>, oral </a:t>
            </a:r>
            <a:r>
              <a:rPr lang="tr-TR" dirty="0" err="1"/>
              <a:t>kontraseptiflerin</a:t>
            </a:r>
            <a:r>
              <a:rPr lang="tr-TR" dirty="0"/>
              <a:t> kan seviyelerini ve etkilerini azaltabilir. Doğum kontrol hapları veya </a:t>
            </a:r>
            <a:r>
              <a:rPr lang="tr-TR" dirty="0" err="1"/>
              <a:t>patch</a:t>
            </a:r>
            <a:r>
              <a:rPr lang="tr-TR" dirty="0"/>
              <a:t>, vajinal halka veya </a:t>
            </a:r>
            <a:r>
              <a:rPr lang="tr-TR" dirty="0" err="1"/>
              <a:t>implant</a:t>
            </a:r>
            <a:r>
              <a:rPr lang="tr-TR" dirty="0"/>
              <a:t> gibi başka bir hormon tipi </a:t>
            </a:r>
            <a:r>
              <a:rPr lang="tr-TR" dirty="0" err="1"/>
              <a:t>kontraseptif</a:t>
            </a:r>
            <a:r>
              <a:rPr lang="tr-TR" dirty="0"/>
              <a:t> kullanıyorsanız, St. </a:t>
            </a:r>
            <a:r>
              <a:rPr lang="tr-TR" dirty="0" err="1"/>
              <a:t>John's</a:t>
            </a:r>
            <a:r>
              <a:rPr lang="tr-TR" dirty="0"/>
              <a:t> </a:t>
            </a:r>
            <a:r>
              <a:rPr lang="tr-TR" dirty="0" err="1"/>
              <a:t>wort'u</a:t>
            </a:r>
            <a:r>
              <a:rPr lang="tr-TR" dirty="0"/>
              <a:t> almadan önce doktorunuzla konuşmalısınız. İstenmeyen bir hamilelikten kaçınmak için kısa süre sonra ve en az 4 hafta sonra (4 haftadan uzun süre) </a:t>
            </a:r>
            <a:r>
              <a:rPr lang="tr-TR" dirty="0" err="1"/>
              <a:t>St.John's</a:t>
            </a:r>
            <a:r>
              <a:rPr lang="tr-TR" dirty="0"/>
              <a:t> </a:t>
            </a:r>
            <a:r>
              <a:rPr lang="tr-TR" dirty="0" err="1"/>
              <a:t>wort</a:t>
            </a:r>
            <a:r>
              <a:rPr lang="tr-TR" dirty="0"/>
              <a:t> terapisinde, alternatif veya ek doğum kontrol yöntemine ihtiyaç duyabilirsiniz. Oral </a:t>
            </a:r>
            <a:r>
              <a:rPr lang="tr-TR" dirty="0" err="1"/>
              <a:t>kontraseptifin</a:t>
            </a:r>
            <a:r>
              <a:rPr lang="tr-TR" dirty="0"/>
              <a:t> etkinliğinin azaldığını gösterebileceğinden </a:t>
            </a:r>
            <a:r>
              <a:rPr lang="tr-TR" dirty="0" err="1"/>
              <a:t>menstruel</a:t>
            </a:r>
            <a:r>
              <a:rPr lang="tr-TR" dirty="0"/>
              <a:t> </a:t>
            </a:r>
            <a:r>
              <a:rPr lang="tr-TR" dirty="0" err="1"/>
              <a:t>siklusunuz</a:t>
            </a:r>
            <a:r>
              <a:rPr lang="tr-TR" dirty="0"/>
              <a:t> dışında kanama geçirip duyarlı olup olmadığınızı doktorunuza bildirin</a:t>
            </a:r>
          </a:p>
        </p:txBody>
      </p:sp>
      <p:sp>
        <p:nvSpPr>
          <p:cNvPr id="8" name="Metin kutusu 7"/>
          <p:cNvSpPr txBox="1"/>
          <p:nvPr/>
        </p:nvSpPr>
        <p:spPr>
          <a:xfrm>
            <a:off x="2081705" y="1031137"/>
            <a:ext cx="9129616" cy="646331"/>
          </a:xfrm>
          <a:prstGeom prst="rect">
            <a:avLst/>
          </a:prstGeom>
          <a:noFill/>
        </p:spPr>
        <p:txBody>
          <a:bodyPr wrap="square" rtlCol="0">
            <a:spAutoFit/>
          </a:bodyPr>
          <a:lstStyle/>
          <a:p>
            <a:r>
              <a:rPr lang="tr-TR" b="1" dirty="0">
                <a:solidFill>
                  <a:schemeClr val="accent2"/>
                </a:solidFill>
              </a:rPr>
              <a:t>(LEVONORGESTREL/NORGESTREL/ETİNİL ESTRADİOL NORETİNDRON/ DESOGESTREL /DROSPİRENON)</a:t>
            </a:r>
          </a:p>
        </p:txBody>
      </p:sp>
    </p:spTree>
    <p:extLst>
      <p:ext uri="{BB962C8B-B14F-4D97-AF65-F5344CB8AC3E}">
        <p14:creationId xmlns:p14="http://schemas.microsoft.com/office/powerpoint/2010/main" val="21277523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0" y="0"/>
            <a:ext cx="12444964" cy="1326321"/>
          </a:xfrm>
        </p:spPr>
        <p:txBody>
          <a:bodyPr>
            <a:noAutofit/>
          </a:bodyPr>
          <a:lstStyle/>
          <a:p>
            <a:r>
              <a:rPr lang="tr-TR" sz="3200" dirty="0">
                <a:solidFill>
                  <a:schemeClr val="bg1">
                    <a:lumMod val="50000"/>
                    <a:lumOff val="50000"/>
                  </a:schemeClr>
                </a:solidFill>
              </a:rPr>
              <a:t>                         ANTİNEOPLASTİK İLAÇLAR</a:t>
            </a:r>
            <a:r>
              <a:rPr lang="tr-TR" sz="3200" dirty="0"/>
              <a:t/>
            </a:r>
            <a:br>
              <a:rPr lang="tr-TR" sz="3200" dirty="0"/>
            </a:br>
            <a:r>
              <a:rPr lang="tr-TR" sz="3200" dirty="0" err="1">
                <a:solidFill>
                  <a:srgbClr val="7030A0"/>
                </a:solidFill>
              </a:rPr>
              <a:t>st.</a:t>
            </a:r>
            <a:r>
              <a:rPr lang="tr-TR" sz="3200" dirty="0">
                <a:solidFill>
                  <a:srgbClr val="7030A0"/>
                </a:solidFill>
              </a:rPr>
              <a:t> </a:t>
            </a:r>
            <a:r>
              <a:rPr lang="tr-TR" sz="3200" dirty="0" err="1">
                <a:solidFill>
                  <a:srgbClr val="7030A0"/>
                </a:solidFill>
              </a:rPr>
              <a:t>john's</a:t>
            </a:r>
            <a:r>
              <a:rPr lang="tr-TR" sz="3200" dirty="0">
                <a:solidFill>
                  <a:srgbClr val="7030A0"/>
                </a:solidFill>
              </a:rPr>
              <a:t> </a:t>
            </a:r>
            <a:r>
              <a:rPr lang="tr-TR" sz="3200" dirty="0" err="1">
                <a:solidFill>
                  <a:srgbClr val="7030A0"/>
                </a:solidFill>
              </a:rPr>
              <a:t>wort</a:t>
            </a:r>
            <a:r>
              <a:rPr lang="tr-TR" sz="3200" dirty="0">
                <a:solidFill>
                  <a:srgbClr val="7030A0"/>
                </a:solidFill>
              </a:rPr>
              <a:t> </a:t>
            </a:r>
            <a:r>
              <a:rPr lang="tr-TR" sz="3200" dirty="0"/>
              <a:t>↔ </a:t>
            </a:r>
            <a:r>
              <a:rPr lang="tr-TR" sz="3200" dirty="0">
                <a:solidFill>
                  <a:srgbClr val="7030A0"/>
                </a:solidFill>
              </a:rPr>
              <a:t>PROTEİN KİNAZ İNHİBİTÖRLERİ</a:t>
            </a:r>
          </a:p>
        </p:txBody>
      </p:sp>
      <p:sp>
        <p:nvSpPr>
          <p:cNvPr id="3" name="İçerik Yer Tutucusu 2"/>
          <p:cNvSpPr>
            <a:spLocks noGrp="1"/>
          </p:cNvSpPr>
          <p:nvPr>
            <p:ph idx="1"/>
          </p:nvPr>
        </p:nvSpPr>
        <p:spPr/>
        <p:txBody>
          <a:bodyPr/>
          <a:lstStyle/>
          <a:p>
            <a:r>
              <a:rPr lang="tr-TR" dirty="0"/>
              <a:t>St. </a:t>
            </a:r>
            <a:r>
              <a:rPr lang="tr-TR" dirty="0" err="1"/>
              <a:t>John's</a:t>
            </a:r>
            <a:r>
              <a:rPr lang="tr-TR" dirty="0"/>
              <a:t> </a:t>
            </a:r>
            <a:r>
              <a:rPr lang="tr-TR" dirty="0" err="1"/>
              <a:t>wort</a:t>
            </a:r>
            <a:r>
              <a:rPr lang="tr-TR" dirty="0"/>
              <a:t>, </a:t>
            </a:r>
            <a:r>
              <a:rPr lang="tr-TR" dirty="0" err="1"/>
              <a:t>Brigatinib'in</a:t>
            </a:r>
            <a:r>
              <a:rPr lang="tr-TR" dirty="0"/>
              <a:t> kan seviyelerini önemli ölçüde düşürebilir ve bu da ilacı kanseri tedavi etmede daha az etkili veya etkisiz hale getirebilir.</a:t>
            </a:r>
          </a:p>
        </p:txBody>
      </p:sp>
      <p:sp>
        <p:nvSpPr>
          <p:cNvPr id="5" name="Metin kutusu 4"/>
          <p:cNvSpPr txBox="1"/>
          <p:nvPr/>
        </p:nvSpPr>
        <p:spPr>
          <a:xfrm>
            <a:off x="913795" y="1245288"/>
            <a:ext cx="11377535" cy="461665"/>
          </a:xfrm>
          <a:prstGeom prst="rect">
            <a:avLst/>
          </a:prstGeom>
          <a:noFill/>
        </p:spPr>
        <p:txBody>
          <a:bodyPr wrap="square" rtlCol="0">
            <a:spAutoFit/>
          </a:bodyPr>
          <a:lstStyle/>
          <a:p>
            <a:r>
              <a:rPr lang="tr-TR" sz="2400" b="1" dirty="0"/>
              <a:t>( </a:t>
            </a:r>
            <a:r>
              <a:rPr lang="tr-TR" sz="2400" b="1" dirty="0">
                <a:solidFill>
                  <a:schemeClr val="accent2"/>
                </a:solidFill>
              </a:rPr>
              <a:t>EVEROLİMUS/BOSUTİNİB/BRİGATİNİB/AXİTİNİB/CERİTİNİB</a:t>
            </a:r>
            <a:r>
              <a:rPr lang="tr-TR" sz="2400" b="1" dirty="0"/>
              <a:t>)</a:t>
            </a:r>
          </a:p>
        </p:txBody>
      </p:sp>
    </p:spTree>
    <p:extLst>
      <p:ext uri="{BB962C8B-B14F-4D97-AF65-F5344CB8AC3E}">
        <p14:creationId xmlns:p14="http://schemas.microsoft.com/office/powerpoint/2010/main" val="35205681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0" y="190437"/>
            <a:ext cx="11327317" cy="1598926"/>
          </a:xfrm>
        </p:spPr>
        <p:txBody>
          <a:bodyPr>
            <a:normAutofit/>
          </a:bodyPr>
          <a:lstStyle/>
          <a:p>
            <a:r>
              <a:rPr lang="tr-TR" sz="2800" dirty="0" err="1">
                <a:solidFill>
                  <a:srgbClr val="7030A0"/>
                </a:solidFill>
              </a:rPr>
              <a:t>st.</a:t>
            </a:r>
            <a:r>
              <a:rPr lang="tr-TR" sz="2800" dirty="0">
                <a:solidFill>
                  <a:srgbClr val="7030A0"/>
                </a:solidFill>
              </a:rPr>
              <a:t> </a:t>
            </a:r>
            <a:r>
              <a:rPr lang="tr-TR" sz="2800" dirty="0" err="1">
                <a:solidFill>
                  <a:srgbClr val="7030A0"/>
                </a:solidFill>
              </a:rPr>
              <a:t>john</a:t>
            </a:r>
            <a:r>
              <a:rPr lang="tr-TR" sz="2800" dirty="0">
                <a:solidFill>
                  <a:srgbClr val="7030A0"/>
                </a:solidFill>
              </a:rPr>
              <a:t> </a:t>
            </a:r>
            <a:r>
              <a:rPr lang="tr-TR" sz="2800" dirty="0" err="1">
                <a:solidFill>
                  <a:srgbClr val="7030A0"/>
                </a:solidFill>
              </a:rPr>
              <a:t>wort</a:t>
            </a:r>
            <a:r>
              <a:rPr lang="tr-TR" sz="2800" dirty="0">
                <a:solidFill>
                  <a:srgbClr val="7030A0"/>
                </a:solidFill>
              </a:rPr>
              <a:t> ↔MAO-B İNHİBİTÖRÜ DOPAMİNERJİKLER</a:t>
            </a:r>
          </a:p>
        </p:txBody>
      </p:sp>
      <p:sp>
        <p:nvSpPr>
          <p:cNvPr id="3" name="İçerik Yer Tutucusu 2"/>
          <p:cNvSpPr>
            <a:spLocks noGrp="1"/>
          </p:cNvSpPr>
          <p:nvPr>
            <p:ph idx="1"/>
          </p:nvPr>
        </p:nvSpPr>
        <p:spPr>
          <a:xfrm>
            <a:off x="436531" y="2149639"/>
            <a:ext cx="8842381" cy="5466165"/>
          </a:xfrm>
        </p:spPr>
        <p:txBody>
          <a:bodyPr>
            <a:normAutofit/>
          </a:bodyPr>
          <a:lstStyle/>
          <a:p>
            <a:r>
              <a:rPr lang="tr-TR" sz="1800" dirty="0" err="1"/>
              <a:t>Rasajilin’in</a:t>
            </a:r>
            <a:r>
              <a:rPr lang="tr-TR" sz="1800" dirty="0"/>
              <a:t> / </a:t>
            </a:r>
            <a:r>
              <a:rPr lang="tr-TR" sz="1800" dirty="0" err="1"/>
              <a:t>Selejilin’in</a:t>
            </a:r>
            <a:r>
              <a:rPr lang="tr-TR" sz="1800" dirty="0"/>
              <a:t> St. </a:t>
            </a:r>
            <a:r>
              <a:rPr lang="tr-TR" sz="1800" dirty="0" err="1"/>
              <a:t>John’s</a:t>
            </a:r>
            <a:r>
              <a:rPr lang="tr-TR" sz="1800" dirty="0"/>
              <a:t> </a:t>
            </a:r>
            <a:r>
              <a:rPr lang="tr-TR" sz="1800" dirty="0" err="1"/>
              <a:t>Wort</a:t>
            </a:r>
            <a:r>
              <a:rPr lang="tr-TR" sz="1800" dirty="0"/>
              <a:t> ile birlikte kullanılması önerilmez. Bu ilaçların kombine edilmesi  </a:t>
            </a:r>
            <a:r>
              <a:rPr lang="tr-TR" sz="1800" dirty="0" err="1"/>
              <a:t>serotonin</a:t>
            </a:r>
            <a:r>
              <a:rPr lang="tr-TR" sz="1800" dirty="0"/>
              <a:t> sendromu adı verilen nadir fakat ciddi bir durumun riskini artırabilir. Genel olarak, St. </a:t>
            </a:r>
            <a:r>
              <a:rPr lang="tr-TR" sz="1800" dirty="0" err="1"/>
              <a:t>John’s</a:t>
            </a:r>
            <a:r>
              <a:rPr lang="tr-TR" sz="1800" dirty="0"/>
              <a:t> </a:t>
            </a:r>
            <a:r>
              <a:rPr lang="tr-TR" sz="1800" dirty="0" err="1"/>
              <a:t>Wort</a:t>
            </a:r>
            <a:r>
              <a:rPr lang="tr-TR" sz="1800" dirty="0"/>
              <a:t> ile tedaviye başlamadan önce </a:t>
            </a:r>
            <a:r>
              <a:rPr lang="tr-TR" sz="1800" dirty="0" err="1"/>
              <a:t>rasajilin</a:t>
            </a:r>
            <a:r>
              <a:rPr lang="tr-TR" sz="1800" dirty="0"/>
              <a:t> / </a:t>
            </a:r>
            <a:r>
              <a:rPr lang="tr-TR" sz="1800" dirty="0" err="1"/>
              <a:t>selejilin</a:t>
            </a:r>
            <a:r>
              <a:rPr lang="tr-TR" sz="1800" dirty="0"/>
              <a:t> durdurulduktan sonra en az 14 gün beklemeniz gerekir. Tersine, eğer St. </a:t>
            </a:r>
            <a:r>
              <a:rPr lang="tr-TR" sz="1800" dirty="0" err="1"/>
              <a:t>John’s</a:t>
            </a:r>
            <a:r>
              <a:rPr lang="tr-TR" sz="1800" dirty="0"/>
              <a:t> </a:t>
            </a:r>
            <a:r>
              <a:rPr lang="tr-TR" sz="1800" dirty="0" err="1"/>
              <a:t>Wort</a:t>
            </a:r>
            <a:r>
              <a:rPr lang="tr-TR" sz="1800" dirty="0"/>
              <a:t> kullandıysanız ve şu anda </a:t>
            </a:r>
            <a:r>
              <a:rPr lang="tr-TR" sz="1800" dirty="0" err="1"/>
              <a:t>rasajilin</a:t>
            </a:r>
            <a:r>
              <a:rPr lang="tr-TR" sz="1800" dirty="0"/>
              <a:t>/</a:t>
            </a:r>
            <a:r>
              <a:rPr lang="tr-TR" sz="1800" dirty="0" err="1"/>
              <a:t>selejilin</a:t>
            </a:r>
            <a:r>
              <a:rPr lang="tr-TR" sz="1800" dirty="0"/>
              <a:t> tedavisine başlıyorsanız, bu ilaçların vücudunuzdan temizlenmesi biraz zaman alabileceğinden, </a:t>
            </a:r>
            <a:r>
              <a:rPr lang="tr-TR" sz="1800" dirty="0" err="1"/>
              <a:t>rasajilin</a:t>
            </a:r>
            <a:r>
              <a:rPr lang="tr-TR" sz="1800" dirty="0"/>
              <a:t>/</a:t>
            </a:r>
            <a:r>
              <a:rPr lang="tr-TR" sz="1800" dirty="0" err="1"/>
              <a:t>selejilin</a:t>
            </a:r>
            <a:r>
              <a:rPr lang="tr-TR" sz="1800" dirty="0"/>
              <a:t> kullanımınızdan önce ne kadar beklemeniz gerektiğini öğrenmek için doktorunuza veya eczacınıza danışmalısınız.</a:t>
            </a:r>
          </a:p>
        </p:txBody>
      </p:sp>
      <p:sp>
        <p:nvSpPr>
          <p:cNvPr id="6" name="Metin kutusu 5"/>
          <p:cNvSpPr txBox="1"/>
          <p:nvPr/>
        </p:nvSpPr>
        <p:spPr>
          <a:xfrm>
            <a:off x="3549472" y="264755"/>
            <a:ext cx="5320983" cy="523220"/>
          </a:xfrm>
          <a:prstGeom prst="rect">
            <a:avLst/>
          </a:prstGeom>
          <a:noFill/>
        </p:spPr>
        <p:txBody>
          <a:bodyPr wrap="square" rtlCol="0">
            <a:spAutoFit/>
          </a:bodyPr>
          <a:lstStyle/>
          <a:p>
            <a:r>
              <a:rPr lang="tr-TR" sz="2800" b="1" dirty="0">
                <a:solidFill>
                  <a:schemeClr val="bg1">
                    <a:lumMod val="50000"/>
                    <a:lumOff val="50000"/>
                  </a:schemeClr>
                </a:solidFill>
              </a:rPr>
              <a:t>ANTİPARKİNSON İLAÇLAR</a:t>
            </a:r>
          </a:p>
        </p:txBody>
      </p:sp>
      <p:sp>
        <p:nvSpPr>
          <p:cNvPr id="7" name="Metin kutusu 6"/>
          <p:cNvSpPr txBox="1"/>
          <p:nvPr/>
        </p:nvSpPr>
        <p:spPr>
          <a:xfrm>
            <a:off x="3549472" y="1310342"/>
            <a:ext cx="6071016" cy="400110"/>
          </a:xfrm>
          <a:prstGeom prst="rect">
            <a:avLst/>
          </a:prstGeom>
          <a:noFill/>
        </p:spPr>
        <p:txBody>
          <a:bodyPr wrap="square" rtlCol="0">
            <a:spAutoFit/>
          </a:bodyPr>
          <a:lstStyle/>
          <a:p>
            <a:r>
              <a:rPr lang="tr-TR" sz="2000" b="1" dirty="0">
                <a:solidFill>
                  <a:schemeClr val="accent2"/>
                </a:solidFill>
              </a:rPr>
              <a:t>(SELEGİLİNE/ RASAGİLİNE)</a:t>
            </a:r>
          </a:p>
        </p:txBody>
      </p:sp>
    </p:spTree>
    <p:extLst>
      <p:ext uri="{BB962C8B-B14F-4D97-AF65-F5344CB8AC3E}">
        <p14:creationId xmlns:p14="http://schemas.microsoft.com/office/powerpoint/2010/main" val="19507415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97822" y="841751"/>
            <a:ext cx="10353761" cy="1326321"/>
          </a:xfrm>
        </p:spPr>
        <p:txBody>
          <a:bodyPr/>
          <a:lstStyle/>
          <a:p>
            <a:r>
              <a:rPr lang="tr-TR" dirty="0" err="1">
                <a:solidFill>
                  <a:srgbClr val="7030A0"/>
                </a:solidFill>
              </a:rPr>
              <a:t>st.</a:t>
            </a:r>
            <a:r>
              <a:rPr lang="tr-TR" dirty="0">
                <a:solidFill>
                  <a:srgbClr val="7030A0"/>
                </a:solidFill>
              </a:rPr>
              <a:t> </a:t>
            </a:r>
            <a:r>
              <a:rPr lang="tr-TR" dirty="0" err="1">
                <a:solidFill>
                  <a:srgbClr val="7030A0"/>
                </a:solidFill>
              </a:rPr>
              <a:t>john's</a:t>
            </a:r>
            <a:r>
              <a:rPr lang="tr-TR" dirty="0">
                <a:solidFill>
                  <a:srgbClr val="7030A0"/>
                </a:solidFill>
              </a:rPr>
              <a:t> </a:t>
            </a:r>
            <a:r>
              <a:rPr lang="tr-TR" dirty="0" err="1">
                <a:solidFill>
                  <a:srgbClr val="7030A0"/>
                </a:solidFill>
              </a:rPr>
              <a:t>wort</a:t>
            </a:r>
            <a:r>
              <a:rPr lang="tr-TR" dirty="0">
                <a:solidFill>
                  <a:srgbClr val="7030A0"/>
                </a:solidFill>
              </a:rPr>
              <a:t> ↔ ANTİ HIV İLAÇLAR</a:t>
            </a:r>
          </a:p>
        </p:txBody>
      </p:sp>
      <p:sp>
        <p:nvSpPr>
          <p:cNvPr id="5" name="Metin kutusu 4">
            <a:extLst>
              <a:ext uri="{FF2B5EF4-FFF2-40B4-BE49-F238E27FC236}">
                <a16:creationId xmlns:a16="http://schemas.microsoft.com/office/drawing/2014/main" id="{4F9954D3-2A69-486B-AB4B-EACAEFD84713}"/>
              </a:ext>
            </a:extLst>
          </p:cNvPr>
          <p:cNvSpPr txBox="1"/>
          <p:nvPr/>
        </p:nvSpPr>
        <p:spPr>
          <a:xfrm>
            <a:off x="358012" y="1812752"/>
            <a:ext cx="9242091" cy="369332"/>
          </a:xfrm>
          <a:prstGeom prst="rect">
            <a:avLst/>
          </a:prstGeom>
          <a:noFill/>
        </p:spPr>
        <p:txBody>
          <a:bodyPr wrap="square" rtlCol="0">
            <a:spAutoFit/>
          </a:bodyPr>
          <a:lstStyle/>
          <a:p>
            <a:r>
              <a:rPr lang="tr-TR" b="1" dirty="0">
                <a:solidFill>
                  <a:schemeClr val="accent2"/>
                </a:solidFill>
              </a:rPr>
              <a:t>(EFAVİRENZ/ATAZANAVİR/RİTONAVİR/NELFİNAVİR/TENOFOVİR)</a:t>
            </a:r>
          </a:p>
        </p:txBody>
      </p:sp>
      <p:sp>
        <p:nvSpPr>
          <p:cNvPr id="3" name="Dikdörtgen 2"/>
          <p:cNvSpPr/>
          <p:nvPr/>
        </p:nvSpPr>
        <p:spPr>
          <a:xfrm>
            <a:off x="416221" y="2535487"/>
            <a:ext cx="11062741" cy="646331"/>
          </a:xfrm>
          <a:prstGeom prst="rect">
            <a:avLst/>
          </a:prstGeom>
        </p:spPr>
        <p:txBody>
          <a:bodyPr wrap="square">
            <a:spAutoFit/>
          </a:bodyPr>
          <a:lstStyle/>
          <a:p>
            <a:r>
              <a:rPr lang="tr-TR" dirty="0" err="1"/>
              <a:t>St</a:t>
            </a:r>
            <a:r>
              <a:rPr lang="tr-TR" dirty="0"/>
              <a:t> </a:t>
            </a:r>
            <a:r>
              <a:rPr lang="tr-TR" dirty="0" err="1"/>
              <a:t>John's</a:t>
            </a:r>
            <a:r>
              <a:rPr lang="tr-TR" dirty="0"/>
              <a:t> </a:t>
            </a:r>
            <a:r>
              <a:rPr lang="tr-TR" dirty="0" err="1"/>
              <a:t>wort</a:t>
            </a:r>
            <a:r>
              <a:rPr lang="tr-TR" dirty="0"/>
              <a:t> ile birlikte </a:t>
            </a:r>
            <a:r>
              <a:rPr lang="tr-TR" dirty="0" err="1"/>
              <a:t>atazanavir</a:t>
            </a:r>
            <a:r>
              <a:rPr lang="tr-TR" dirty="0"/>
              <a:t> kullanmadan önce doktorunuza danışın. Bu ilaçları birlikte kullanmak </a:t>
            </a:r>
            <a:r>
              <a:rPr lang="tr-TR" dirty="0" err="1"/>
              <a:t>atazanavirin</a:t>
            </a:r>
            <a:r>
              <a:rPr lang="tr-TR" dirty="0"/>
              <a:t> daha az etkili olmasına neden olabilir.</a:t>
            </a:r>
          </a:p>
        </p:txBody>
      </p:sp>
      <p:sp>
        <p:nvSpPr>
          <p:cNvPr id="9" name="İçerik Yer Tutucusu 8"/>
          <p:cNvSpPr>
            <a:spLocks noGrp="1"/>
          </p:cNvSpPr>
          <p:nvPr>
            <p:ph idx="1"/>
          </p:nvPr>
        </p:nvSpPr>
        <p:spPr/>
        <p:txBody>
          <a:bodyPr/>
          <a:lstStyle/>
          <a:p>
            <a:endParaRPr lang="tr-TR"/>
          </a:p>
        </p:txBody>
      </p:sp>
    </p:spTree>
    <p:extLst>
      <p:ext uri="{BB962C8B-B14F-4D97-AF65-F5344CB8AC3E}">
        <p14:creationId xmlns:p14="http://schemas.microsoft.com/office/powerpoint/2010/main" val="35293768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6B15CC75-F918-4C11-8620-EF848B7475F9}"/>
              </a:ext>
            </a:extLst>
          </p:cNvPr>
          <p:cNvSpPr>
            <a:spLocks noGrp="1"/>
          </p:cNvSpPr>
          <p:nvPr>
            <p:ph type="title"/>
          </p:nvPr>
        </p:nvSpPr>
        <p:spPr>
          <a:xfrm>
            <a:off x="-330389" y="746238"/>
            <a:ext cx="10353761" cy="1326321"/>
          </a:xfrm>
        </p:spPr>
        <p:txBody>
          <a:bodyPr/>
          <a:lstStyle/>
          <a:p>
            <a:r>
              <a:rPr lang="tr-TR" dirty="0">
                <a:solidFill>
                  <a:schemeClr val="accent6">
                    <a:lumMod val="40000"/>
                    <a:lumOff val="60000"/>
                  </a:schemeClr>
                </a:solidFill>
              </a:rPr>
              <a:t>FLİBANSERİN</a:t>
            </a:r>
          </a:p>
        </p:txBody>
      </p:sp>
      <p:sp>
        <p:nvSpPr>
          <p:cNvPr id="3" name="İçerik Yer Tutucusu 2">
            <a:extLst>
              <a:ext uri="{FF2B5EF4-FFF2-40B4-BE49-F238E27FC236}">
                <a16:creationId xmlns:a16="http://schemas.microsoft.com/office/drawing/2014/main" id="{38D02B41-7377-44E0-854F-0705108D0822}"/>
              </a:ext>
            </a:extLst>
          </p:cNvPr>
          <p:cNvSpPr>
            <a:spLocks noGrp="1"/>
          </p:cNvSpPr>
          <p:nvPr>
            <p:ph idx="1"/>
          </p:nvPr>
        </p:nvSpPr>
        <p:spPr>
          <a:xfrm>
            <a:off x="793874" y="2072559"/>
            <a:ext cx="10353762" cy="4174435"/>
          </a:xfrm>
        </p:spPr>
        <p:txBody>
          <a:bodyPr/>
          <a:lstStyle/>
          <a:p>
            <a:r>
              <a:rPr lang="tr-TR" dirty="0">
                <a:effectLst/>
              </a:rPr>
              <a:t>St. </a:t>
            </a:r>
            <a:r>
              <a:rPr lang="tr-TR" dirty="0" err="1">
                <a:effectLst/>
              </a:rPr>
              <a:t>John's</a:t>
            </a:r>
            <a:r>
              <a:rPr lang="tr-TR" dirty="0">
                <a:effectLst/>
              </a:rPr>
              <a:t> </a:t>
            </a:r>
            <a:r>
              <a:rPr lang="tr-TR" dirty="0" err="1">
                <a:effectLst/>
              </a:rPr>
              <a:t>wort</a:t>
            </a:r>
            <a:r>
              <a:rPr lang="tr-TR" dirty="0">
                <a:effectLst/>
              </a:rPr>
              <a:t>, </a:t>
            </a:r>
            <a:r>
              <a:rPr lang="tr-TR" dirty="0" err="1">
                <a:effectLst/>
              </a:rPr>
              <a:t>flibanserin'in</a:t>
            </a:r>
            <a:r>
              <a:rPr lang="tr-TR" dirty="0">
                <a:effectLst/>
              </a:rPr>
              <a:t> kan seviyelerini önemli ölçüde düşürebilir ve bu durum tedavinin etkisiz veya daha az etkili olmasını sağlayabilir.</a:t>
            </a:r>
          </a:p>
          <a:p>
            <a:r>
              <a:rPr lang="tr-TR" dirty="0">
                <a:effectLst/>
              </a:rPr>
              <a:t>                                    </a:t>
            </a:r>
            <a:endParaRPr lang="tr-TR" dirty="0"/>
          </a:p>
        </p:txBody>
      </p:sp>
      <p:sp>
        <p:nvSpPr>
          <p:cNvPr id="6" name="Metin kutusu 5"/>
          <p:cNvSpPr txBox="1"/>
          <p:nvPr/>
        </p:nvSpPr>
        <p:spPr>
          <a:xfrm>
            <a:off x="5419725" y="4218232"/>
            <a:ext cx="5307924" cy="1477328"/>
          </a:xfrm>
          <a:prstGeom prst="rect">
            <a:avLst/>
          </a:prstGeom>
          <a:noFill/>
        </p:spPr>
        <p:txBody>
          <a:bodyPr wrap="square" rtlCol="0">
            <a:spAutoFit/>
          </a:bodyPr>
          <a:lstStyle/>
          <a:p>
            <a:r>
              <a:rPr lang="tr-TR" dirty="0" err="1"/>
              <a:t>Flibanserin</a:t>
            </a:r>
            <a:r>
              <a:rPr lang="tr-TR" dirty="0"/>
              <a:t>, beyinden </a:t>
            </a:r>
            <a:r>
              <a:rPr lang="tr-TR" dirty="0" err="1"/>
              <a:t>noradrenalin</a:t>
            </a:r>
            <a:r>
              <a:rPr lang="tr-TR" dirty="0"/>
              <a:t> ve </a:t>
            </a:r>
            <a:r>
              <a:rPr lang="tr-TR" dirty="0" err="1"/>
              <a:t>dopamin</a:t>
            </a:r>
            <a:r>
              <a:rPr lang="tr-TR" dirty="0"/>
              <a:t> salgılanmasını artırırken </a:t>
            </a:r>
            <a:r>
              <a:rPr lang="tr-TR" dirty="0" err="1"/>
              <a:t>serotonini</a:t>
            </a:r>
            <a:r>
              <a:rPr lang="tr-TR" dirty="0"/>
              <a:t> azaltıyor. İlaç söz konusu üç beyin kimyasalını dengeliyor. Beynin haz ve ödül sistemini uyarıp, cinsel motivasyonu, yani libidoyu artırıyor. </a:t>
            </a:r>
          </a:p>
        </p:txBody>
      </p:sp>
    </p:spTree>
    <p:extLst>
      <p:ext uri="{BB962C8B-B14F-4D97-AF65-F5344CB8AC3E}">
        <p14:creationId xmlns:p14="http://schemas.microsoft.com/office/powerpoint/2010/main" val="25430611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FA4B4AD8-5EB7-4E48-A520-C17215A63D8C}"/>
              </a:ext>
            </a:extLst>
          </p:cNvPr>
          <p:cNvSpPr>
            <a:spLocks noGrp="1"/>
          </p:cNvSpPr>
          <p:nvPr>
            <p:ph type="title"/>
          </p:nvPr>
        </p:nvSpPr>
        <p:spPr>
          <a:xfrm>
            <a:off x="913795" y="265044"/>
            <a:ext cx="9687944" cy="1326321"/>
          </a:xfrm>
        </p:spPr>
        <p:txBody>
          <a:bodyPr>
            <a:normAutofit/>
          </a:bodyPr>
          <a:lstStyle/>
          <a:p>
            <a:r>
              <a:rPr lang="tr-TR" sz="4000" dirty="0">
                <a:solidFill>
                  <a:schemeClr val="accent5">
                    <a:lumMod val="60000"/>
                    <a:lumOff val="40000"/>
                  </a:schemeClr>
                </a:solidFill>
              </a:rPr>
              <a:t>   St. </a:t>
            </a:r>
            <a:r>
              <a:rPr lang="tr-TR" sz="4000" dirty="0" err="1">
                <a:solidFill>
                  <a:schemeClr val="accent5">
                    <a:lumMod val="60000"/>
                    <a:lumOff val="40000"/>
                  </a:schemeClr>
                </a:solidFill>
              </a:rPr>
              <a:t>John’s</a:t>
            </a:r>
            <a:r>
              <a:rPr lang="tr-TR" sz="4000" dirty="0">
                <a:solidFill>
                  <a:schemeClr val="accent5">
                    <a:lumMod val="60000"/>
                    <a:lumOff val="40000"/>
                  </a:schemeClr>
                </a:solidFill>
              </a:rPr>
              <a:t> </a:t>
            </a:r>
            <a:r>
              <a:rPr lang="tr-TR" sz="4000" dirty="0" err="1">
                <a:solidFill>
                  <a:schemeClr val="accent5">
                    <a:lumMod val="60000"/>
                    <a:lumOff val="40000"/>
                  </a:schemeClr>
                </a:solidFill>
              </a:rPr>
              <a:t>wort</a:t>
            </a:r>
            <a:r>
              <a:rPr lang="tr-TR" sz="4000" dirty="0">
                <a:solidFill>
                  <a:schemeClr val="accent5">
                    <a:lumMod val="60000"/>
                    <a:lumOff val="40000"/>
                  </a:schemeClr>
                </a:solidFill>
              </a:rPr>
              <a:t> </a:t>
            </a:r>
            <a:r>
              <a:rPr lang="tr-TR" sz="4000" dirty="0">
                <a:solidFill>
                  <a:schemeClr val="bg2">
                    <a:lumMod val="40000"/>
                    <a:lumOff val="60000"/>
                  </a:schemeClr>
                </a:solidFill>
              </a:rPr>
              <a:t>↔</a:t>
            </a:r>
            <a:r>
              <a:rPr lang="tr-TR" sz="4000" dirty="0"/>
              <a:t/>
            </a:r>
            <a:br>
              <a:rPr lang="tr-TR" sz="4000" dirty="0"/>
            </a:br>
            <a:r>
              <a:rPr lang="tr-TR" sz="4000" dirty="0">
                <a:solidFill>
                  <a:schemeClr val="accent5">
                    <a:lumMod val="60000"/>
                    <a:lumOff val="40000"/>
                  </a:schemeClr>
                </a:solidFill>
              </a:rPr>
              <a:t> </a:t>
            </a:r>
            <a:r>
              <a:rPr lang="tr-TR" sz="4000" dirty="0" err="1">
                <a:solidFill>
                  <a:schemeClr val="accent5">
                    <a:lumMod val="60000"/>
                    <a:lumOff val="40000"/>
                  </a:schemeClr>
                </a:solidFill>
              </a:rPr>
              <a:t>antidepresanlar</a:t>
            </a:r>
            <a:endParaRPr lang="tr-TR" sz="4000" dirty="0">
              <a:solidFill>
                <a:schemeClr val="accent5">
                  <a:lumMod val="60000"/>
                  <a:lumOff val="40000"/>
                </a:schemeClr>
              </a:solidFill>
            </a:endParaRPr>
          </a:p>
        </p:txBody>
      </p:sp>
      <p:sp>
        <p:nvSpPr>
          <p:cNvPr id="3" name="İçerik Yer Tutucusu 2">
            <a:extLst>
              <a:ext uri="{FF2B5EF4-FFF2-40B4-BE49-F238E27FC236}">
                <a16:creationId xmlns:a16="http://schemas.microsoft.com/office/drawing/2014/main" id="{D70C1A1A-AF03-460F-86C0-BAA63A4FBA51}"/>
              </a:ext>
            </a:extLst>
          </p:cNvPr>
          <p:cNvSpPr>
            <a:spLocks noGrp="1"/>
          </p:cNvSpPr>
          <p:nvPr>
            <p:ph idx="1"/>
          </p:nvPr>
        </p:nvSpPr>
        <p:spPr>
          <a:xfrm>
            <a:off x="801746" y="1934818"/>
            <a:ext cx="2651041" cy="4108174"/>
          </a:xfrm>
        </p:spPr>
        <p:txBody>
          <a:bodyPr>
            <a:normAutofit/>
          </a:bodyPr>
          <a:lstStyle/>
          <a:p>
            <a:pPr marL="0" indent="0">
              <a:buNone/>
            </a:pPr>
            <a:r>
              <a:rPr lang="tr-TR" sz="2200" b="1" dirty="0">
                <a:solidFill>
                  <a:schemeClr val="bg2">
                    <a:lumMod val="40000"/>
                    <a:lumOff val="60000"/>
                  </a:schemeClr>
                </a:solidFill>
              </a:rPr>
              <a:t>    SSRI</a:t>
            </a:r>
            <a:r>
              <a:rPr lang="tr-TR" b="1" dirty="0">
                <a:solidFill>
                  <a:schemeClr val="bg2">
                    <a:lumMod val="40000"/>
                    <a:lumOff val="60000"/>
                  </a:schemeClr>
                </a:solidFill>
              </a:rPr>
              <a:t>                                           </a:t>
            </a:r>
          </a:p>
          <a:p>
            <a:r>
              <a:rPr lang="tr-TR" dirty="0" err="1"/>
              <a:t>Citalopram</a:t>
            </a:r>
            <a:r>
              <a:rPr lang="tr-TR" dirty="0"/>
              <a:t>                          </a:t>
            </a:r>
          </a:p>
          <a:p>
            <a:r>
              <a:rPr lang="tr-TR" dirty="0" err="1"/>
              <a:t>Escitalopram</a:t>
            </a:r>
            <a:endParaRPr lang="tr-TR" dirty="0"/>
          </a:p>
          <a:p>
            <a:r>
              <a:rPr lang="tr-TR" dirty="0" err="1"/>
              <a:t>Fluoxetine</a:t>
            </a:r>
            <a:endParaRPr lang="tr-TR" dirty="0"/>
          </a:p>
          <a:p>
            <a:r>
              <a:rPr lang="tr-TR" dirty="0" err="1"/>
              <a:t>Paroxetine</a:t>
            </a:r>
            <a:endParaRPr lang="tr-TR" dirty="0"/>
          </a:p>
          <a:p>
            <a:r>
              <a:rPr lang="tr-TR" dirty="0" err="1"/>
              <a:t>Sertralin</a:t>
            </a:r>
            <a:r>
              <a:rPr lang="tr-TR" dirty="0"/>
              <a:t>  </a:t>
            </a:r>
          </a:p>
        </p:txBody>
      </p:sp>
      <p:sp>
        <p:nvSpPr>
          <p:cNvPr id="5" name="Metin kutusu 4">
            <a:extLst>
              <a:ext uri="{FF2B5EF4-FFF2-40B4-BE49-F238E27FC236}">
                <a16:creationId xmlns:a16="http://schemas.microsoft.com/office/drawing/2014/main" id="{B1C166E0-AC6E-492D-9A90-69512021E7F2}"/>
              </a:ext>
            </a:extLst>
          </p:cNvPr>
          <p:cNvSpPr txBox="1"/>
          <p:nvPr/>
        </p:nvSpPr>
        <p:spPr>
          <a:xfrm>
            <a:off x="3219378" y="1934818"/>
            <a:ext cx="3061250" cy="2831544"/>
          </a:xfrm>
          <a:prstGeom prst="rect">
            <a:avLst/>
          </a:prstGeom>
          <a:noFill/>
        </p:spPr>
        <p:txBody>
          <a:bodyPr wrap="square" rtlCol="0">
            <a:spAutoFit/>
          </a:bodyPr>
          <a:lstStyle/>
          <a:p>
            <a:r>
              <a:rPr lang="tr-TR" sz="2000" b="1" dirty="0">
                <a:solidFill>
                  <a:schemeClr val="bg2">
                    <a:lumMod val="40000"/>
                    <a:lumOff val="60000"/>
                  </a:schemeClr>
                </a:solidFill>
              </a:rPr>
              <a:t>     TCA</a:t>
            </a:r>
          </a:p>
          <a:p>
            <a:endParaRPr lang="tr-TR" sz="2000" b="1" dirty="0">
              <a:solidFill>
                <a:schemeClr val="bg2">
                  <a:lumMod val="40000"/>
                  <a:lumOff val="60000"/>
                </a:schemeClr>
              </a:solidFill>
            </a:endParaRPr>
          </a:p>
          <a:p>
            <a:pPr marL="342900" indent="-342900">
              <a:buFont typeface="Arial" panose="020B0604020202020204" pitchFamily="34" charset="0"/>
              <a:buChar char="•"/>
            </a:pPr>
            <a:r>
              <a:rPr lang="tr-TR" sz="2000" dirty="0" err="1"/>
              <a:t>İmipramin</a:t>
            </a:r>
            <a:endParaRPr lang="tr-TR" sz="2000" dirty="0"/>
          </a:p>
          <a:p>
            <a:pPr marL="285750" indent="-285750">
              <a:buFont typeface="Arial" panose="020B0604020202020204" pitchFamily="34" charset="0"/>
              <a:buChar char="•"/>
            </a:pPr>
            <a:r>
              <a:rPr lang="tr-TR" sz="2000" dirty="0" err="1"/>
              <a:t>Klomipramin</a:t>
            </a:r>
            <a:endParaRPr lang="tr-TR" sz="2000" dirty="0"/>
          </a:p>
          <a:p>
            <a:pPr marL="285750" indent="-285750">
              <a:buFont typeface="Arial" panose="020B0604020202020204" pitchFamily="34" charset="0"/>
              <a:buChar char="•"/>
            </a:pPr>
            <a:r>
              <a:rPr lang="tr-TR" sz="2000" dirty="0" err="1"/>
              <a:t>Doksepin</a:t>
            </a:r>
            <a:endParaRPr lang="tr-TR" sz="2000" dirty="0"/>
          </a:p>
          <a:p>
            <a:pPr marL="285750" indent="-285750">
              <a:buFont typeface="Arial" panose="020B0604020202020204" pitchFamily="34" charset="0"/>
              <a:buChar char="•"/>
            </a:pPr>
            <a:r>
              <a:rPr lang="tr-TR" sz="2000" dirty="0" err="1"/>
              <a:t>Nortriptilin</a:t>
            </a:r>
            <a:endParaRPr lang="tr-TR" sz="2000" dirty="0"/>
          </a:p>
          <a:p>
            <a:pPr marL="285750" indent="-285750">
              <a:buFont typeface="Arial" panose="020B0604020202020204" pitchFamily="34" charset="0"/>
              <a:buChar char="•"/>
            </a:pPr>
            <a:r>
              <a:rPr lang="tr-TR" sz="2000" dirty="0" err="1"/>
              <a:t>Amoksapin</a:t>
            </a:r>
            <a:endParaRPr lang="tr-TR" sz="2000" dirty="0"/>
          </a:p>
          <a:p>
            <a:pPr marL="285750" indent="-285750">
              <a:buFont typeface="Arial" panose="020B0604020202020204" pitchFamily="34" charset="0"/>
              <a:buChar char="•"/>
            </a:pPr>
            <a:r>
              <a:rPr lang="tr-TR" sz="2000" dirty="0" err="1"/>
              <a:t>Amitriptilin</a:t>
            </a:r>
            <a:endParaRPr lang="tr-TR" sz="2000" dirty="0"/>
          </a:p>
          <a:p>
            <a:pPr marL="285750" indent="-285750">
              <a:buFont typeface="Arial" panose="020B0604020202020204" pitchFamily="34" charset="0"/>
              <a:buChar char="•"/>
            </a:pPr>
            <a:endParaRPr lang="tr-TR" dirty="0"/>
          </a:p>
        </p:txBody>
      </p:sp>
      <p:sp>
        <p:nvSpPr>
          <p:cNvPr id="6" name="Metin kutusu 5">
            <a:extLst>
              <a:ext uri="{FF2B5EF4-FFF2-40B4-BE49-F238E27FC236}">
                <a16:creationId xmlns:a16="http://schemas.microsoft.com/office/drawing/2014/main" id="{E3B8F235-4140-447F-865C-9A35F52B80B2}"/>
              </a:ext>
            </a:extLst>
          </p:cNvPr>
          <p:cNvSpPr txBox="1"/>
          <p:nvPr/>
        </p:nvSpPr>
        <p:spPr>
          <a:xfrm>
            <a:off x="6280628" y="1937242"/>
            <a:ext cx="2782358" cy="1508105"/>
          </a:xfrm>
          <a:prstGeom prst="rect">
            <a:avLst/>
          </a:prstGeom>
          <a:noFill/>
        </p:spPr>
        <p:txBody>
          <a:bodyPr wrap="square" rtlCol="0">
            <a:spAutoFit/>
          </a:bodyPr>
          <a:lstStyle/>
          <a:p>
            <a:r>
              <a:rPr lang="tr-TR" sz="2000" b="1" dirty="0">
                <a:solidFill>
                  <a:schemeClr val="bg2">
                    <a:lumMod val="40000"/>
                    <a:lumOff val="60000"/>
                  </a:schemeClr>
                </a:solidFill>
              </a:rPr>
              <a:t>SNRI</a:t>
            </a:r>
          </a:p>
          <a:p>
            <a:endParaRPr lang="tr-TR" dirty="0"/>
          </a:p>
          <a:p>
            <a:pPr marL="285750" indent="-285750">
              <a:buFont typeface="Arial" panose="020B0604020202020204" pitchFamily="34" charset="0"/>
              <a:buChar char="•"/>
            </a:pPr>
            <a:r>
              <a:rPr lang="tr-TR" dirty="0" err="1"/>
              <a:t>Venlafaxine</a:t>
            </a:r>
            <a:endParaRPr lang="tr-TR" dirty="0"/>
          </a:p>
          <a:p>
            <a:pPr marL="285750" indent="-285750">
              <a:buFont typeface="Arial" panose="020B0604020202020204" pitchFamily="34" charset="0"/>
              <a:buChar char="•"/>
            </a:pPr>
            <a:r>
              <a:rPr lang="tr-TR" dirty="0" err="1"/>
              <a:t>Duloxetine</a:t>
            </a:r>
            <a:endParaRPr lang="tr-TR" dirty="0"/>
          </a:p>
          <a:p>
            <a:pPr marL="285750" indent="-285750">
              <a:buFont typeface="Arial" panose="020B0604020202020204" pitchFamily="34" charset="0"/>
              <a:buChar char="•"/>
            </a:pPr>
            <a:r>
              <a:rPr lang="tr-TR" dirty="0" err="1"/>
              <a:t>Desvenlafaxine</a:t>
            </a:r>
            <a:endParaRPr lang="tr-TR" dirty="0"/>
          </a:p>
        </p:txBody>
      </p:sp>
      <p:sp>
        <p:nvSpPr>
          <p:cNvPr id="7" name="Metin kutusu 6">
            <a:extLst>
              <a:ext uri="{FF2B5EF4-FFF2-40B4-BE49-F238E27FC236}">
                <a16:creationId xmlns:a16="http://schemas.microsoft.com/office/drawing/2014/main" id="{D1309864-14B1-4CDB-930B-54A2918738E5}"/>
              </a:ext>
            </a:extLst>
          </p:cNvPr>
          <p:cNvSpPr txBox="1"/>
          <p:nvPr/>
        </p:nvSpPr>
        <p:spPr>
          <a:xfrm>
            <a:off x="8931668" y="1591365"/>
            <a:ext cx="3061250" cy="1631216"/>
          </a:xfrm>
          <a:prstGeom prst="rect">
            <a:avLst/>
          </a:prstGeom>
          <a:noFill/>
        </p:spPr>
        <p:txBody>
          <a:bodyPr wrap="square" rtlCol="0">
            <a:spAutoFit/>
          </a:bodyPr>
          <a:lstStyle/>
          <a:p>
            <a:r>
              <a:rPr lang="tr-TR" sz="2000" b="1" dirty="0">
                <a:solidFill>
                  <a:schemeClr val="bg2">
                    <a:lumMod val="40000"/>
                    <a:lumOff val="60000"/>
                  </a:schemeClr>
                </a:solidFill>
              </a:rPr>
              <a:t>ATİPİK ANTİDEPRESANLAR</a:t>
            </a:r>
          </a:p>
          <a:p>
            <a:endParaRPr lang="tr-TR" sz="2000" dirty="0"/>
          </a:p>
          <a:p>
            <a:pPr marL="342900" indent="-342900">
              <a:buFont typeface="Arial" panose="020B0604020202020204" pitchFamily="34" charset="0"/>
              <a:buChar char="•"/>
            </a:pPr>
            <a:r>
              <a:rPr lang="tr-TR" sz="2000" dirty="0" err="1"/>
              <a:t>Mirtazapin</a:t>
            </a:r>
            <a:endParaRPr lang="tr-TR" sz="2000" dirty="0"/>
          </a:p>
          <a:p>
            <a:pPr marL="342900" indent="-342900">
              <a:buFont typeface="Arial" panose="020B0604020202020204" pitchFamily="34" charset="0"/>
              <a:buChar char="•"/>
            </a:pPr>
            <a:r>
              <a:rPr lang="tr-TR" sz="2000" dirty="0" err="1"/>
              <a:t>Nefazadon</a:t>
            </a:r>
            <a:endParaRPr lang="tr-TR" sz="2000" dirty="0"/>
          </a:p>
        </p:txBody>
      </p:sp>
    </p:spTree>
    <p:extLst>
      <p:ext uri="{BB962C8B-B14F-4D97-AF65-F5344CB8AC3E}">
        <p14:creationId xmlns:p14="http://schemas.microsoft.com/office/powerpoint/2010/main" val="40311038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7C25E50A-71F7-4E26-95E0-88E269AE63C4}"/>
              </a:ext>
            </a:extLst>
          </p:cNvPr>
          <p:cNvSpPr>
            <a:spLocks noGrp="1"/>
          </p:cNvSpPr>
          <p:nvPr>
            <p:ph idx="1"/>
          </p:nvPr>
        </p:nvSpPr>
        <p:spPr>
          <a:xfrm>
            <a:off x="919119" y="503583"/>
            <a:ext cx="10353762" cy="5062329"/>
          </a:xfrm>
        </p:spPr>
        <p:txBody>
          <a:bodyPr>
            <a:normAutofit/>
          </a:bodyPr>
          <a:lstStyle/>
          <a:p>
            <a:r>
              <a:rPr lang="tr-TR" dirty="0">
                <a:effectLst/>
              </a:rPr>
              <a:t>Sarı kantaronda bulunan </a:t>
            </a:r>
            <a:r>
              <a:rPr lang="tr-TR" dirty="0" err="1">
                <a:effectLst/>
              </a:rPr>
              <a:t>hiperforin</a:t>
            </a:r>
            <a:r>
              <a:rPr lang="tr-TR" dirty="0">
                <a:effectLst/>
              </a:rPr>
              <a:t> ve </a:t>
            </a:r>
            <a:r>
              <a:rPr lang="tr-TR" dirty="0" err="1">
                <a:effectLst/>
              </a:rPr>
              <a:t>adhiperforin</a:t>
            </a:r>
            <a:r>
              <a:rPr lang="tr-TR" dirty="0">
                <a:effectLst/>
              </a:rPr>
              <a:t> maddelerinin </a:t>
            </a:r>
            <a:r>
              <a:rPr lang="tr-TR" dirty="0" err="1">
                <a:effectLst/>
              </a:rPr>
              <a:t>serotonin</a:t>
            </a:r>
            <a:r>
              <a:rPr lang="tr-TR" dirty="0">
                <a:effectLst/>
              </a:rPr>
              <a:t>, </a:t>
            </a:r>
            <a:r>
              <a:rPr lang="tr-TR" dirty="0" err="1">
                <a:effectLst/>
              </a:rPr>
              <a:t>noradrenalin</a:t>
            </a:r>
            <a:r>
              <a:rPr lang="tr-TR" dirty="0">
                <a:effectLst/>
              </a:rPr>
              <a:t> ve </a:t>
            </a:r>
            <a:r>
              <a:rPr lang="tr-TR" dirty="0" err="1">
                <a:effectLst/>
              </a:rPr>
              <a:t>dopamin</a:t>
            </a:r>
            <a:r>
              <a:rPr lang="tr-TR" dirty="0">
                <a:effectLst/>
              </a:rPr>
              <a:t> gibi </a:t>
            </a:r>
            <a:r>
              <a:rPr lang="tr-TR" dirty="0" err="1">
                <a:effectLst/>
              </a:rPr>
              <a:t>monoaminlerin</a:t>
            </a:r>
            <a:r>
              <a:rPr lang="tr-TR" dirty="0">
                <a:effectLst/>
              </a:rPr>
              <a:t> geri alımlarını </a:t>
            </a:r>
            <a:r>
              <a:rPr lang="tr-TR" dirty="0" err="1">
                <a:effectLst/>
              </a:rPr>
              <a:t>inhibe</a:t>
            </a:r>
            <a:r>
              <a:rPr lang="tr-TR" dirty="0">
                <a:effectLst/>
              </a:rPr>
              <a:t> ettiği ve bu </a:t>
            </a:r>
            <a:r>
              <a:rPr lang="tr-TR" dirty="0" err="1">
                <a:effectLst/>
              </a:rPr>
              <a:t>nörotransmitterlerin</a:t>
            </a:r>
            <a:r>
              <a:rPr lang="tr-TR" dirty="0">
                <a:effectLst/>
              </a:rPr>
              <a:t> </a:t>
            </a:r>
            <a:r>
              <a:rPr lang="tr-TR" dirty="0" err="1">
                <a:effectLst/>
              </a:rPr>
              <a:t>sinaptik</a:t>
            </a:r>
            <a:r>
              <a:rPr lang="tr-TR" dirty="0">
                <a:effectLst/>
              </a:rPr>
              <a:t> aralıkta daha uzun süre kalarak, etkilerini göstermelerini sağladıkları tespit edilmiştir. Bu sayede tıpkı depresyon tedavisinde kullanılan ilaçlara benzer etki yapmakta oldukları sanılmaktadır.</a:t>
            </a:r>
          </a:p>
          <a:p>
            <a:endParaRPr lang="tr-TR" dirty="0">
              <a:effectLst/>
            </a:endParaRPr>
          </a:p>
        </p:txBody>
      </p:sp>
      <p:sp>
        <p:nvSpPr>
          <p:cNvPr id="5" name="İçerik Yer Tutucusu 2">
            <a:extLst>
              <a:ext uri="{FF2B5EF4-FFF2-40B4-BE49-F238E27FC236}">
                <a16:creationId xmlns:a16="http://schemas.microsoft.com/office/drawing/2014/main" id="{D881FDE4-031B-4811-B6DF-9158C3CE4BE2}"/>
              </a:ext>
            </a:extLst>
          </p:cNvPr>
          <p:cNvSpPr txBox="1">
            <a:spLocks/>
          </p:cNvSpPr>
          <p:nvPr/>
        </p:nvSpPr>
        <p:spPr>
          <a:xfrm>
            <a:off x="1086074" y="2659281"/>
            <a:ext cx="10353762" cy="3695136"/>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marL="0" indent="0">
              <a:buFont typeface="Arial" panose="020B0604020202020204" pitchFamily="34" charset="0"/>
              <a:buNone/>
            </a:pPr>
            <a:r>
              <a:rPr lang="tr-TR" dirty="0" err="1">
                <a:effectLst/>
              </a:rPr>
              <a:t>Antidepresan</a:t>
            </a:r>
            <a:r>
              <a:rPr lang="tr-TR" dirty="0">
                <a:effectLst/>
              </a:rPr>
              <a:t> ilaçları St. </a:t>
            </a:r>
            <a:r>
              <a:rPr lang="tr-TR" dirty="0" err="1">
                <a:effectLst/>
              </a:rPr>
              <a:t>John's</a:t>
            </a:r>
            <a:r>
              <a:rPr lang="tr-TR" dirty="0">
                <a:effectLst/>
              </a:rPr>
              <a:t> </a:t>
            </a:r>
            <a:r>
              <a:rPr lang="tr-TR" dirty="0" err="1">
                <a:effectLst/>
              </a:rPr>
              <a:t>wort</a:t>
            </a:r>
            <a:r>
              <a:rPr lang="tr-TR" dirty="0">
                <a:effectLst/>
              </a:rPr>
              <a:t> ile birlikte kullanmak, kafa karışıklığı, halüsinasyon, nöbet, kan basıncında aşırı değişiklikler, artan kalp atış hızı, ateş, aşırı terleme gibi semptomları içerebilen nadir fakat ciddi bir durum olan </a:t>
            </a:r>
            <a:r>
              <a:rPr lang="tr-TR" dirty="0" err="1">
                <a:effectLst/>
              </a:rPr>
              <a:t>serotonin</a:t>
            </a:r>
            <a:r>
              <a:rPr lang="tr-TR" dirty="0">
                <a:effectLst/>
              </a:rPr>
              <a:t> sendromu riskini artırabilir. Titreme, kas spazmı veya sertlik, uyuşukluk, mide krampı, mide bulantısı, kusma ve </a:t>
            </a:r>
            <a:r>
              <a:rPr lang="tr-TR" dirty="0" err="1">
                <a:effectLst/>
              </a:rPr>
              <a:t>diyare</a:t>
            </a:r>
            <a:r>
              <a:rPr lang="tr-TR" dirty="0">
                <a:effectLst/>
              </a:rPr>
              <a:t> görülebilir. Şiddetli vakalar komayla hatta ölümle sonuçlanabilir. </a:t>
            </a:r>
            <a:endParaRPr lang="tr-TR" dirty="0"/>
          </a:p>
        </p:txBody>
      </p:sp>
    </p:spTree>
    <p:extLst>
      <p:ext uri="{BB962C8B-B14F-4D97-AF65-F5344CB8AC3E}">
        <p14:creationId xmlns:p14="http://schemas.microsoft.com/office/powerpoint/2010/main" val="41056577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793185" y="2021481"/>
            <a:ext cx="10353761" cy="1326321"/>
          </a:xfrm>
        </p:spPr>
        <p:txBody>
          <a:bodyPr>
            <a:normAutofit/>
          </a:bodyPr>
          <a:lstStyle/>
          <a:p>
            <a:r>
              <a:rPr lang="tr-TR" sz="4800" dirty="0">
                <a:solidFill>
                  <a:schemeClr val="accent2"/>
                </a:solidFill>
              </a:rPr>
              <a:t>MODERATE ETKİLEŞİMLER</a:t>
            </a:r>
          </a:p>
        </p:txBody>
      </p:sp>
    </p:spTree>
    <p:extLst>
      <p:ext uri="{BB962C8B-B14F-4D97-AF65-F5344CB8AC3E}">
        <p14:creationId xmlns:p14="http://schemas.microsoft.com/office/powerpoint/2010/main" val="34073598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913796" y="138747"/>
            <a:ext cx="10353761" cy="1326321"/>
          </a:xfrm>
        </p:spPr>
        <p:txBody>
          <a:bodyPr>
            <a:normAutofit/>
          </a:bodyPr>
          <a:lstStyle/>
          <a:p>
            <a:r>
              <a:rPr lang="tr-TR" dirty="0">
                <a:solidFill>
                  <a:srgbClr val="7030A0"/>
                </a:solidFill>
              </a:rPr>
              <a:t>ANTİHİSTAMİNİKLER</a:t>
            </a:r>
            <a:r>
              <a:rPr lang="tr-TR" dirty="0"/>
              <a:t>↔ </a:t>
            </a:r>
            <a:r>
              <a:rPr lang="tr-TR" dirty="0" err="1">
                <a:solidFill>
                  <a:srgbClr val="7030A0"/>
                </a:solidFill>
              </a:rPr>
              <a:t>st.</a:t>
            </a:r>
            <a:r>
              <a:rPr lang="tr-TR" dirty="0">
                <a:solidFill>
                  <a:srgbClr val="7030A0"/>
                </a:solidFill>
              </a:rPr>
              <a:t> </a:t>
            </a:r>
            <a:r>
              <a:rPr lang="tr-TR" dirty="0" err="1">
                <a:solidFill>
                  <a:srgbClr val="7030A0"/>
                </a:solidFill>
              </a:rPr>
              <a:t>John's</a:t>
            </a:r>
            <a:r>
              <a:rPr lang="tr-TR" dirty="0">
                <a:solidFill>
                  <a:srgbClr val="7030A0"/>
                </a:solidFill>
              </a:rPr>
              <a:t> </a:t>
            </a:r>
            <a:r>
              <a:rPr lang="tr-TR" dirty="0" err="1">
                <a:solidFill>
                  <a:srgbClr val="7030A0"/>
                </a:solidFill>
              </a:rPr>
              <a:t>worT</a:t>
            </a:r>
            <a:r>
              <a:rPr lang="tr-TR" dirty="0">
                <a:solidFill>
                  <a:srgbClr val="7030A0"/>
                </a:solidFill>
              </a:rPr>
              <a:t/>
            </a:r>
            <a:br>
              <a:rPr lang="tr-TR" dirty="0">
                <a:solidFill>
                  <a:srgbClr val="7030A0"/>
                </a:solidFill>
              </a:rPr>
            </a:br>
            <a:endParaRPr lang="tr-TR" dirty="0">
              <a:solidFill>
                <a:srgbClr val="7030A0"/>
              </a:solidFill>
            </a:endParaRPr>
          </a:p>
        </p:txBody>
      </p:sp>
      <p:sp>
        <p:nvSpPr>
          <p:cNvPr id="3" name="İçerik Yer Tutucusu 2"/>
          <p:cNvSpPr>
            <a:spLocks noGrp="1"/>
          </p:cNvSpPr>
          <p:nvPr>
            <p:ph idx="1"/>
          </p:nvPr>
        </p:nvSpPr>
        <p:spPr>
          <a:xfrm>
            <a:off x="762410" y="1585102"/>
            <a:ext cx="10353762" cy="3695136"/>
          </a:xfrm>
        </p:spPr>
        <p:txBody>
          <a:bodyPr/>
          <a:lstStyle/>
          <a:p>
            <a:r>
              <a:rPr lang="tr-TR" dirty="0"/>
              <a:t>St. </a:t>
            </a:r>
            <a:r>
              <a:rPr lang="tr-TR" dirty="0" err="1"/>
              <a:t>John's</a:t>
            </a:r>
            <a:r>
              <a:rPr lang="tr-TR" dirty="0"/>
              <a:t> </a:t>
            </a:r>
            <a:r>
              <a:rPr lang="tr-TR" dirty="0" err="1"/>
              <a:t>wort</a:t>
            </a:r>
            <a:r>
              <a:rPr lang="tr-TR" dirty="0"/>
              <a:t> ile birlikte </a:t>
            </a:r>
            <a:r>
              <a:rPr lang="tr-TR" dirty="0" err="1"/>
              <a:t>klorfeniramin</a:t>
            </a:r>
            <a:r>
              <a:rPr lang="tr-TR" dirty="0"/>
              <a:t>/</a:t>
            </a:r>
            <a:r>
              <a:rPr lang="tr-TR" dirty="0" err="1"/>
              <a:t>bromfeniramin</a:t>
            </a:r>
            <a:r>
              <a:rPr lang="tr-TR" dirty="0"/>
              <a:t> kullanılması, baş dönmesi, uyuşukluk, karışıklık ve konsantrasyon zorluğu gibi yan etkileri artırabilir. Bazı insanlar, özellikle yaşlılar, düşünme, yargılama ve motor koordinasyonda da bozulma yaşayabilir. Bu ilaçlarla tedavi sırasında alkol kullanımı önlenmeli veya sınırlanmalıdır. Ayrıca, ilacın hastayı nasıl etkilediği bilinene kadar, araç kullanmak gibi zihinsel uyanıklık gerektiren faaliyetlerden kaçınması gerektiği unutulmamalıdır.</a:t>
            </a:r>
          </a:p>
        </p:txBody>
      </p:sp>
      <p:sp>
        <p:nvSpPr>
          <p:cNvPr id="6" name="Metin kutusu 5"/>
          <p:cNvSpPr txBox="1"/>
          <p:nvPr/>
        </p:nvSpPr>
        <p:spPr>
          <a:xfrm>
            <a:off x="1304142" y="1095736"/>
            <a:ext cx="8559383" cy="400110"/>
          </a:xfrm>
          <a:prstGeom prst="rect">
            <a:avLst/>
          </a:prstGeom>
          <a:noFill/>
        </p:spPr>
        <p:txBody>
          <a:bodyPr wrap="square" rtlCol="0">
            <a:spAutoFit/>
          </a:bodyPr>
          <a:lstStyle/>
          <a:p>
            <a:r>
              <a:rPr lang="tr-TR" sz="2000" dirty="0">
                <a:solidFill>
                  <a:schemeClr val="accent2"/>
                </a:solidFill>
              </a:rPr>
              <a:t>( </a:t>
            </a:r>
            <a:r>
              <a:rPr lang="tr-TR" sz="2000" b="1" dirty="0">
                <a:solidFill>
                  <a:schemeClr val="accent2"/>
                </a:solidFill>
              </a:rPr>
              <a:t>KLORFENİRAMİN/BROMFENİRAMİN/DİFENHİDRAMİN</a:t>
            </a:r>
            <a:r>
              <a:rPr lang="tr-TR" sz="2000" dirty="0">
                <a:solidFill>
                  <a:schemeClr val="accent2"/>
                </a:solidFill>
              </a:rPr>
              <a:t>)</a:t>
            </a:r>
          </a:p>
        </p:txBody>
      </p:sp>
    </p:spTree>
    <p:extLst>
      <p:ext uri="{BB962C8B-B14F-4D97-AF65-F5344CB8AC3E}">
        <p14:creationId xmlns:p14="http://schemas.microsoft.com/office/powerpoint/2010/main" val="9402401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552ECD4D-6E0C-428D-A91C-E947BD2AB4A8}"/>
              </a:ext>
            </a:extLst>
          </p:cNvPr>
          <p:cNvSpPr>
            <a:spLocks noGrp="1"/>
          </p:cNvSpPr>
          <p:nvPr>
            <p:ph type="title"/>
          </p:nvPr>
        </p:nvSpPr>
        <p:spPr>
          <a:xfrm>
            <a:off x="919119" y="901148"/>
            <a:ext cx="10353761" cy="1326321"/>
          </a:xfrm>
        </p:spPr>
        <p:txBody>
          <a:bodyPr>
            <a:normAutofit fontScale="90000"/>
          </a:bodyPr>
          <a:lstStyle/>
          <a:p>
            <a:r>
              <a:rPr lang="tr-TR" dirty="0">
                <a:solidFill>
                  <a:schemeClr val="accent2"/>
                </a:solidFill>
                <a:effectLst/>
              </a:rPr>
              <a:t/>
            </a:r>
            <a:br>
              <a:rPr lang="tr-TR" dirty="0">
                <a:solidFill>
                  <a:schemeClr val="accent2"/>
                </a:solidFill>
                <a:effectLst/>
              </a:rPr>
            </a:br>
            <a:r>
              <a:rPr lang="tr-TR" dirty="0">
                <a:solidFill>
                  <a:schemeClr val="accent2"/>
                </a:solidFill>
                <a:effectLst/>
              </a:rPr>
              <a:t/>
            </a:r>
            <a:br>
              <a:rPr lang="tr-TR" dirty="0">
                <a:solidFill>
                  <a:schemeClr val="accent2"/>
                </a:solidFill>
                <a:effectLst/>
              </a:rPr>
            </a:br>
            <a:r>
              <a:rPr lang="tr-TR" dirty="0" err="1">
                <a:solidFill>
                  <a:schemeClr val="accent2"/>
                </a:solidFill>
                <a:effectLst/>
              </a:rPr>
              <a:t>digoxin</a:t>
            </a:r>
            <a:r>
              <a:rPr lang="tr-TR" dirty="0">
                <a:solidFill>
                  <a:schemeClr val="accent2"/>
                </a:solidFill>
                <a:effectLst/>
              </a:rPr>
              <a:t> ↔ </a:t>
            </a:r>
            <a:r>
              <a:rPr lang="tr-TR" dirty="0" err="1">
                <a:solidFill>
                  <a:schemeClr val="accent2"/>
                </a:solidFill>
                <a:effectLst/>
              </a:rPr>
              <a:t>st.</a:t>
            </a:r>
            <a:r>
              <a:rPr lang="tr-TR" dirty="0">
                <a:solidFill>
                  <a:schemeClr val="accent2"/>
                </a:solidFill>
                <a:effectLst/>
              </a:rPr>
              <a:t> </a:t>
            </a:r>
            <a:r>
              <a:rPr lang="tr-TR" dirty="0" err="1">
                <a:solidFill>
                  <a:schemeClr val="accent2"/>
                </a:solidFill>
                <a:effectLst/>
              </a:rPr>
              <a:t>john's</a:t>
            </a:r>
            <a:r>
              <a:rPr lang="tr-TR" dirty="0">
                <a:solidFill>
                  <a:schemeClr val="accent2"/>
                </a:solidFill>
                <a:effectLst/>
              </a:rPr>
              <a:t> </a:t>
            </a:r>
            <a:r>
              <a:rPr lang="tr-TR" dirty="0" err="1">
                <a:solidFill>
                  <a:schemeClr val="accent2"/>
                </a:solidFill>
                <a:effectLst/>
              </a:rPr>
              <a:t>wort</a:t>
            </a:r>
            <a:r>
              <a:rPr lang="tr-TR" dirty="0">
                <a:solidFill>
                  <a:schemeClr val="accent2"/>
                </a:solidFill>
                <a:effectLst/>
              </a:rPr>
              <a:t/>
            </a:r>
            <a:br>
              <a:rPr lang="tr-TR" dirty="0">
                <a:solidFill>
                  <a:schemeClr val="accent2"/>
                </a:solidFill>
                <a:effectLst/>
              </a:rPr>
            </a:br>
            <a:r>
              <a:rPr lang="tr-TR" dirty="0">
                <a:solidFill>
                  <a:schemeClr val="accent2"/>
                </a:solidFill>
              </a:rPr>
              <a:t/>
            </a:r>
            <a:br>
              <a:rPr lang="tr-TR" dirty="0">
                <a:solidFill>
                  <a:schemeClr val="accent2"/>
                </a:solidFill>
              </a:rPr>
            </a:br>
            <a:endParaRPr lang="tr-TR" dirty="0">
              <a:solidFill>
                <a:schemeClr val="accent2"/>
              </a:solidFill>
            </a:endParaRPr>
          </a:p>
        </p:txBody>
      </p:sp>
      <p:sp>
        <p:nvSpPr>
          <p:cNvPr id="3" name="İçerik Yer Tutucusu 2">
            <a:extLst>
              <a:ext uri="{FF2B5EF4-FFF2-40B4-BE49-F238E27FC236}">
                <a16:creationId xmlns:a16="http://schemas.microsoft.com/office/drawing/2014/main" id="{0FAA3F8F-A472-48A9-97D2-B382C2AF2B2C}"/>
              </a:ext>
            </a:extLst>
          </p:cNvPr>
          <p:cNvSpPr>
            <a:spLocks noGrp="1"/>
          </p:cNvSpPr>
          <p:nvPr>
            <p:ph idx="1"/>
          </p:nvPr>
        </p:nvSpPr>
        <p:spPr>
          <a:xfrm>
            <a:off x="1099325" y="2553264"/>
            <a:ext cx="10353762" cy="3695136"/>
          </a:xfrm>
        </p:spPr>
        <p:txBody>
          <a:bodyPr/>
          <a:lstStyle/>
          <a:p>
            <a:r>
              <a:rPr lang="tr-TR" dirty="0">
                <a:effectLst/>
              </a:rPr>
              <a:t>St. </a:t>
            </a:r>
            <a:r>
              <a:rPr lang="tr-TR" dirty="0" err="1">
                <a:effectLst/>
              </a:rPr>
              <a:t>John's</a:t>
            </a:r>
            <a:r>
              <a:rPr lang="tr-TR" dirty="0">
                <a:effectLst/>
              </a:rPr>
              <a:t> </a:t>
            </a:r>
            <a:r>
              <a:rPr lang="tr-TR" dirty="0" err="1">
                <a:effectLst/>
              </a:rPr>
              <a:t>wort</a:t>
            </a:r>
            <a:r>
              <a:rPr lang="tr-TR" dirty="0">
                <a:effectLst/>
              </a:rPr>
              <a:t> ile birlikte </a:t>
            </a:r>
            <a:r>
              <a:rPr lang="tr-TR" dirty="0" err="1">
                <a:effectLst/>
              </a:rPr>
              <a:t>digoxin</a:t>
            </a:r>
            <a:r>
              <a:rPr lang="tr-TR" dirty="0">
                <a:effectLst/>
              </a:rPr>
              <a:t> kullanmadan önce doktorunuzla konuşun. </a:t>
            </a:r>
            <a:r>
              <a:rPr lang="tr-TR" dirty="0" err="1">
                <a:effectLst/>
              </a:rPr>
              <a:t>St</a:t>
            </a:r>
            <a:r>
              <a:rPr lang="tr-TR" dirty="0">
                <a:effectLst/>
              </a:rPr>
              <a:t> </a:t>
            </a:r>
            <a:r>
              <a:rPr lang="tr-TR" dirty="0" err="1">
                <a:effectLst/>
              </a:rPr>
              <a:t>John's</a:t>
            </a:r>
            <a:r>
              <a:rPr lang="tr-TR" dirty="0">
                <a:effectLst/>
              </a:rPr>
              <a:t> </a:t>
            </a:r>
            <a:r>
              <a:rPr lang="tr-TR" dirty="0" err="1">
                <a:effectLst/>
              </a:rPr>
              <a:t>wort</a:t>
            </a:r>
            <a:r>
              <a:rPr lang="tr-TR" dirty="0">
                <a:effectLst/>
              </a:rPr>
              <a:t> içeren ürünler </a:t>
            </a:r>
            <a:r>
              <a:rPr lang="tr-TR" dirty="0" err="1">
                <a:effectLst/>
              </a:rPr>
              <a:t>digoxin'in</a:t>
            </a:r>
            <a:r>
              <a:rPr lang="tr-TR" dirty="0">
                <a:effectLst/>
              </a:rPr>
              <a:t> kan seviyelerini ve etkilerini azaltabilir. Durumunuz değişirse veya kalp semptomlarınızda kötüleşme yaşarsanız doktorunuzla iletişime geçin. Her iki ilacın güvenli bir şekilde kullanılabilmesi için doz ayarlamasına veya doktorunuz tarafından daha sık izlemeye ihtiyaç duyabilirsiniz. </a:t>
            </a:r>
            <a:endParaRPr lang="tr-TR" dirty="0"/>
          </a:p>
        </p:txBody>
      </p:sp>
    </p:spTree>
    <p:extLst>
      <p:ext uri="{BB962C8B-B14F-4D97-AF65-F5344CB8AC3E}">
        <p14:creationId xmlns:p14="http://schemas.microsoft.com/office/powerpoint/2010/main" val="41827004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233220" y="1042949"/>
            <a:ext cx="10353761" cy="1326321"/>
          </a:xfrm>
        </p:spPr>
        <p:txBody>
          <a:bodyPr>
            <a:normAutofit fontScale="90000"/>
          </a:bodyPr>
          <a:lstStyle/>
          <a:p>
            <a:r>
              <a:rPr lang="tr-TR" dirty="0"/>
              <a:t/>
            </a:r>
            <a:br>
              <a:rPr lang="tr-TR" dirty="0"/>
            </a:br>
            <a:r>
              <a:rPr lang="tr-TR" dirty="0"/>
              <a:t/>
            </a:r>
            <a:br>
              <a:rPr lang="tr-TR" dirty="0"/>
            </a:br>
            <a:r>
              <a:rPr lang="tr-TR" dirty="0" err="1"/>
              <a:t>St.john’s</a:t>
            </a:r>
            <a:r>
              <a:rPr lang="tr-TR" dirty="0"/>
              <a:t> </a:t>
            </a:r>
            <a:r>
              <a:rPr lang="tr-TR" dirty="0" err="1"/>
              <a:t>wort</a:t>
            </a:r>
            <a:r>
              <a:rPr lang="tr-TR" dirty="0"/>
              <a:t/>
            </a:r>
            <a:br>
              <a:rPr lang="tr-TR" dirty="0"/>
            </a:br>
            <a:r>
              <a:rPr lang="tr-TR" dirty="0" err="1"/>
              <a:t>hypericum</a:t>
            </a:r>
            <a:r>
              <a:rPr lang="tr-TR" dirty="0"/>
              <a:t> </a:t>
            </a:r>
            <a:r>
              <a:rPr lang="tr-TR" dirty="0" err="1"/>
              <a:t>perforatum</a:t>
            </a:r>
            <a:r>
              <a:rPr lang="tr-TR" dirty="0"/>
              <a:t/>
            </a:r>
            <a:br>
              <a:rPr lang="tr-TR" dirty="0"/>
            </a:br>
            <a:r>
              <a:rPr lang="tr-TR" dirty="0"/>
              <a:t>sarı </a:t>
            </a:r>
            <a:r>
              <a:rPr lang="tr-TR" dirty="0" err="1"/>
              <a:t>kantaron,binbirdelik</a:t>
            </a:r>
            <a:r>
              <a:rPr lang="tr-TR" dirty="0"/>
              <a:t> </a:t>
            </a:r>
            <a:r>
              <a:rPr lang="tr-TR" dirty="0" err="1"/>
              <a:t>otu,mayasıl</a:t>
            </a:r>
            <a:r>
              <a:rPr lang="tr-TR" dirty="0"/>
              <a:t> otu</a:t>
            </a:r>
          </a:p>
        </p:txBody>
      </p:sp>
      <p:sp>
        <p:nvSpPr>
          <p:cNvPr id="3" name="İçerik Yer Tutucusu 2"/>
          <p:cNvSpPr>
            <a:spLocks noGrp="1"/>
          </p:cNvSpPr>
          <p:nvPr>
            <p:ph idx="1"/>
          </p:nvPr>
        </p:nvSpPr>
        <p:spPr>
          <a:xfrm>
            <a:off x="1233219" y="3090040"/>
            <a:ext cx="10353762" cy="3158359"/>
          </a:xfrm>
        </p:spPr>
        <p:txBody>
          <a:bodyPr/>
          <a:lstStyle/>
          <a:p>
            <a:pPr marL="0" indent="0">
              <a:buNone/>
            </a:pPr>
            <a:r>
              <a:rPr lang="tr-TR" dirty="0"/>
              <a:t> St. </a:t>
            </a:r>
            <a:r>
              <a:rPr lang="tr-TR" dirty="0" err="1"/>
              <a:t>John’s</a:t>
            </a:r>
            <a:r>
              <a:rPr lang="tr-TR" dirty="0"/>
              <a:t> </a:t>
            </a:r>
            <a:r>
              <a:rPr lang="tr-TR" dirty="0" err="1"/>
              <a:t>Wort</a:t>
            </a:r>
            <a:r>
              <a:rPr lang="tr-TR" dirty="0"/>
              <a:t>, alternatif tıpta, hafif-orta şiddetli depresyon ve bulantı kaygısı veya uykusuzluk gibi semptomların tedavisinde muhtemel etkili bir yardımcı olarak kullanılmıştır.</a:t>
            </a:r>
          </a:p>
          <a:p>
            <a:pPr marL="0" indent="0">
              <a:buNone/>
            </a:pPr>
            <a:r>
              <a:rPr lang="tr-TR" dirty="0"/>
              <a:t> Menopozdan kaynaklanan sıcak basmaların tedavisinde etkili bir yardımcı olarak kullanılmaktadır. </a:t>
            </a:r>
            <a:r>
              <a:rPr lang="tr-TR" dirty="0" err="1"/>
              <a:t>St</a:t>
            </a:r>
            <a:r>
              <a:rPr lang="tr-TR" dirty="0"/>
              <a:t> </a:t>
            </a:r>
            <a:r>
              <a:rPr lang="tr-TR" dirty="0" err="1"/>
              <a:t>John’s</a:t>
            </a:r>
            <a:r>
              <a:rPr lang="tr-TR" dirty="0"/>
              <a:t> </a:t>
            </a:r>
            <a:r>
              <a:rPr lang="tr-TR" dirty="0" err="1"/>
              <a:t>Wort'un</a:t>
            </a:r>
            <a:r>
              <a:rPr lang="tr-TR" dirty="0"/>
              <a:t> </a:t>
            </a:r>
            <a:r>
              <a:rPr lang="tr-TR" dirty="0" err="1"/>
              <a:t>topikal</a:t>
            </a:r>
            <a:r>
              <a:rPr lang="tr-TR" dirty="0"/>
              <a:t> formları, cilt yaralarını iyileştirmede veya sedef hastalığının neden olduğu cilt tahrişini tedavi etmek için muhtemelen etkili olmuştur.</a:t>
            </a:r>
          </a:p>
        </p:txBody>
      </p:sp>
      <p:pic>
        <p:nvPicPr>
          <p:cNvPr id="4" name="Resim 3"/>
          <p:cNvPicPr>
            <a:picLocks noChangeAspect="1"/>
          </p:cNvPicPr>
          <p:nvPr/>
        </p:nvPicPr>
        <p:blipFill>
          <a:blip r:embed="rId2"/>
          <a:stretch>
            <a:fillRect/>
          </a:stretch>
        </p:blipFill>
        <p:spPr>
          <a:xfrm>
            <a:off x="58963" y="54103"/>
            <a:ext cx="2348511" cy="1977692"/>
          </a:xfrm>
          <a:prstGeom prst="rect">
            <a:avLst/>
          </a:prstGeom>
        </p:spPr>
      </p:pic>
    </p:spTree>
    <p:extLst>
      <p:ext uri="{BB962C8B-B14F-4D97-AF65-F5344CB8AC3E}">
        <p14:creationId xmlns:p14="http://schemas.microsoft.com/office/powerpoint/2010/main" val="12167226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4CD87D50-ECFB-4483-BF9B-9D1E251908D9}"/>
              </a:ext>
            </a:extLst>
          </p:cNvPr>
          <p:cNvSpPr>
            <a:spLocks noGrp="1"/>
          </p:cNvSpPr>
          <p:nvPr>
            <p:ph type="title"/>
          </p:nvPr>
        </p:nvSpPr>
        <p:spPr/>
        <p:txBody>
          <a:bodyPr>
            <a:normAutofit fontScale="90000"/>
          </a:bodyPr>
          <a:lstStyle/>
          <a:p>
            <a:r>
              <a:rPr lang="tr-TR" dirty="0">
                <a:solidFill>
                  <a:schemeClr val="accent2"/>
                </a:solidFill>
                <a:effectLst/>
              </a:rPr>
              <a:t/>
            </a:r>
            <a:br>
              <a:rPr lang="tr-TR" dirty="0">
                <a:solidFill>
                  <a:schemeClr val="accent2"/>
                </a:solidFill>
                <a:effectLst/>
              </a:rPr>
            </a:br>
            <a:r>
              <a:rPr lang="tr-TR" dirty="0" err="1">
                <a:solidFill>
                  <a:schemeClr val="accent2"/>
                </a:solidFill>
                <a:effectLst/>
              </a:rPr>
              <a:t>warfarin</a:t>
            </a:r>
            <a:r>
              <a:rPr lang="tr-TR" dirty="0">
                <a:solidFill>
                  <a:schemeClr val="accent2"/>
                </a:solidFill>
                <a:effectLst/>
              </a:rPr>
              <a:t> ↔ </a:t>
            </a:r>
            <a:r>
              <a:rPr lang="tr-TR" dirty="0" err="1">
                <a:solidFill>
                  <a:schemeClr val="accent2"/>
                </a:solidFill>
                <a:effectLst/>
              </a:rPr>
              <a:t>st.</a:t>
            </a:r>
            <a:r>
              <a:rPr lang="tr-TR" dirty="0">
                <a:solidFill>
                  <a:schemeClr val="accent2"/>
                </a:solidFill>
                <a:effectLst/>
              </a:rPr>
              <a:t> </a:t>
            </a:r>
            <a:r>
              <a:rPr lang="tr-TR" dirty="0" err="1">
                <a:solidFill>
                  <a:schemeClr val="accent2"/>
                </a:solidFill>
                <a:effectLst/>
              </a:rPr>
              <a:t>John's</a:t>
            </a:r>
            <a:r>
              <a:rPr lang="tr-TR" dirty="0">
                <a:solidFill>
                  <a:schemeClr val="accent2"/>
                </a:solidFill>
                <a:effectLst/>
              </a:rPr>
              <a:t> </a:t>
            </a:r>
            <a:r>
              <a:rPr lang="tr-TR" dirty="0" err="1">
                <a:solidFill>
                  <a:schemeClr val="accent2"/>
                </a:solidFill>
                <a:effectLst/>
              </a:rPr>
              <a:t>wort</a:t>
            </a:r>
            <a:r>
              <a:rPr lang="tr-TR" dirty="0">
                <a:solidFill>
                  <a:schemeClr val="accent2"/>
                </a:solidFill>
                <a:effectLst/>
              </a:rPr>
              <a:t/>
            </a:r>
            <a:br>
              <a:rPr lang="tr-TR" dirty="0">
                <a:solidFill>
                  <a:schemeClr val="accent2"/>
                </a:solidFill>
                <a:effectLst/>
              </a:rPr>
            </a:br>
            <a:endParaRPr lang="tr-TR" dirty="0">
              <a:solidFill>
                <a:schemeClr val="accent2"/>
              </a:solidFill>
            </a:endParaRPr>
          </a:p>
        </p:txBody>
      </p:sp>
      <p:sp>
        <p:nvSpPr>
          <p:cNvPr id="3" name="İçerik Yer Tutucusu 2">
            <a:extLst>
              <a:ext uri="{FF2B5EF4-FFF2-40B4-BE49-F238E27FC236}">
                <a16:creationId xmlns:a16="http://schemas.microsoft.com/office/drawing/2014/main" id="{BCC983C6-E811-4300-B6A5-D4E75B80B4AD}"/>
              </a:ext>
            </a:extLst>
          </p:cNvPr>
          <p:cNvSpPr>
            <a:spLocks noGrp="1"/>
          </p:cNvSpPr>
          <p:nvPr>
            <p:ph idx="1"/>
          </p:nvPr>
        </p:nvSpPr>
        <p:spPr>
          <a:xfrm>
            <a:off x="403156" y="1769423"/>
            <a:ext cx="7909571" cy="4500748"/>
          </a:xfrm>
        </p:spPr>
        <p:txBody>
          <a:bodyPr>
            <a:normAutofit/>
          </a:bodyPr>
          <a:lstStyle/>
          <a:p>
            <a:r>
              <a:rPr lang="tr-TR" dirty="0">
                <a:effectLst/>
              </a:rPr>
              <a:t>St. </a:t>
            </a:r>
            <a:r>
              <a:rPr lang="tr-TR" dirty="0" err="1">
                <a:effectLst/>
              </a:rPr>
              <a:t>John's</a:t>
            </a:r>
            <a:r>
              <a:rPr lang="tr-TR" dirty="0">
                <a:effectLst/>
              </a:rPr>
              <a:t> </a:t>
            </a:r>
            <a:r>
              <a:rPr lang="tr-TR" dirty="0" err="1">
                <a:effectLst/>
              </a:rPr>
              <a:t>wort</a:t>
            </a:r>
            <a:r>
              <a:rPr lang="tr-TR" dirty="0">
                <a:effectLst/>
              </a:rPr>
              <a:t> ile birlikte </a:t>
            </a:r>
            <a:r>
              <a:rPr lang="tr-TR" dirty="0" err="1">
                <a:effectLst/>
              </a:rPr>
              <a:t>warfarin</a:t>
            </a:r>
            <a:r>
              <a:rPr lang="tr-TR" dirty="0">
                <a:effectLst/>
              </a:rPr>
              <a:t> kullanmadan önce doktorunuza danışın. Bu kombinasyon </a:t>
            </a:r>
            <a:r>
              <a:rPr lang="tr-TR" dirty="0" err="1">
                <a:effectLst/>
              </a:rPr>
              <a:t>warfarinin</a:t>
            </a:r>
            <a:r>
              <a:rPr lang="tr-TR" dirty="0">
                <a:effectLst/>
              </a:rPr>
              <a:t> etkilerini azaltabilir. Göğüs ağrısı, nefes darlığı, ani görme kaybı veya bir </a:t>
            </a:r>
            <a:r>
              <a:rPr lang="tr-TR" dirty="0" err="1">
                <a:effectLst/>
              </a:rPr>
              <a:t>ekstremitedeki</a:t>
            </a:r>
            <a:r>
              <a:rPr lang="tr-TR" dirty="0">
                <a:effectLst/>
              </a:rPr>
              <a:t> ağrı, kızarıklık veya şişlik gibi kan pıhtısı belirtileri varsa derhal doktorunuzu arayın. </a:t>
            </a:r>
            <a:r>
              <a:rPr lang="tr-TR" dirty="0" err="1">
                <a:effectLst/>
              </a:rPr>
              <a:t>Protrombin</a:t>
            </a:r>
            <a:r>
              <a:rPr lang="tr-TR" dirty="0">
                <a:effectLst/>
              </a:rPr>
              <a:t> zamanınızın veya Uluslararası Normalleştirilmiş Oranınızın (INR) test edilmesine ek olarak bir doz ayarlamasına ihtiyacınız olabilir. Vitamin de dahil olmak üzere kullandığınız diğer tüm ilaçları doktorunuza bildirmeniz önemlidir. İlaçlarınızı doktorunuzla konuşmadan önce kullanmayı bırakmayın.</a:t>
            </a:r>
            <a:endParaRPr lang="tr-TR" dirty="0"/>
          </a:p>
        </p:txBody>
      </p:sp>
    </p:spTree>
    <p:extLst>
      <p:ext uri="{BB962C8B-B14F-4D97-AF65-F5344CB8AC3E}">
        <p14:creationId xmlns:p14="http://schemas.microsoft.com/office/powerpoint/2010/main" val="7120489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82832057-9BE8-496F-A0CE-68BB6E1F1B5A}"/>
              </a:ext>
            </a:extLst>
          </p:cNvPr>
          <p:cNvSpPr>
            <a:spLocks noGrp="1"/>
          </p:cNvSpPr>
          <p:nvPr>
            <p:ph type="title"/>
          </p:nvPr>
        </p:nvSpPr>
        <p:spPr>
          <a:xfrm>
            <a:off x="149325" y="751862"/>
            <a:ext cx="10353761" cy="1326321"/>
          </a:xfrm>
        </p:spPr>
        <p:txBody>
          <a:bodyPr>
            <a:normAutofit fontScale="90000"/>
          </a:bodyPr>
          <a:lstStyle/>
          <a:p>
            <a:r>
              <a:rPr lang="tr-TR" dirty="0">
                <a:solidFill>
                  <a:schemeClr val="accent2"/>
                </a:solidFill>
                <a:effectLst/>
              </a:rPr>
              <a:t/>
            </a:r>
            <a:br>
              <a:rPr lang="tr-TR" dirty="0">
                <a:solidFill>
                  <a:schemeClr val="accent2"/>
                </a:solidFill>
                <a:effectLst/>
              </a:rPr>
            </a:br>
            <a:r>
              <a:rPr lang="tr-TR" dirty="0" err="1">
                <a:solidFill>
                  <a:schemeClr val="accent2"/>
                </a:solidFill>
                <a:effectLst/>
              </a:rPr>
              <a:t>teofilin</a:t>
            </a:r>
            <a:r>
              <a:rPr lang="tr-TR" dirty="0">
                <a:solidFill>
                  <a:schemeClr val="accent2"/>
                </a:solidFill>
                <a:effectLst/>
              </a:rPr>
              <a:t> ↔ </a:t>
            </a:r>
            <a:r>
              <a:rPr lang="tr-TR" dirty="0" err="1">
                <a:solidFill>
                  <a:schemeClr val="accent2"/>
                </a:solidFill>
                <a:effectLst/>
              </a:rPr>
              <a:t>st.</a:t>
            </a:r>
            <a:r>
              <a:rPr lang="tr-TR" dirty="0">
                <a:solidFill>
                  <a:schemeClr val="accent2"/>
                </a:solidFill>
                <a:effectLst/>
              </a:rPr>
              <a:t> </a:t>
            </a:r>
            <a:r>
              <a:rPr lang="tr-TR" dirty="0" err="1">
                <a:solidFill>
                  <a:schemeClr val="accent2"/>
                </a:solidFill>
                <a:effectLst/>
              </a:rPr>
              <a:t>john's</a:t>
            </a:r>
            <a:r>
              <a:rPr lang="tr-TR" dirty="0">
                <a:solidFill>
                  <a:schemeClr val="accent2"/>
                </a:solidFill>
                <a:effectLst/>
              </a:rPr>
              <a:t> </a:t>
            </a:r>
            <a:r>
              <a:rPr lang="tr-TR" dirty="0" err="1">
                <a:solidFill>
                  <a:schemeClr val="accent2"/>
                </a:solidFill>
                <a:effectLst/>
              </a:rPr>
              <a:t>wort</a:t>
            </a:r>
            <a:r>
              <a:rPr lang="tr-TR" dirty="0">
                <a:solidFill>
                  <a:schemeClr val="accent2"/>
                </a:solidFill>
                <a:effectLst/>
              </a:rPr>
              <a:t/>
            </a:r>
            <a:br>
              <a:rPr lang="tr-TR" dirty="0">
                <a:solidFill>
                  <a:schemeClr val="accent2"/>
                </a:solidFill>
                <a:effectLst/>
              </a:rPr>
            </a:br>
            <a:endParaRPr lang="tr-TR" dirty="0">
              <a:solidFill>
                <a:schemeClr val="accent2"/>
              </a:solidFill>
            </a:endParaRPr>
          </a:p>
        </p:txBody>
      </p:sp>
      <p:sp>
        <p:nvSpPr>
          <p:cNvPr id="3" name="İçerik Yer Tutucusu 2">
            <a:extLst>
              <a:ext uri="{FF2B5EF4-FFF2-40B4-BE49-F238E27FC236}">
                <a16:creationId xmlns:a16="http://schemas.microsoft.com/office/drawing/2014/main" id="{CB3CAF30-05AF-4867-8DFB-B9804DBD08D3}"/>
              </a:ext>
            </a:extLst>
          </p:cNvPr>
          <p:cNvSpPr>
            <a:spLocks noGrp="1"/>
          </p:cNvSpPr>
          <p:nvPr>
            <p:ph idx="1"/>
          </p:nvPr>
        </p:nvSpPr>
        <p:spPr/>
        <p:txBody>
          <a:bodyPr/>
          <a:lstStyle/>
          <a:p>
            <a:r>
              <a:rPr lang="tr-TR" dirty="0" err="1">
                <a:effectLst/>
              </a:rPr>
              <a:t>St</a:t>
            </a:r>
            <a:r>
              <a:rPr lang="tr-TR" dirty="0">
                <a:effectLst/>
              </a:rPr>
              <a:t> </a:t>
            </a:r>
            <a:r>
              <a:rPr lang="tr-TR" dirty="0" err="1">
                <a:effectLst/>
              </a:rPr>
              <a:t>John's</a:t>
            </a:r>
            <a:r>
              <a:rPr lang="tr-TR" dirty="0">
                <a:effectLst/>
              </a:rPr>
              <a:t> </a:t>
            </a:r>
            <a:r>
              <a:rPr lang="tr-TR" dirty="0" err="1">
                <a:effectLst/>
              </a:rPr>
              <a:t>wort'u</a:t>
            </a:r>
            <a:r>
              <a:rPr lang="tr-TR" dirty="0">
                <a:effectLst/>
              </a:rPr>
              <a:t> </a:t>
            </a:r>
            <a:r>
              <a:rPr lang="tr-TR" dirty="0" err="1">
                <a:effectLst/>
              </a:rPr>
              <a:t>teofilin</a:t>
            </a:r>
            <a:r>
              <a:rPr lang="tr-TR" dirty="0">
                <a:effectLst/>
              </a:rPr>
              <a:t> ile birlikte kullanmak </a:t>
            </a:r>
            <a:r>
              <a:rPr lang="tr-TR" dirty="0" err="1">
                <a:effectLst/>
              </a:rPr>
              <a:t>teofilin</a:t>
            </a:r>
            <a:r>
              <a:rPr lang="tr-TR" dirty="0">
                <a:effectLst/>
              </a:rPr>
              <a:t> etkilerini azaltabilir. Astım kontrolü kaybı veya solunum semptomlarının kötüleşmesi durumunda doktorunuza danışın. Doktorunuz bu ilaçları birlikte veriyorsa, her iki ilacın güvenli bir şekilde kullanılabilmesi için bir doz ayarlamasına veya özel teste ihtiyacınız olabilir. Önce doktorunuzla konuşmadan herhangi bir ilacı kullanmayı bırakmayın.</a:t>
            </a:r>
            <a:endParaRPr lang="tr-TR" dirty="0"/>
          </a:p>
        </p:txBody>
      </p:sp>
    </p:spTree>
    <p:extLst>
      <p:ext uri="{BB962C8B-B14F-4D97-AF65-F5344CB8AC3E}">
        <p14:creationId xmlns:p14="http://schemas.microsoft.com/office/powerpoint/2010/main" val="109175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D0E9A77E-B6CB-4E52-921F-969C0F215096}"/>
              </a:ext>
            </a:extLst>
          </p:cNvPr>
          <p:cNvSpPr>
            <a:spLocks noGrp="1"/>
          </p:cNvSpPr>
          <p:nvPr>
            <p:ph type="title"/>
          </p:nvPr>
        </p:nvSpPr>
        <p:spPr>
          <a:xfrm>
            <a:off x="924444" y="769743"/>
            <a:ext cx="10353761" cy="1326321"/>
          </a:xfrm>
        </p:spPr>
        <p:txBody>
          <a:bodyPr>
            <a:normAutofit/>
          </a:bodyPr>
          <a:lstStyle/>
          <a:p>
            <a:r>
              <a:rPr lang="tr-TR" sz="3600" dirty="0" err="1">
                <a:solidFill>
                  <a:schemeClr val="accent2"/>
                </a:solidFill>
                <a:effectLst/>
              </a:rPr>
              <a:t>fenitoin</a:t>
            </a:r>
            <a:r>
              <a:rPr lang="tr-TR" sz="3600" dirty="0">
                <a:solidFill>
                  <a:schemeClr val="accent2"/>
                </a:solidFill>
                <a:effectLst/>
              </a:rPr>
              <a:t> ↔ </a:t>
            </a:r>
            <a:r>
              <a:rPr lang="tr-TR" sz="3600" dirty="0" err="1">
                <a:solidFill>
                  <a:schemeClr val="accent2"/>
                </a:solidFill>
                <a:effectLst/>
              </a:rPr>
              <a:t>st.</a:t>
            </a:r>
            <a:r>
              <a:rPr lang="tr-TR" sz="3600" dirty="0">
                <a:solidFill>
                  <a:schemeClr val="accent2"/>
                </a:solidFill>
                <a:effectLst/>
              </a:rPr>
              <a:t> </a:t>
            </a:r>
            <a:r>
              <a:rPr lang="tr-TR" sz="3600" dirty="0" err="1">
                <a:solidFill>
                  <a:schemeClr val="accent2"/>
                </a:solidFill>
                <a:effectLst/>
              </a:rPr>
              <a:t>john's</a:t>
            </a:r>
            <a:r>
              <a:rPr lang="tr-TR" sz="3600" dirty="0">
                <a:solidFill>
                  <a:schemeClr val="accent2"/>
                </a:solidFill>
                <a:effectLst/>
              </a:rPr>
              <a:t> </a:t>
            </a:r>
            <a:r>
              <a:rPr lang="tr-TR" sz="3600" dirty="0" err="1">
                <a:solidFill>
                  <a:schemeClr val="accent2"/>
                </a:solidFill>
                <a:effectLst/>
              </a:rPr>
              <a:t>wort</a:t>
            </a:r>
            <a:r>
              <a:rPr lang="tr-TR" sz="3600" dirty="0">
                <a:solidFill>
                  <a:schemeClr val="accent2"/>
                </a:solidFill>
                <a:effectLst/>
              </a:rPr>
              <a:t/>
            </a:r>
            <a:br>
              <a:rPr lang="tr-TR" sz="3600" dirty="0">
                <a:solidFill>
                  <a:schemeClr val="accent2"/>
                </a:solidFill>
                <a:effectLst/>
              </a:rPr>
            </a:br>
            <a:endParaRPr lang="tr-TR" sz="3600" dirty="0">
              <a:solidFill>
                <a:schemeClr val="accent2"/>
              </a:solidFill>
            </a:endParaRPr>
          </a:p>
        </p:txBody>
      </p:sp>
      <p:sp>
        <p:nvSpPr>
          <p:cNvPr id="3" name="İçerik Yer Tutucusu 2">
            <a:extLst>
              <a:ext uri="{FF2B5EF4-FFF2-40B4-BE49-F238E27FC236}">
                <a16:creationId xmlns:a16="http://schemas.microsoft.com/office/drawing/2014/main" id="{516EEE50-3492-4C48-91A0-2D462F59575E}"/>
              </a:ext>
            </a:extLst>
          </p:cNvPr>
          <p:cNvSpPr>
            <a:spLocks noGrp="1"/>
          </p:cNvSpPr>
          <p:nvPr>
            <p:ph idx="1"/>
          </p:nvPr>
        </p:nvSpPr>
        <p:spPr/>
        <p:txBody>
          <a:bodyPr/>
          <a:lstStyle/>
          <a:p>
            <a:r>
              <a:rPr lang="tr-TR" dirty="0" err="1">
                <a:effectLst/>
              </a:rPr>
              <a:t>Fenitoini</a:t>
            </a:r>
            <a:r>
              <a:rPr lang="tr-TR" dirty="0">
                <a:effectLst/>
              </a:rPr>
              <a:t> St. </a:t>
            </a:r>
            <a:r>
              <a:rPr lang="tr-TR" dirty="0" err="1">
                <a:effectLst/>
              </a:rPr>
              <a:t>John's</a:t>
            </a:r>
            <a:r>
              <a:rPr lang="tr-TR" dirty="0">
                <a:effectLst/>
              </a:rPr>
              <a:t> </a:t>
            </a:r>
            <a:r>
              <a:rPr lang="tr-TR" dirty="0" err="1">
                <a:effectLst/>
              </a:rPr>
              <a:t>wort</a:t>
            </a:r>
            <a:r>
              <a:rPr lang="tr-TR" dirty="0">
                <a:effectLst/>
              </a:rPr>
              <a:t> ile birlikte kullanmak baş dönmesi, uyuşukluk, karışıklık ve konsantrasyon zorluğu gibi yan etkileri artırabilir. Bazı insanlar, özellikle yaşlılar, düşünme, yargılama ve motor koordinasyonda da bozulma yaşayabilir. Bu ilaçlarla tedavi edilirken alkol kullanımını önlemeli veya sınırlamalısın. Ayrıca, ilacın sizi nasıl etkilediğini bilene kadar, tehlikeli makine sürmek veya çalıştırmak gibi zihinsel uyanıklık gerektiren faaliyetlerden kaçının. Herhangi bir sorunuz veya endişeniz varsa doktorunuzla konuşun. </a:t>
            </a:r>
            <a:endParaRPr lang="tr-TR" dirty="0"/>
          </a:p>
        </p:txBody>
      </p:sp>
    </p:spTree>
    <p:extLst>
      <p:ext uri="{BB962C8B-B14F-4D97-AF65-F5344CB8AC3E}">
        <p14:creationId xmlns:p14="http://schemas.microsoft.com/office/powerpoint/2010/main" val="68989283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1156DB26-458F-4327-939F-B344EAFBEF3D}"/>
              </a:ext>
            </a:extLst>
          </p:cNvPr>
          <p:cNvSpPr>
            <a:spLocks noGrp="1"/>
          </p:cNvSpPr>
          <p:nvPr>
            <p:ph type="title"/>
          </p:nvPr>
        </p:nvSpPr>
        <p:spPr>
          <a:xfrm>
            <a:off x="913796" y="505033"/>
            <a:ext cx="10353761" cy="1326321"/>
          </a:xfrm>
        </p:spPr>
        <p:txBody>
          <a:bodyPr/>
          <a:lstStyle/>
          <a:p>
            <a:r>
              <a:rPr lang="tr-TR" dirty="0">
                <a:solidFill>
                  <a:schemeClr val="accent2"/>
                </a:solidFill>
                <a:effectLst/>
              </a:rPr>
              <a:t>lityum ↔ </a:t>
            </a:r>
            <a:r>
              <a:rPr lang="tr-TR" dirty="0" err="1">
                <a:solidFill>
                  <a:schemeClr val="accent2"/>
                </a:solidFill>
                <a:effectLst/>
              </a:rPr>
              <a:t>st.</a:t>
            </a:r>
            <a:r>
              <a:rPr lang="tr-TR" dirty="0">
                <a:solidFill>
                  <a:schemeClr val="accent2"/>
                </a:solidFill>
                <a:effectLst/>
              </a:rPr>
              <a:t> </a:t>
            </a:r>
            <a:r>
              <a:rPr lang="tr-TR" dirty="0" err="1">
                <a:solidFill>
                  <a:schemeClr val="accent2"/>
                </a:solidFill>
                <a:effectLst/>
              </a:rPr>
              <a:t>john's</a:t>
            </a:r>
            <a:r>
              <a:rPr lang="tr-TR" dirty="0">
                <a:solidFill>
                  <a:schemeClr val="accent2"/>
                </a:solidFill>
                <a:effectLst/>
              </a:rPr>
              <a:t> </a:t>
            </a:r>
            <a:r>
              <a:rPr lang="tr-TR" dirty="0" err="1">
                <a:solidFill>
                  <a:schemeClr val="accent2"/>
                </a:solidFill>
                <a:effectLst/>
              </a:rPr>
              <a:t>wort</a:t>
            </a:r>
            <a:r>
              <a:rPr lang="tr-TR" dirty="0">
                <a:effectLst/>
              </a:rPr>
              <a:t/>
            </a:r>
            <a:br>
              <a:rPr lang="tr-TR" dirty="0">
                <a:effectLst/>
              </a:rPr>
            </a:br>
            <a:endParaRPr lang="tr-TR" dirty="0"/>
          </a:p>
        </p:txBody>
      </p:sp>
      <p:sp>
        <p:nvSpPr>
          <p:cNvPr id="3" name="İçerik Yer Tutucusu 2">
            <a:extLst>
              <a:ext uri="{FF2B5EF4-FFF2-40B4-BE49-F238E27FC236}">
                <a16:creationId xmlns:a16="http://schemas.microsoft.com/office/drawing/2014/main" id="{F02312C4-7321-4F39-9F9B-57EB70322975}"/>
              </a:ext>
            </a:extLst>
          </p:cNvPr>
          <p:cNvSpPr>
            <a:spLocks noGrp="1"/>
          </p:cNvSpPr>
          <p:nvPr>
            <p:ph idx="1"/>
          </p:nvPr>
        </p:nvSpPr>
        <p:spPr>
          <a:xfrm>
            <a:off x="913796" y="1351669"/>
            <a:ext cx="10353762" cy="3695136"/>
          </a:xfrm>
        </p:spPr>
        <p:txBody>
          <a:bodyPr/>
          <a:lstStyle/>
          <a:p>
            <a:r>
              <a:rPr lang="tr-TR" dirty="0">
                <a:effectLst/>
              </a:rPr>
              <a:t>St. </a:t>
            </a:r>
            <a:r>
              <a:rPr lang="tr-TR" dirty="0" err="1">
                <a:effectLst/>
              </a:rPr>
              <a:t>John's</a:t>
            </a:r>
            <a:r>
              <a:rPr lang="tr-TR" dirty="0">
                <a:effectLst/>
              </a:rPr>
              <a:t> </a:t>
            </a:r>
            <a:r>
              <a:rPr lang="tr-TR" dirty="0" err="1">
                <a:effectLst/>
              </a:rPr>
              <a:t>wort</a:t>
            </a:r>
            <a:r>
              <a:rPr lang="tr-TR" dirty="0">
                <a:effectLst/>
              </a:rPr>
              <a:t> ile lityumun kullanılması, baş dönmesi, uyuşukluk, karışıklık ve konsantrasyon zorluğu gibi yan etkileri artırabilir. Bazı insanlar, özellikle yaşlılar, düşünme, yargılama ve motor koordinasyonda da bozulma yaşayabilir. Bu ilaçlarla tedavi edilirken alkol kullanımını önlenmeli veya sınırlanmalı. Ayrıca, ilacın sizi nasıl etkilediğini bilene kadar, tehlikeli makine sürmek veya çalıştırmak gibi zihinsel uyanıklık gerektiren faaliyetlerden kaçının. Herhangi bir sorunuz veya endişeniz varsa doktorunuzla konuşun. </a:t>
            </a:r>
            <a:endParaRPr lang="tr-TR" dirty="0"/>
          </a:p>
        </p:txBody>
      </p:sp>
    </p:spTree>
    <p:extLst>
      <p:ext uri="{BB962C8B-B14F-4D97-AF65-F5344CB8AC3E}">
        <p14:creationId xmlns:p14="http://schemas.microsoft.com/office/powerpoint/2010/main" val="313179679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solidFill>
                  <a:schemeClr val="accent2"/>
                </a:solidFill>
              </a:rPr>
              <a:t>kodein</a:t>
            </a:r>
            <a:r>
              <a:rPr lang="tr-TR" dirty="0"/>
              <a:t> ↔</a:t>
            </a:r>
            <a:r>
              <a:rPr lang="tr-TR" dirty="0">
                <a:solidFill>
                  <a:schemeClr val="accent2"/>
                </a:solidFill>
              </a:rPr>
              <a:t> </a:t>
            </a:r>
            <a:r>
              <a:rPr lang="tr-TR" dirty="0" err="1">
                <a:solidFill>
                  <a:schemeClr val="accent2"/>
                </a:solidFill>
              </a:rPr>
              <a:t>st.</a:t>
            </a:r>
            <a:r>
              <a:rPr lang="tr-TR" dirty="0">
                <a:solidFill>
                  <a:schemeClr val="accent2"/>
                </a:solidFill>
              </a:rPr>
              <a:t> </a:t>
            </a:r>
            <a:r>
              <a:rPr lang="tr-TR" dirty="0" err="1">
                <a:solidFill>
                  <a:schemeClr val="accent2"/>
                </a:solidFill>
              </a:rPr>
              <a:t>John's</a:t>
            </a:r>
            <a:r>
              <a:rPr lang="tr-TR" dirty="0">
                <a:solidFill>
                  <a:schemeClr val="accent2"/>
                </a:solidFill>
              </a:rPr>
              <a:t> </a:t>
            </a:r>
            <a:r>
              <a:rPr lang="tr-TR" dirty="0" err="1">
                <a:solidFill>
                  <a:schemeClr val="accent2"/>
                </a:solidFill>
              </a:rPr>
              <a:t>wort</a:t>
            </a:r>
            <a:endParaRPr lang="tr-TR" dirty="0">
              <a:solidFill>
                <a:schemeClr val="accent2"/>
              </a:solidFill>
            </a:endParaRPr>
          </a:p>
        </p:txBody>
      </p:sp>
      <p:sp>
        <p:nvSpPr>
          <p:cNvPr id="3" name="İçerik Yer Tutucusu 2"/>
          <p:cNvSpPr>
            <a:spLocks noGrp="1"/>
          </p:cNvSpPr>
          <p:nvPr>
            <p:ph idx="1"/>
          </p:nvPr>
        </p:nvSpPr>
        <p:spPr/>
        <p:txBody>
          <a:bodyPr/>
          <a:lstStyle/>
          <a:p>
            <a:r>
              <a:rPr lang="tr-TR" dirty="0"/>
              <a:t>Kodeinin St. </a:t>
            </a:r>
            <a:r>
              <a:rPr lang="tr-TR" dirty="0" err="1"/>
              <a:t>John's</a:t>
            </a:r>
            <a:r>
              <a:rPr lang="tr-TR" dirty="0"/>
              <a:t> </a:t>
            </a:r>
            <a:r>
              <a:rPr lang="tr-TR" dirty="0" err="1"/>
              <a:t>wort</a:t>
            </a:r>
            <a:r>
              <a:rPr lang="tr-TR" dirty="0"/>
              <a:t> ile birlikte kullanımı, baş dönmesi, uyuşukluk, karışıklık ve konsantrasyon zorluğu gibi yan etkileri artırabilir. Bazı insanlar, özellikle yaşlılar, düşünme, yargılama ve motor koordinasyonda da bozulma yaşayabilir. Bu ilaçlarla tedavi edilirken alkol kullanımını önlemeli veya </a:t>
            </a:r>
            <a:r>
              <a:rPr lang="tr-TR" dirty="0" smtClean="0"/>
              <a:t>sınırlanmalıdır. </a:t>
            </a:r>
            <a:r>
              <a:rPr lang="tr-TR" dirty="0"/>
              <a:t>Ayrıca, ilacın sizi nasıl etkilediğini bilene kadar, tehlikeli makine sürmek veya çalıştırmak gibi zihinsel uyanıklık gerektiren faaliyetlerden kaçının.</a:t>
            </a:r>
          </a:p>
        </p:txBody>
      </p:sp>
    </p:spTree>
    <p:extLst>
      <p:ext uri="{BB962C8B-B14F-4D97-AF65-F5344CB8AC3E}">
        <p14:creationId xmlns:p14="http://schemas.microsoft.com/office/powerpoint/2010/main" val="8085382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dirty="0">
                <a:solidFill>
                  <a:schemeClr val="bg1">
                    <a:lumMod val="50000"/>
                    <a:lumOff val="50000"/>
                  </a:schemeClr>
                </a:solidFill>
              </a:rPr>
              <a:t>BENZODİAZEPİNLER</a:t>
            </a:r>
            <a:br>
              <a:rPr lang="tr-TR" dirty="0">
                <a:solidFill>
                  <a:schemeClr val="bg1">
                    <a:lumMod val="50000"/>
                    <a:lumOff val="50000"/>
                  </a:schemeClr>
                </a:solidFill>
              </a:rPr>
            </a:br>
            <a:r>
              <a:rPr lang="tr-TR" sz="2200" dirty="0">
                <a:solidFill>
                  <a:schemeClr val="bg2">
                    <a:lumMod val="20000"/>
                    <a:lumOff val="80000"/>
                  </a:schemeClr>
                </a:solidFill>
              </a:rPr>
              <a:t>(</a:t>
            </a:r>
            <a:r>
              <a:rPr lang="tr-TR" sz="2200" dirty="0" err="1">
                <a:solidFill>
                  <a:schemeClr val="bg2">
                    <a:lumMod val="20000"/>
                    <a:lumOff val="80000"/>
                  </a:schemeClr>
                </a:solidFill>
              </a:rPr>
              <a:t>alprazolam</a:t>
            </a:r>
            <a:r>
              <a:rPr lang="tr-TR" sz="2200" dirty="0">
                <a:solidFill>
                  <a:schemeClr val="bg2">
                    <a:lumMod val="20000"/>
                    <a:lumOff val="80000"/>
                  </a:schemeClr>
                </a:solidFill>
              </a:rPr>
              <a:t>/</a:t>
            </a:r>
            <a:r>
              <a:rPr lang="tr-TR" sz="2200" dirty="0" err="1">
                <a:solidFill>
                  <a:schemeClr val="bg2">
                    <a:lumMod val="20000"/>
                    <a:lumOff val="80000"/>
                  </a:schemeClr>
                </a:solidFill>
              </a:rPr>
              <a:t>diazepam</a:t>
            </a:r>
            <a:r>
              <a:rPr lang="tr-TR" sz="2200" dirty="0">
                <a:solidFill>
                  <a:schemeClr val="bg2">
                    <a:lumMod val="20000"/>
                    <a:lumOff val="80000"/>
                  </a:schemeClr>
                </a:solidFill>
              </a:rPr>
              <a:t>/</a:t>
            </a:r>
            <a:r>
              <a:rPr lang="tr-TR" sz="2200" dirty="0" err="1">
                <a:solidFill>
                  <a:schemeClr val="bg2">
                    <a:lumMod val="20000"/>
                    <a:lumOff val="80000"/>
                  </a:schemeClr>
                </a:solidFill>
              </a:rPr>
              <a:t>oksazepam</a:t>
            </a:r>
            <a:r>
              <a:rPr lang="tr-TR" sz="2200" dirty="0">
                <a:solidFill>
                  <a:schemeClr val="bg2">
                    <a:lumMod val="20000"/>
                    <a:lumOff val="80000"/>
                  </a:schemeClr>
                </a:solidFill>
              </a:rPr>
              <a:t>/</a:t>
            </a:r>
            <a:r>
              <a:rPr lang="tr-TR" sz="2200" dirty="0" err="1">
                <a:solidFill>
                  <a:schemeClr val="bg2">
                    <a:lumMod val="20000"/>
                    <a:lumOff val="80000"/>
                  </a:schemeClr>
                </a:solidFill>
              </a:rPr>
              <a:t>lorazepam</a:t>
            </a:r>
            <a:r>
              <a:rPr lang="tr-TR" sz="2200" dirty="0">
                <a:solidFill>
                  <a:schemeClr val="bg2">
                    <a:lumMod val="20000"/>
                    <a:lumOff val="80000"/>
                  </a:schemeClr>
                </a:solidFill>
              </a:rPr>
              <a:t>)</a:t>
            </a:r>
            <a:r>
              <a:rPr lang="tr-TR" sz="2200" dirty="0"/>
              <a:t/>
            </a:r>
            <a:br>
              <a:rPr lang="tr-TR" sz="2200" dirty="0"/>
            </a:br>
            <a:r>
              <a:rPr lang="tr-TR" dirty="0" err="1">
                <a:solidFill>
                  <a:schemeClr val="accent2"/>
                </a:solidFill>
              </a:rPr>
              <a:t>alprazolam</a:t>
            </a:r>
            <a:r>
              <a:rPr lang="tr-TR" dirty="0"/>
              <a:t> ↔ </a:t>
            </a:r>
            <a:r>
              <a:rPr lang="tr-TR" dirty="0" err="1">
                <a:solidFill>
                  <a:schemeClr val="accent2"/>
                </a:solidFill>
              </a:rPr>
              <a:t>st.</a:t>
            </a:r>
            <a:r>
              <a:rPr lang="tr-TR" dirty="0">
                <a:solidFill>
                  <a:schemeClr val="accent2"/>
                </a:solidFill>
              </a:rPr>
              <a:t> </a:t>
            </a:r>
            <a:r>
              <a:rPr lang="tr-TR" dirty="0" err="1">
                <a:solidFill>
                  <a:schemeClr val="accent2"/>
                </a:solidFill>
              </a:rPr>
              <a:t>John's</a:t>
            </a:r>
            <a:r>
              <a:rPr lang="tr-TR" dirty="0">
                <a:solidFill>
                  <a:schemeClr val="accent2"/>
                </a:solidFill>
              </a:rPr>
              <a:t> </a:t>
            </a:r>
            <a:r>
              <a:rPr lang="tr-TR" dirty="0" err="1">
                <a:solidFill>
                  <a:schemeClr val="accent2"/>
                </a:solidFill>
              </a:rPr>
              <a:t>wort</a:t>
            </a:r>
            <a:endParaRPr lang="tr-TR" dirty="0">
              <a:solidFill>
                <a:schemeClr val="accent2"/>
              </a:solidFill>
            </a:endParaRPr>
          </a:p>
        </p:txBody>
      </p:sp>
      <p:sp>
        <p:nvSpPr>
          <p:cNvPr id="3" name="İçerik Yer Tutucusu 2"/>
          <p:cNvSpPr>
            <a:spLocks noGrp="1"/>
          </p:cNvSpPr>
          <p:nvPr>
            <p:ph idx="1"/>
          </p:nvPr>
        </p:nvSpPr>
        <p:spPr/>
        <p:txBody>
          <a:bodyPr/>
          <a:lstStyle/>
          <a:p>
            <a:r>
              <a:rPr lang="tr-TR" dirty="0"/>
              <a:t>St. </a:t>
            </a:r>
            <a:r>
              <a:rPr lang="tr-TR" dirty="0" err="1"/>
              <a:t>John’s</a:t>
            </a:r>
            <a:r>
              <a:rPr lang="tr-TR" dirty="0"/>
              <a:t> </a:t>
            </a:r>
            <a:r>
              <a:rPr lang="tr-TR" dirty="0" err="1"/>
              <a:t>Wort'u</a:t>
            </a:r>
            <a:r>
              <a:rPr lang="tr-TR" dirty="0"/>
              <a:t> </a:t>
            </a:r>
            <a:r>
              <a:rPr lang="tr-TR" dirty="0" err="1"/>
              <a:t>alprazolam</a:t>
            </a:r>
            <a:r>
              <a:rPr lang="tr-TR" dirty="0"/>
              <a:t> ile birlikte kullanmak </a:t>
            </a:r>
            <a:r>
              <a:rPr lang="tr-TR" dirty="0" err="1"/>
              <a:t>Alprazolam'ın</a:t>
            </a:r>
            <a:r>
              <a:rPr lang="tr-TR" dirty="0"/>
              <a:t> etkilerini azaltabilir. Durumunuz değişirse veya görme bulanıklığı, konsantrasyon bozukluğu, iştah kaybı, ishal, kas seğirmesi, uyuşma veya karıncalanma veya artan sansasyonlar gibi yoksunluk belirtileri yaşarsanız doktorunuza başvurun. Doktorunuz bu ilaçları birlikte veriyorsa, her iki ilacın güvenli bir şekilde kullanılabilmesi için bir doz ayarlamasına veya özel teste ihtiyacınız olabilir.</a:t>
            </a:r>
          </a:p>
        </p:txBody>
      </p:sp>
    </p:spTree>
    <p:extLst>
      <p:ext uri="{BB962C8B-B14F-4D97-AF65-F5344CB8AC3E}">
        <p14:creationId xmlns:p14="http://schemas.microsoft.com/office/powerpoint/2010/main" val="24338319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913795" y="238540"/>
            <a:ext cx="10353761" cy="1697382"/>
          </a:xfrm>
        </p:spPr>
        <p:txBody>
          <a:bodyPr>
            <a:normAutofit/>
          </a:bodyPr>
          <a:lstStyle/>
          <a:p>
            <a:r>
              <a:rPr lang="tr-TR" dirty="0">
                <a:solidFill>
                  <a:schemeClr val="bg1">
                    <a:lumMod val="50000"/>
                    <a:lumOff val="50000"/>
                  </a:schemeClr>
                </a:solidFill>
              </a:rPr>
              <a:t>STATİNLER</a:t>
            </a:r>
            <a:br>
              <a:rPr lang="tr-TR" dirty="0">
                <a:solidFill>
                  <a:schemeClr val="bg1">
                    <a:lumMod val="50000"/>
                    <a:lumOff val="50000"/>
                  </a:schemeClr>
                </a:solidFill>
              </a:rPr>
            </a:br>
            <a:r>
              <a:rPr lang="tr-TR" sz="2000" dirty="0">
                <a:solidFill>
                  <a:schemeClr val="bg2">
                    <a:lumMod val="20000"/>
                    <a:lumOff val="80000"/>
                  </a:schemeClr>
                </a:solidFill>
              </a:rPr>
              <a:t>(ATORVASTATİN/SİMVASTATİN/LOVASTATİN)</a:t>
            </a:r>
            <a:br>
              <a:rPr lang="tr-TR" sz="2000" dirty="0">
                <a:solidFill>
                  <a:schemeClr val="bg2">
                    <a:lumMod val="20000"/>
                    <a:lumOff val="80000"/>
                  </a:schemeClr>
                </a:solidFill>
              </a:rPr>
            </a:br>
            <a:r>
              <a:rPr lang="tr-TR" dirty="0" err="1">
                <a:solidFill>
                  <a:schemeClr val="accent2"/>
                </a:solidFill>
              </a:rPr>
              <a:t>lovastatin</a:t>
            </a:r>
            <a:r>
              <a:rPr lang="tr-TR" dirty="0"/>
              <a:t> ↔ </a:t>
            </a:r>
            <a:r>
              <a:rPr lang="tr-TR" dirty="0" err="1">
                <a:solidFill>
                  <a:schemeClr val="accent2"/>
                </a:solidFill>
              </a:rPr>
              <a:t>st.</a:t>
            </a:r>
            <a:r>
              <a:rPr lang="tr-TR" dirty="0">
                <a:solidFill>
                  <a:schemeClr val="accent2"/>
                </a:solidFill>
              </a:rPr>
              <a:t> </a:t>
            </a:r>
            <a:r>
              <a:rPr lang="tr-TR" dirty="0" err="1">
                <a:solidFill>
                  <a:schemeClr val="accent2"/>
                </a:solidFill>
              </a:rPr>
              <a:t>John's</a:t>
            </a:r>
            <a:r>
              <a:rPr lang="tr-TR" dirty="0">
                <a:solidFill>
                  <a:schemeClr val="accent2"/>
                </a:solidFill>
              </a:rPr>
              <a:t> </a:t>
            </a:r>
            <a:r>
              <a:rPr lang="tr-TR" dirty="0" err="1">
                <a:solidFill>
                  <a:schemeClr val="accent2"/>
                </a:solidFill>
              </a:rPr>
              <a:t>wort</a:t>
            </a:r>
            <a:endParaRPr lang="tr-TR" dirty="0">
              <a:solidFill>
                <a:schemeClr val="accent2"/>
              </a:solidFill>
            </a:endParaRPr>
          </a:p>
        </p:txBody>
      </p:sp>
      <p:sp>
        <p:nvSpPr>
          <p:cNvPr id="3" name="İçerik Yer Tutucusu 2"/>
          <p:cNvSpPr>
            <a:spLocks noGrp="1"/>
          </p:cNvSpPr>
          <p:nvPr>
            <p:ph idx="1"/>
          </p:nvPr>
        </p:nvSpPr>
        <p:spPr/>
        <p:txBody>
          <a:bodyPr/>
          <a:lstStyle/>
          <a:p>
            <a:r>
              <a:rPr lang="tr-TR" dirty="0"/>
              <a:t>St. </a:t>
            </a:r>
            <a:r>
              <a:rPr lang="tr-TR" dirty="0" err="1"/>
              <a:t>John's</a:t>
            </a:r>
            <a:r>
              <a:rPr lang="tr-TR" dirty="0"/>
              <a:t> </a:t>
            </a:r>
            <a:r>
              <a:rPr lang="tr-TR" dirty="0" err="1"/>
              <a:t>wort'u</a:t>
            </a:r>
            <a:r>
              <a:rPr lang="tr-TR" dirty="0"/>
              <a:t> </a:t>
            </a:r>
            <a:r>
              <a:rPr lang="tr-TR" dirty="0" err="1"/>
              <a:t>lovastatin</a:t>
            </a:r>
            <a:r>
              <a:rPr lang="tr-TR" dirty="0"/>
              <a:t> ile birlikte kullanmak </a:t>
            </a:r>
            <a:r>
              <a:rPr lang="tr-TR" dirty="0" err="1"/>
              <a:t>lovastatin'in</a:t>
            </a:r>
            <a:r>
              <a:rPr lang="tr-TR" dirty="0"/>
              <a:t> etkilerini azaltabilir. Durumunuz değişirse veya </a:t>
            </a:r>
            <a:r>
              <a:rPr lang="tr-TR" dirty="0" err="1"/>
              <a:t>kolestrolünüz</a:t>
            </a:r>
            <a:r>
              <a:rPr lang="tr-TR" dirty="0"/>
              <a:t> artıyorsa doktorunuza danışın.</a:t>
            </a:r>
          </a:p>
        </p:txBody>
      </p:sp>
    </p:spTree>
    <p:extLst>
      <p:ext uri="{BB962C8B-B14F-4D97-AF65-F5344CB8AC3E}">
        <p14:creationId xmlns:p14="http://schemas.microsoft.com/office/powerpoint/2010/main" val="14485722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err="1">
                <a:solidFill>
                  <a:schemeClr val="accent2"/>
                </a:solidFill>
              </a:rPr>
              <a:t>loksapin</a:t>
            </a:r>
            <a:r>
              <a:rPr lang="tr-TR" dirty="0"/>
              <a:t> ↔ </a:t>
            </a:r>
            <a:r>
              <a:rPr lang="tr-TR" dirty="0" err="1">
                <a:solidFill>
                  <a:schemeClr val="accent2"/>
                </a:solidFill>
              </a:rPr>
              <a:t>st.</a:t>
            </a:r>
            <a:r>
              <a:rPr lang="tr-TR" dirty="0">
                <a:solidFill>
                  <a:schemeClr val="accent2"/>
                </a:solidFill>
              </a:rPr>
              <a:t> </a:t>
            </a:r>
            <a:r>
              <a:rPr lang="tr-TR" dirty="0" err="1">
                <a:solidFill>
                  <a:schemeClr val="accent2"/>
                </a:solidFill>
              </a:rPr>
              <a:t>John's</a:t>
            </a:r>
            <a:r>
              <a:rPr lang="tr-TR" dirty="0">
                <a:solidFill>
                  <a:schemeClr val="accent2"/>
                </a:solidFill>
              </a:rPr>
              <a:t> </a:t>
            </a:r>
            <a:r>
              <a:rPr lang="tr-TR" dirty="0" err="1">
                <a:solidFill>
                  <a:schemeClr val="accent2"/>
                </a:solidFill>
              </a:rPr>
              <a:t>wort</a:t>
            </a:r>
            <a:endParaRPr lang="tr-TR" dirty="0">
              <a:solidFill>
                <a:schemeClr val="accent2"/>
              </a:solidFill>
            </a:endParaRPr>
          </a:p>
        </p:txBody>
      </p:sp>
      <p:sp>
        <p:nvSpPr>
          <p:cNvPr id="3" name="İçerik Yer Tutucusu 2"/>
          <p:cNvSpPr>
            <a:spLocks noGrp="1"/>
          </p:cNvSpPr>
          <p:nvPr>
            <p:ph idx="1"/>
          </p:nvPr>
        </p:nvSpPr>
        <p:spPr/>
        <p:txBody>
          <a:bodyPr/>
          <a:lstStyle/>
          <a:p>
            <a:r>
              <a:rPr lang="tr-TR" dirty="0" err="1"/>
              <a:t>Loxapine'i</a:t>
            </a:r>
            <a:r>
              <a:rPr lang="tr-TR" dirty="0"/>
              <a:t> St. </a:t>
            </a:r>
            <a:r>
              <a:rPr lang="tr-TR" dirty="0" err="1"/>
              <a:t>John's</a:t>
            </a:r>
            <a:r>
              <a:rPr lang="tr-TR" dirty="0"/>
              <a:t> </a:t>
            </a:r>
            <a:r>
              <a:rPr lang="tr-TR" dirty="0" err="1"/>
              <a:t>wort</a:t>
            </a:r>
            <a:r>
              <a:rPr lang="tr-TR" dirty="0"/>
              <a:t> ile birlikte kullanmak, baş dönmesi, uyuşukluk, karışıklık ve konsantrasyon zorlukları gibi yan etkileri artırabilir. Bazı insanlar, özellikle yaşlılar, düşünme, yargılama ve motor koordinasyonda da bozulma yaşayabilir. Bu ilaçlarla tedavi edilirken alkol kullanımını önlemeli veya </a:t>
            </a:r>
            <a:r>
              <a:rPr lang="tr-TR" dirty="0" smtClean="0"/>
              <a:t>sınırlanmalıdır. </a:t>
            </a:r>
            <a:r>
              <a:rPr lang="tr-TR" dirty="0"/>
              <a:t>Ayrıca, ilacın sizi nasıl etkilediğini bilene kadar, tehlikeli makine sürmek veya çalıştırmak gibi zihinsel uyanıklık gerektiren faaliyetlerden kaçının. </a:t>
            </a:r>
          </a:p>
        </p:txBody>
      </p:sp>
      <p:sp>
        <p:nvSpPr>
          <p:cNvPr id="4" name="Metin kutusu 3"/>
          <p:cNvSpPr txBox="1"/>
          <p:nvPr/>
        </p:nvSpPr>
        <p:spPr>
          <a:xfrm>
            <a:off x="1648918" y="5051685"/>
            <a:ext cx="5066675" cy="646331"/>
          </a:xfrm>
          <a:prstGeom prst="rect">
            <a:avLst/>
          </a:prstGeom>
          <a:noFill/>
        </p:spPr>
        <p:txBody>
          <a:bodyPr wrap="square" rtlCol="0">
            <a:spAutoFit/>
          </a:bodyPr>
          <a:lstStyle/>
          <a:p>
            <a:r>
              <a:rPr lang="tr-TR" dirty="0" err="1"/>
              <a:t>Antipsikotik</a:t>
            </a:r>
            <a:r>
              <a:rPr lang="tr-TR" dirty="0"/>
              <a:t> </a:t>
            </a:r>
            <a:r>
              <a:rPr lang="tr-TR" dirty="0" err="1"/>
              <a:t>inhaler</a:t>
            </a:r>
            <a:endParaRPr lang="tr-TR" dirty="0"/>
          </a:p>
          <a:p>
            <a:r>
              <a:rPr lang="tr-TR" dirty="0"/>
              <a:t>Türkiye ‘de kullanımı yok</a:t>
            </a:r>
          </a:p>
        </p:txBody>
      </p:sp>
    </p:spTree>
    <p:extLst>
      <p:ext uri="{BB962C8B-B14F-4D97-AF65-F5344CB8AC3E}">
        <p14:creationId xmlns:p14="http://schemas.microsoft.com/office/powerpoint/2010/main" val="10516143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err="1">
                <a:solidFill>
                  <a:schemeClr val="accent2"/>
                </a:solidFill>
              </a:rPr>
              <a:t>prometazin</a:t>
            </a:r>
            <a:r>
              <a:rPr lang="tr-TR" dirty="0"/>
              <a:t> ↔ </a:t>
            </a:r>
            <a:r>
              <a:rPr lang="tr-TR" dirty="0" err="1">
                <a:solidFill>
                  <a:schemeClr val="accent2"/>
                </a:solidFill>
              </a:rPr>
              <a:t>st.</a:t>
            </a:r>
            <a:r>
              <a:rPr lang="tr-TR" dirty="0">
                <a:solidFill>
                  <a:schemeClr val="accent2"/>
                </a:solidFill>
              </a:rPr>
              <a:t> </a:t>
            </a:r>
            <a:r>
              <a:rPr lang="tr-TR" dirty="0" err="1">
                <a:solidFill>
                  <a:schemeClr val="accent2"/>
                </a:solidFill>
              </a:rPr>
              <a:t>John's</a:t>
            </a:r>
            <a:r>
              <a:rPr lang="tr-TR" dirty="0">
                <a:solidFill>
                  <a:schemeClr val="accent2"/>
                </a:solidFill>
              </a:rPr>
              <a:t> </a:t>
            </a:r>
            <a:r>
              <a:rPr lang="tr-TR" dirty="0" err="1">
                <a:solidFill>
                  <a:schemeClr val="accent2"/>
                </a:solidFill>
              </a:rPr>
              <a:t>wort</a:t>
            </a:r>
            <a:endParaRPr lang="tr-TR" dirty="0">
              <a:solidFill>
                <a:schemeClr val="accent2"/>
              </a:solidFill>
            </a:endParaRPr>
          </a:p>
        </p:txBody>
      </p:sp>
      <p:sp>
        <p:nvSpPr>
          <p:cNvPr id="3" name="İçerik Yer Tutucusu 2"/>
          <p:cNvSpPr>
            <a:spLocks noGrp="1"/>
          </p:cNvSpPr>
          <p:nvPr>
            <p:ph idx="1"/>
          </p:nvPr>
        </p:nvSpPr>
        <p:spPr/>
        <p:txBody>
          <a:bodyPr/>
          <a:lstStyle/>
          <a:p>
            <a:r>
              <a:rPr lang="tr-TR" dirty="0" err="1"/>
              <a:t>Prometazini</a:t>
            </a:r>
            <a:r>
              <a:rPr lang="tr-TR" dirty="0"/>
              <a:t> St. </a:t>
            </a:r>
            <a:r>
              <a:rPr lang="tr-TR" dirty="0" err="1"/>
              <a:t>John's</a:t>
            </a:r>
            <a:r>
              <a:rPr lang="tr-TR" dirty="0"/>
              <a:t> </a:t>
            </a:r>
            <a:r>
              <a:rPr lang="tr-TR" dirty="0" err="1"/>
              <a:t>wort</a:t>
            </a:r>
            <a:r>
              <a:rPr lang="tr-TR" dirty="0"/>
              <a:t> ile birlikte kullanmak, baş dönmesi, uyuşukluk, karışıklık ve konsantrasyon zorlukları gibi yan etkileri artırabilir. Bazı insanlar, özellikle yaşlılar, düşünme, yargılama ve motor koordinasyonda da bozulma yaşayabilir. Bu ilaçlarla tedavi edilirken alkol kullanımını önlenmeli veya sınırlanmalıdır. Ayrıca, ilacın sizi nasıl etkilediğini bilene kadar, tehlikeli makine sürmek veya çalıştırmak gibi zihinsel uyanıklık gerektiren faaliyetlerden kaçının.</a:t>
            </a:r>
          </a:p>
        </p:txBody>
      </p:sp>
    </p:spTree>
    <p:extLst>
      <p:ext uri="{BB962C8B-B14F-4D97-AF65-F5344CB8AC3E}">
        <p14:creationId xmlns:p14="http://schemas.microsoft.com/office/powerpoint/2010/main" val="141039581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err="1">
                <a:solidFill>
                  <a:schemeClr val="accent2"/>
                </a:solidFill>
              </a:rPr>
              <a:t>amlodipin</a:t>
            </a:r>
            <a:r>
              <a:rPr lang="tr-TR" dirty="0"/>
              <a:t> ↔ </a:t>
            </a:r>
            <a:r>
              <a:rPr lang="tr-TR" dirty="0" err="1">
                <a:solidFill>
                  <a:schemeClr val="accent2"/>
                </a:solidFill>
              </a:rPr>
              <a:t>st.</a:t>
            </a:r>
            <a:r>
              <a:rPr lang="tr-TR" dirty="0">
                <a:solidFill>
                  <a:schemeClr val="accent2"/>
                </a:solidFill>
              </a:rPr>
              <a:t> </a:t>
            </a:r>
            <a:r>
              <a:rPr lang="tr-TR" dirty="0" err="1">
                <a:solidFill>
                  <a:schemeClr val="accent2"/>
                </a:solidFill>
              </a:rPr>
              <a:t>John's</a:t>
            </a:r>
            <a:r>
              <a:rPr lang="tr-TR" dirty="0">
                <a:solidFill>
                  <a:schemeClr val="accent2"/>
                </a:solidFill>
              </a:rPr>
              <a:t> </a:t>
            </a:r>
            <a:r>
              <a:rPr lang="tr-TR" dirty="0" err="1">
                <a:solidFill>
                  <a:schemeClr val="accent2"/>
                </a:solidFill>
              </a:rPr>
              <a:t>wort</a:t>
            </a:r>
            <a:endParaRPr lang="tr-TR" dirty="0">
              <a:solidFill>
                <a:schemeClr val="accent2"/>
              </a:solidFill>
            </a:endParaRPr>
          </a:p>
        </p:txBody>
      </p:sp>
      <p:sp>
        <p:nvSpPr>
          <p:cNvPr id="3" name="İçerik Yer Tutucusu 2"/>
          <p:cNvSpPr>
            <a:spLocks noGrp="1"/>
          </p:cNvSpPr>
          <p:nvPr>
            <p:ph idx="1"/>
          </p:nvPr>
        </p:nvSpPr>
        <p:spPr/>
        <p:txBody>
          <a:bodyPr/>
          <a:lstStyle/>
          <a:p>
            <a:r>
              <a:rPr lang="tr-TR" dirty="0"/>
              <a:t>St. </a:t>
            </a:r>
            <a:r>
              <a:rPr lang="tr-TR" dirty="0" err="1"/>
              <a:t>John's</a:t>
            </a:r>
            <a:r>
              <a:rPr lang="tr-TR" dirty="0"/>
              <a:t> </a:t>
            </a:r>
            <a:r>
              <a:rPr lang="tr-TR" dirty="0" err="1"/>
              <a:t>wort</a:t>
            </a:r>
            <a:r>
              <a:rPr lang="tr-TR" dirty="0"/>
              <a:t> ile </a:t>
            </a:r>
            <a:r>
              <a:rPr lang="tr-TR" dirty="0" err="1"/>
              <a:t>Amlodipini</a:t>
            </a:r>
            <a:r>
              <a:rPr lang="tr-TR" dirty="0"/>
              <a:t> kullanmadan önce doktorunuzla konuşun. Bu ilaçları kombine etmek kan </a:t>
            </a:r>
            <a:r>
              <a:rPr lang="tr-TR" dirty="0" smtClean="0"/>
              <a:t>seviyelerini düşürebilir </a:t>
            </a:r>
            <a:r>
              <a:rPr lang="tr-TR" dirty="0"/>
              <a:t>ve </a:t>
            </a:r>
            <a:r>
              <a:rPr lang="tr-TR" dirty="0" err="1"/>
              <a:t>Amlodipinin</a:t>
            </a:r>
            <a:r>
              <a:rPr lang="tr-TR" dirty="0"/>
              <a:t> etkilerini azaltabilir.</a:t>
            </a:r>
          </a:p>
        </p:txBody>
      </p:sp>
    </p:spTree>
    <p:extLst>
      <p:ext uri="{BB962C8B-B14F-4D97-AF65-F5344CB8AC3E}">
        <p14:creationId xmlns:p14="http://schemas.microsoft.com/office/powerpoint/2010/main" val="25662421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662152" y="1272760"/>
            <a:ext cx="4508938" cy="4588515"/>
          </a:xfrm>
        </p:spPr>
        <p:txBody>
          <a:bodyPr>
            <a:normAutofit/>
          </a:bodyPr>
          <a:lstStyle/>
          <a:p>
            <a:r>
              <a:rPr lang="tr-TR" dirty="0"/>
              <a:t>Osmanlı döneminde orduların savaşa çıkarken, kılıç yaralarını daha çabuk iyileştirdiği için yanlarına kazanlarla sarı kantaron yağını aldıkları ve bundan dolayı da bazı bölgelerimizde kılıç otu olarak adlandırıldığı bilinmektedir. Halk dilinde kılıç otunun yanı sıra </a:t>
            </a:r>
            <a:r>
              <a:rPr lang="tr-TR" dirty="0" err="1"/>
              <a:t>binbirdelik</a:t>
            </a:r>
            <a:r>
              <a:rPr lang="tr-TR" dirty="0"/>
              <a:t> otu, kan otu, yara otu, kuzu kıran ve mayasıl otu olarak adlandırılmaktadır. </a:t>
            </a:r>
          </a:p>
        </p:txBody>
      </p:sp>
    </p:spTree>
    <p:extLst>
      <p:ext uri="{BB962C8B-B14F-4D97-AF65-F5344CB8AC3E}">
        <p14:creationId xmlns:p14="http://schemas.microsoft.com/office/powerpoint/2010/main" val="300657825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17828"/>
            <a:ext cx="10515600" cy="1325563"/>
          </a:xfrm>
        </p:spPr>
        <p:txBody>
          <a:bodyPr/>
          <a:lstStyle/>
          <a:p>
            <a:r>
              <a:rPr lang="tr-TR" dirty="0" err="1">
                <a:solidFill>
                  <a:schemeClr val="accent2"/>
                </a:solidFill>
              </a:rPr>
              <a:t>klaritromisin</a:t>
            </a:r>
            <a:r>
              <a:rPr lang="tr-TR" dirty="0"/>
              <a:t> ↔ </a:t>
            </a:r>
            <a:r>
              <a:rPr lang="tr-TR" dirty="0" err="1">
                <a:solidFill>
                  <a:schemeClr val="accent2"/>
                </a:solidFill>
              </a:rPr>
              <a:t>st.</a:t>
            </a:r>
            <a:r>
              <a:rPr lang="tr-TR" dirty="0">
                <a:solidFill>
                  <a:schemeClr val="accent2"/>
                </a:solidFill>
              </a:rPr>
              <a:t> </a:t>
            </a:r>
            <a:r>
              <a:rPr lang="tr-TR" dirty="0" err="1">
                <a:solidFill>
                  <a:schemeClr val="accent2"/>
                </a:solidFill>
              </a:rPr>
              <a:t>John's</a:t>
            </a:r>
            <a:r>
              <a:rPr lang="tr-TR" dirty="0">
                <a:solidFill>
                  <a:schemeClr val="accent2"/>
                </a:solidFill>
              </a:rPr>
              <a:t> </a:t>
            </a:r>
            <a:r>
              <a:rPr lang="tr-TR" dirty="0" err="1">
                <a:solidFill>
                  <a:schemeClr val="accent2"/>
                </a:solidFill>
              </a:rPr>
              <a:t>wort</a:t>
            </a:r>
            <a:endParaRPr lang="tr-TR" dirty="0">
              <a:solidFill>
                <a:schemeClr val="accent2"/>
              </a:solidFill>
            </a:endParaRPr>
          </a:p>
        </p:txBody>
      </p:sp>
      <p:sp>
        <p:nvSpPr>
          <p:cNvPr id="3" name="İçerik Yer Tutucusu 2"/>
          <p:cNvSpPr>
            <a:spLocks noGrp="1"/>
          </p:cNvSpPr>
          <p:nvPr>
            <p:ph idx="1"/>
          </p:nvPr>
        </p:nvSpPr>
        <p:spPr>
          <a:xfrm>
            <a:off x="758946" y="1588928"/>
            <a:ext cx="10353762" cy="3695136"/>
          </a:xfrm>
        </p:spPr>
        <p:txBody>
          <a:bodyPr/>
          <a:lstStyle/>
          <a:p>
            <a:r>
              <a:rPr lang="tr-TR" dirty="0" err="1"/>
              <a:t>klaritromisin'i</a:t>
            </a:r>
            <a:r>
              <a:rPr lang="tr-TR" dirty="0"/>
              <a:t> St. </a:t>
            </a:r>
            <a:r>
              <a:rPr lang="tr-TR" dirty="0" err="1"/>
              <a:t>John's</a:t>
            </a:r>
            <a:r>
              <a:rPr lang="tr-TR" dirty="0"/>
              <a:t> </a:t>
            </a:r>
            <a:r>
              <a:rPr lang="tr-TR" dirty="0" err="1"/>
              <a:t>wort</a:t>
            </a:r>
            <a:r>
              <a:rPr lang="tr-TR" dirty="0"/>
              <a:t> ile birlikte kullanmadan önce doktorunuzla konuşun. Bu ilaçların kombine edilmesi, ilacın enfeksiyonunuzun tedavisinde daha az etkili olmasına neden olabilir ve </a:t>
            </a:r>
            <a:r>
              <a:rPr lang="tr-TR" dirty="0" err="1"/>
              <a:t>klaritromisin</a:t>
            </a:r>
            <a:r>
              <a:rPr lang="tr-TR" dirty="0"/>
              <a:t> kan düzeylerini düşürebilir. Doktorunuz etkileşmeyen alternatifleri reçete edebilir veya </a:t>
            </a:r>
            <a:r>
              <a:rPr lang="tr-TR" dirty="0" err="1"/>
              <a:t>klaritromisin</a:t>
            </a:r>
            <a:r>
              <a:rPr lang="tr-TR" dirty="0"/>
              <a:t> tedavisini tamamlayana kadar St. </a:t>
            </a:r>
            <a:r>
              <a:rPr lang="tr-TR" dirty="0" err="1"/>
              <a:t>John's</a:t>
            </a:r>
            <a:r>
              <a:rPr lang="tr-TR" dirty="0"/>
              <a:t> </a:t>
            </a:r>
            <a:r>
              <a:rPr lang="tr-TR" dirty="0" err="1"/>
              <a:t>wort'u</a:t>
            </a:r>
            <a:r>
              <a:rPr lang="tr-TR" dirty="0"/>
              <a:t> kullanmayı bırakmanız gerekebilir</a:t>
            </a:r>
          </a:p>
        </p:txBody>
      </p:sp>
    </p:spTree>
    <p:extLst>
      <p:ext uri="{BB962C8B-B14F-4D97-AF65-F5344CB8AC3E}">
        <p14:creationId xmlns:p14="http://schemas.microsoft.com/office/powerpoint/2010/main" val="177817212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374150" y="383681"/>
            <a:ext cx="10353761" cy="1326321"/>
          </a:xfrm>
        </p:spPr>
        <p:txBody>
          <a:bodyPr/>
          <a:lstStyle/>
          <a:p>
            <a:r>
              <a:rPr lang="tr-TR" dirty="0">
                <a:solidFill>
                  <a:schemeClr val="accent2"/>
                </a:solidFill>
              </a:rPr>
              <a:t>morfin ↔ </a:t>
            </a:r>
            <a:r>
              <a:rPr lang="tr-TR" dirty="0" err="1">
                <a:solidFill>
                  <a:schemeClr val="accent2"/>
                </a:solidFill>
              </a:rPr>
              <a:t>st.</a:t>
            </a:r>
            <a:r>
              <a:rPr lang="tr-TR" dirty="0">
                <a:solidFill>
                  <a:schemeClr val="accent2"/>
                </a:solidFill>
              </a:rPr>
              <a:t> </a:t>
            </a:r>
            <a:r>
              <a:rPr lang="tr-TR" dirty="0" err="1">
                <a:solidFill>
                  <a:schemeClr val="accent2"/>
                </a:solidFill>
              </a:rPr>
              <a:t>John's</a:t>
            </a:r>
            <a:r>
              <a:rPr lang="tr-TR" dirty="0">
                <a:solidFill>
                  <a:schemeClr val="accent2"/>
                </a:solidFill>
              </a:rPr>
              <a:t> </a:t>
            </a:r>
            <a:r>
              <a:rPr lang="tr-TR" dirty="0" err="1">
                <a:solidFill>
                  <a:schemeClr val="accent2"/>
                </a:solidFill>
              </a:rPr>
              <a:t>wort</a:t>
            </a:r>
            <a:endParaRPr lang="tr-TR" dirty="0">
              <a:solidFill>
                <a:schemeClr val="accent2"/>
              </a:solidFill>
            </a:endParaRPr>
          </a:p>
        </p:txBody>
      </p:sp>
      <p:sp>
        <p:nvSpPr>
          <p:cNvPr id="3" name="İçerik Yer Tutucusu 2"/>
          <p:cNvSpPr>
            <a:spLocks noGrp="1"/>
          </p:cNvSpPr>
          <p:nvPr>
            <p:ph idx="1"/>
          </p:nvPr>
        </p:nvSpPr>
        <p:spPr>
          <a:xfrm>
            <a:off x="883814" y="1710002"/>
            <a:ext cx="10353762" cy="3695136"/>
          </a:xfrm>
        </p:spPr>
        <p:txBody>
          <a:bodyPr/>
          <a:lstStyle/>
          <a:p>
            <a:pPr marL="0" indent="0">
              <a:buNone/>
            </a:pPr>
            <a:r>
              <a:rPr lang="tr-TR" dirty="0" err="1"/>
              <a:t>St</a:t>
            </a:r>
            <a:r>
              <a:rPr lang="tr-TR" dirty="0"/>
              <a:t> </a:t>
            </a:r>
            <a:r>
              <a:rPr lang="tr-TR" dirty="0" err="1"/>
              <a:t>John's</a:t>
            </a:r>
            <a:r>
              <a:rPr lang="tr-TR" dirty="0"/>
              <a:t> </a:t>
            </a:r>
            <a:r>
              <a:rPr lang="tr-TR" dirty="0" err="1"/>
              <a:t>wort</a:t>
            </a:r>
            <a:r>
              <a:rPr lang="tr-TR" dirty="0"/>
              <a:t> ile birlikte morfin kullanmak, baş dönmesi, uyuşukluk, karışıklık ve konsantrasyon zorluğu gibi yan etkileri artırabilir. Bazı insanlar, özellikle yaşlılar, düşünme, yargılama ve motor koordinasyonda da bozulma yaşayabilir. Bu ilaçlarla tedavi edilirken alkol kullanımını önlemeli veya </a:t>
            </a:r>
            <a:r>
              <a:rPr lang="tr-TR" dirty="0" smtClean="0"/>
              <a:t>sınırlanmalıdır. </a:t>
            </a:r>
            <a:r>
              <a:rPr lang="tr-TR" dirty="0"/>
              <a:t>Ayrıca, ilacın sizi nasıl etkilediğini bilene kadar, tehlikeli makine sürmek veya çalıştırmak gibi zihinsel uyanıklık gerektiren faaliyetlerden kaçının.</a:t>
            </a:r>
          </a:p>
        </p:txBody>
      </p:sp>
    </p:spTree>
    <p:extLst>
      <p:ext uri="{BB962C8B-B14F-4D97-AF65-F5344CB8AC3E}">
        <p14:creationId xmlns:p14="http://schemas.microsoft.com/office/powerpoint/2010/main" val="384123901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913795" y="344558"/>
            <a:ext cx="10353761" cy="1591364"/>
          </a:xfrm>
        </p:spPr>
        <p:txBody>
          <a:bodyPr>
            <a:normAutofit/>
          </a:bodyPr>
          <a:lstStyle/>
          <a:p>
            <a:r>
              <a:rPr lang="tr-TR" dirty="0" err="1">
                <a:solidFill>
                  <a:schemeClr val="bg1">
                    <a:lumMod val="50000"/>
                    <a:lumOff val="50000"/>
                  </a:schemeClr>
                </a:solidFill>
              </a:rPr>
              <a:t>Barbitüratlar</a:t>
            </a:r>
            <a:r>
              <a:rPr lang="tr-TR" dirty="0">
                <a:solidFill>
                  <a:schemeClr val="bg1">
                    <a:lumMod val="50000"/>
                    <a:lumOff val="50000"/>
                  </a:schemeClr>
                </a:solidFill>
              </a:rPr>
              <a:t/>
            </a:r>
            <a:br>
              <a:rPr lang="tr-TR" dirty="0">
                <a:solidFill>
                  <a:schemeClr val="bg1">
                    <a:lumMod val="50000"/>
                    <a:lumOff val="50000"/>
                  </a:schemeClr>
                </a:solidFill>
              </a:rPr>
            </a:br>
            <a:r>
              <a:rPr lang="tr-TR" sz="2000" dirty="0">
                <a:solidFill>
                  <a:schemeClr val="bg2">
                    <a:lumMod val="20000"/>
                    <a:lumOff val="80000"/>
                  </a:schemeClr>
                </a:solidFill>
              </a:rPr>
              <a:t>(</a:t>
            </a:r>
            <a:r>
              <a:rPr lang="tr-TR" sz="2000" dirty="0" err="1">
                <a:solidFill>
                  <a:schemeClr val="bg2">
                    <a:lumMod val="20000"/>
                    <a:lumOff val="80000"/>
                  </a:schemeClr>
                </a:solidFill>
              </a:rPr>
              <a:t>fenobarbital</a:t>
            </a:r>
            <a:r>
              <a:rPr lang="tr-TR" sz="2000" dirty="0">
                <a:solidFill>
                  <a:schemeClr val="bg2">
                    <a:lumMod val="20000"/>
                    <a:lumOff val="80000"/>
                  </a:schemeClr>
                </a:solidFill>
              </a:rPr>
              <a:t>/</a:t>
            </a:r>
            <a:r>
              <a:rPr lang="tr-TR" sz="2000" dirty="0" err="1">
                <a:solidFill>
                  <a:schemeClr val="bg2">
                    <a:lumMod val="20000"/>
                    <a:lumOff val="80000"/>
                  </a:schemeClr>
                </a:solidFill>
              </a:rPr>
              <a:t>secobarbital</a:t>
            </a:r>
            <a:r>
              <a:rPr lang="tr-TR" sz="2000" dirty="0">
                <a:solidFill>
                  <a:schemeClr val="bg2">
                    <a:lumMod val="20000"/>
                    <a:lumOff val="80000"/>
                  </a:schemeClr>
                </a:solidFill>
              </a:rPr>
              <a:t>/</a:t>
            </a:r>
            <a:r>
              <a:rPr lang="tr-TR" sz="2000" dirty="0" err="1">
                <a:solidFill>
                  <a:schemeClr val="bg2">
                    <a:lumMod val="20000"/>
                    <a:lumOff val="80000"/>
                  </a:schemeClr>
                </a:solidFill>
              </a:rPr>
              <a:t>pentobarbital</a:t>
            </a:r>
            <a:r>
              <a:rPr lang="tr-TR" sz="2000" dirty="0">
                <a:solidFill>
                  <a:schemeClr val="bg2">
                    <a:lumMod val="20000"/>
                    <a:lumOff val="80000"/>
                  </a:schemeClr>
                </a:solidFill>
              </a:rPr>
              <a:t>)</a:t>
            </a:r>
            <a:r>
              <a:rPr lang="tr-TR" dirty="0">
                <a:solidFill>
                  <a:schemeClr val="accent2"/>
                </a:solidFill>
              </a:rPr>
              <a:t/>
            </a:r>
            <a:br>
              <a:rPr lang="tr-TR" dirty="0">
                <a:solidFill>
                  <a:schemeClr val="accent2"/>
                </a:solidFill>
              </a:rPr>
            </a:br>
            <a:r>
              <a:rPr lang="tr-TR" dirty="0" err="1">
                <a:solidFill>
                  <a:schemeClr val="accent2"/>
                </a:solidFill>
              </a:rPr>
              <a:t>sekobarbital</a:t>
            </a:r>
            <a:r>
              <a:rPr lang="tr-TR" dirty="0"/>
              <a:t> ↔ </a:t>
            </a:r>
            <a:r>
              <a:rPr lang="tr-TR" dirty="0" err="1">
                <a:solidFill>
                  <a:schemeClr val="accent2"/>
                </a:solidFill>
              </a:rPr>
              <a:t>st.</a:t>
            </a:r>
            <a:r>
              <a:rPr lang="tr-TR" dirty="0">
                <a:solidFill>
                  <a:schemeClr val="accent2"/>
                </a:solidFill>
              </a:rPr>
              <a:t> </a:t>
            </a:r>
            <a:r>
              <a:rPr lang="tr-TR" dirty="0" err="1">
                <a:solidFill>
                  <a:schemeClr val="accent2"/>
                </a:solidFill>
              </a:rPr>
              <a:t>John's</a:t>
            </a:r>
            <a:r>
              <a:rPr lang="tr-TR" dirty="0">
                <a:solidFill>
                  <a:schemeClr val="accent2"/>
                </a:solidFill>
              </a:rPr>
              <a:t> </a:t>
            </a:r>
            <a:r>
              <a:rPr lang="tr-TR" dirty="0" err="1">
                <a:solidFill>
                  <a:schemeClr val="accent2"/>
                </a:solidFill>
              </a:rPr>
              <a:t>wort</a:t>
            </a:r>
            <a:endParaRPr lang="tr-TR" dirty="0">
              <a:solidFill>
                <a:schemeClr val="accent2"/>
              </a:solidFill>
            </a:endParaRPr>
          </a:p>
        </p:txBody>
      </p:sp>
      <p:sp>
        <p:nvSpPr>
          <p:cNvPr id="3" name="İçerik Yer Tutucusu 2"/>
          <p:cNvSpPr>
            <a:spLocks noGrp="1"/>
          </p:cNvSpPr>
          <p:nvPr>
            <p:ph idx="1"/>
          </p:nvPr>
        </p:nvSpPr>
        <p:spPr/>
        <p:txBody>
          <a:bodyPr/>
          <a:lstStyle/>
          <a:p>
            <a:r>
              <a:rPr lang="tr-TR" dirty="0" err="1"/>
              <a:t>Sekobarbital</a:t>
            </a:r>
            <a:r>
              <a:rPr lang="tr-TR" dirty="0"/>
              <a:t> ile St. </a:t>
            </a:r>
            <a:r>
              <a:rPr lang="tr-TR" dirty="0" err="1"/>
              <a:t>John's</a:t>
            </a:r>
            <a:r>
              <a:rPr lang="tr-TR" dirty="0"/>
              <a:t> </a:t>
            </a:r>
            <a:r>
              <a:rPr lang="tr-TR" dirty="0" err="1"/>
              <a:t>wort'u</a:t>
            </a:r>
            <a:r>
              <a:rPr lang="tr-TR" dirty="0"/>
              <a:t> birlikte kullanmak, baş dönmesi, uyuşukluk, karışıklık ve konsantrasyon zorlukları gibi yan etkileri artırabilir. Bazı insanlar, özellikle yaşlılar, düşünme, yargılama ve motor koordinasyonda da bozulma yaşayabilir. Bu ilaçlarla tedavi edilirken alkol kullanımını önlemeli veya sınırlamalısın. Ayrıca, ilacın sizi nasıl etkilediğini bilene kadar, tehlikeli makine sürmek veya çalıştırmak gibi zihinsel uyanıklık gerektiren faaliyetlerden kaçının.</a:t>
            </a:r>
          </a:p>
        </p:txBody>
      </p:sp>
    </p:spTree>
    <p:extLst>
      <p:ext uri="{BB962C8B-B14F-4D97-AF65-F5344CB8AC3E}">
        <p14:creationId xmlns:p14="http://schemas.microsoft.com/office/powerpoint/2010/main" val="76198610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748903" y="0"/>
            <a:ext cx="10353761" cy="1326321"/>
          </a:xfrm>
        </p:spPr>
        <p:txBody>
          <a:bodyPr/>
          <a:lstStyle/>
          <a:p>
            <a:r>
              <a:rPr lang="tr-TR" dirty="0">
                <a:solidFill>
                  <a:srgbClr val="FFFF00"/>
                </a:solidFill>
              </a:rPr>
              <a:t>MİNÖR ETKİLEŞİMLER</a:t>
            </a:r>
          </a:p>
        </p:txBody>
      </p:sp>
      <p:sp>
        <p:nvSpPr>
          <p:cNvPr id="3" name="İçerik Yer Tutucusu 2"/>
          <p:cNvSpPr>
            <a:spLocks noGrp="1"/>
          </p:cNvSpPr>
          <p:nvPr>
            <p:ph idx="1"/>
          </p:nvPr>
        </p:nvSpPr>
        <p:spPr>
          <a:xfrm>
            <a:off x="599001" y="1046752"/>
            <a:ext cx="10353762" cy="3695136"/>
          </a:xfrm>
        </p:spPr>
        <p:txBody>
          <a:bodyPr/>
          <a:lstStyle/>
          <a:p>
            <a:r>
              <a:rPr lang="tr-TR" dirty="0"/>
              <a:t>Multivitaminlerle minör olarak etkileşir. Etki mekanizması henüz bilinmemekle birlikte etkileşimleri genelde zarar vermez veya terapide değişiklik gerektirmez. Bununla birlikte doktor tarafından ayarlama yapılabilir.</a:t>
            </a:r>
          </a:p>
          <a:p>
            <a:r>
              <a:rPr lang="tr-TR" dirty="0" err="1"/>
              <a:t>fexofenadin</a:t>
            </a:r>
            <a:r>
              <a:rPr lang="tr-TR" dirty="0"/>
              <a:t>, </a:t>
            </a:r>
            <a:r>
              <a:rPr lang="tr-TR" dirty="0" err="1"/>
              <a:t>valsartan</a:t>
            </a:r>
            <a:r>
              <a:rPr lang="tr-TR" dirty="0"/>
              <a:t> ile de minör etkileşim söz konusudur.</a:t>
            </a:r>
          </a:p>
        </p:txBody>
      </p:sp>
      <p:sp>
        <p:nvSpPr>
          <p:cNvPr id="7" name="Metin kutusu 6"/>
          <p:cNvSpPr txBox="1"/>
          <p:nvPr/>
        </p:nvSpPr>
        <p:spPr>
          <a:xfrm>
            <a:off x="4702704" y="5388530"/>
            <a:ext cx="2803161" cy="400110"/>
          </a:xfrm>
          <a:prstGeom prst="rect">
            <a:avLst/>
          </a:prstGeom>
          <a:noFill/>
        </p:spPr>
        <p:txBody>
          <a:bodyPr wrap="square" rtlCol="0">
            <a:spAutoFit/>
          </a:bodyPr>
          <a:lstStyle/>
          <a:p>
            <a:r>
              <a:rPr lang="tr-TR" sz="2000" b="1" dirty="0" err="1">
                <a:solidFill>
                  <a:schemeClr val="accent6"/>
                </a:solidFill>
              </a:rPr>
              <a:t>Askorbik</a:t>
            </a:r>
            <a:r>
              <a:rPr lang="tr-TR" sz="2000" b="1" dirty="0">
                <a:solidFill>
                  <a:schemeClr val="accent6"/>
                </a:solidFill>
              </a:rPr>
              <a:t> asit</a:t>
            </a:r>
          </a:p>
        </p:txBody>
      </p:sp>
    </p:spTree>
    <p:extLst>
      <p:ext uri="{BB962C8B-B14F-4D97-AF65-F5344CB8AC3E}">
        <p14:creationId xmlns:p14="http://schemas.microsoft.com/office/powerpoint/2010/main" val="387830752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57DE9EAA-F0E7-4DDF-AF59-666B5A396787}"/>
              </a:ext>
            </a:extLst>
          </p:cNvPr>
          <p:cNvSpPr>
            <a:spLocks noGrp="1"/>
          </p:cNvSpPr>
          <p:nvPr>
            <p:ph type="title"/>
          </p:nvPr>
        </p:nvSpPr>
        <p:spPr>
          <a:xfrm>
            <a:off x="-317058" y="234846"/>
            <a:ext cx="12816590" cy="1129259"/>
          </a:xfrm>
        </p:spPr>
        <p:txBody>
          <a:bodyPr/>
          <a:lstStyle/>
          <a:p>
            <a:r>
              <a:rPr lang="tr-TR" dirty="0"/>
              <a:t>St. JOHN’S WORT ↔ TİRAMİN İÇEREN BESİNLER </a:t>
            </a:r>
          </a:p>
        </p:txBody>
      </p:sp>
      <p:sp>
        <p:nvSpPr>
          <p:cNvPr id="5" name="Metin kutusu 4"/>
          <p:cNvSpPr txBox="1"/>
          <p:nvPr/>
        </p:nvSpPr>
        <p:spPr>
          <a:xfrm>
            <a:off x="5426439" y="1109272"/>
            <a:ext cx="4796853" cy="2031325"/>
          </a:xfrm>
          <a:prstGeom prst="rect">
            <a:avLst/>
          </a:prstGeom>
          <a:noFill/>
        </p:spPr>
        <p:txBody>
          <a:bodyPr wrap="square" rtlCol="0">
            <a:spAutoFit/>
          </a:bodyPr>
          <a:lstStyle/>
          <a:p>
            <a:r>
              <a:rPr lang="tr-TR"/>
              <a:t>Bayatlamış tavuk eti.</a:t>
            </a:r>
          </a:p>
          <a:p>
            <a:r>
              <a:rPr lang="tr-TR"/>
              <a:t>Bayatlamış peynir.</a:t>
            </a:r>
          </a:p>
          <a:p>
            <a:r>
              <a:rPr lang="tr-TR"/>
              <a:t>Fıçı birası</a:t>
            </a:r>
          </a:p>
          <a:p>
            <a:r>
              <a:rPr lang="tr-TR"/>
              <a:t>Kurutulmuş ya da fermante edilmiş et, sosis.</a:t>
            </a:r>
          </a:p>
          <a:p>
            <a:r>
              <a:rPr lang="tr-TR"/>
              <a:t>Kırmızı şarap.</a:t>
            </a:r>
          </a:p>
          <a:p>
            <a:r>
              <a:rPr lang="tr-TR"/>
              <a:t>Lahana turşusu.</a:t>
            </a:r>
          </a:p>
          <a:p>
            <a:r>
              <a:rPr lang="tr-TR"/>
              <a:t>Soya sosu.</a:t>
            </a:r>
            <a:endParaRPr lang="tr-TR" dirty="0"/>
          </a:p>
        </p:txBody>
      </p:sp>
    </p:spTree>
    <p:extLst>
      <p:ext uri="{BB962C8B-B14F-4D97-AF65-F5344CB8AC3E}">
        <p14:creationId xmlns:p14="http://schemas.microsoft.com/office/powerpoint/2010/main" val="13479183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040761" y="920666"/>
            <a:ext cx="10353762" cy="3714036"/>
          </a:xfrm>
        </p:spPr>
        <p:txBody>
          <a:bodyPr/>
          <a:lstStyle/>
          <a:p>
            <a:r>
              <a:rPr lang="tr-TR" dirty="0"/>
              <a:t>Bu yağ yaklaşık 2500 yıldır ilaç olarak kullanılıyor. Antik Yunan döneminde Hipokrat’ın deliliği tedavi etmek için kullandığı sarı kantaronu Haçlı seferleri sırasında yaralıları tedavi etmek için de kullanmışlar. Bitkinin kırmızı yağı, Hristiyanlık inancına göre,  12 havarilerin en genci olan ve kafası kesilerek öldürülen </a:t>
            </a:r>
            <a:r>
              <a:rPr lang="tr-TR" dirty="0" err="1"/>
              <a:t>Yuhanna</a:t>
            </a:r>
            <a:r>
              <a:rPr lang="tr-TR" dirty="0"/>
              <a:t>(St. John)’</a:t>
            </a:r>
            <a:r>
              <a:rPr lang="tr-TR" dirty="0" err="1"/>
              <a:t>nın</a:t>
            </a:r>
            <a:r>
              <a:rPr lang="tr-TR" dirty="0"/>
              <a:t> kanını simgeliyormuş. Bu nedenle bu bitkiye “St. </a:t>
            </a:r>
            <a:r>
              <a:rPr lang="tr-TR" dirty="0" err="1"/>
              <a:t>John’s</a:t>
            </a:r>
            <a:r>
              <a:rPr lang="tr-TR" dirty="0"/>
              <a:t> </a:t>
            </a:r>
            <a:r>
              <a:rPr lang="tr-TR" dirty="0" err="1"/>
              <a:t>wort</a:t>
            </a:r>
            <a:r>
              <a:rPr lang="tr-TR" dirty="0"/>
              <a:t>” (Aziz </a:t>
            </a:r>
            <a:r>
              <a:rPr lang="tr-TR" dirty="0" err="1"/>
              <a:t>Yuhanna</a:t>
            </a:r>
            <a:r>
              <a:rPr lang="tr-TR" dirty="0"/>
              <a:t> otu) diyorlar.</a:t>
            </a:r>
          </a:p>
        </p:txBody>
      </p:sp>
    </p:spTree>
    <p:extLst>
      <p:ext uri="{BB962C8B-B14F-4D97-AF65-F5344CB8AC3E}">
        <p14:creationId xmlns:p14="http://schemas.microsoft.com/office/powerpoint/2010/main" val="25826106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4A3923CA-7514-49F6-8C61-814DEF867788}"/>
              </a:ext>
            </a:extLst>
          </p:cNvPr>
          <p:cNvSpPr>
            <a:spLocks noGrp="1"/>
          </p:cNvSpPr>
          <p:nvPr>
            <p:ph idx="1"/>
          </p:nvPr>
        </p:nvSpPr>
        <p:spPr>
          <a:xfrm>
            <a:off x="874037" y="3056847"/>
            <a:ext cx="10353762" cy="3801153"/>
          </a:xfrm>
        </p:spPr>
        <p:txBody>
          <a:bodyPr/>
          <a:lstStyle/>
          <a:p>
            <a:r>
              <a:rPr lang="tr-TR" dirty="0">
                <a:effectLst/>
              </a:rPr>
              <a:t>Bu bitkinin CYP 3A4 enzimini indükleyerek aktivitesini arttırdığı bilinmektedir. Bu enzim ise birçok ilacın metabolizmasından sorumludur. Böylece CYP 3A4 enziminin aktivitesi artınca, bu enzim sayesinde </a:t>
            </a:r>
            <a:r>
              <a:rPr lang="tr-TR" dirty="0" err="1">
                <a:effectLst/>
              </a:rPr>
              <a:t>metabolize</a:t>
            </a:r>
            <a:r>
              <a:rPr lang="tr-TR" dirty="0">
                <a:effectLst/>
              </a:rPr>
              <a:t> olan ilaçlar daha hızlı </a:t>
            </a:r>
            <a:r>
              <a:rPr lang="tr-TR" dirty="0" err="1">
                <a:effectLst/>
              </a:rPr>
              <a:t>metabolize</a:t>
            </a:r>
            <a:r>
              <a:rPr lang="tr-TR" dirty="0">
                <a:effectLst/>
              </a:rPr>
              <a:t> olarak yıkıma uğrayacaklardır ve kandaki seviyeleri azalacaktır. Bu enzimin CYP 3A4’ü %98’e kadar indüklediği (etkisini arttırdığı) görülmekle beraber, bu etkinin şiddeti kadınlarda erkeklere nazaran daha yüksektir. Sarı kantaron, bahsedilen enzim haricinde  CYP 2C9 ve  CYP1A2 enzimlerini de indüklemektedir.</a:t>
            </a:r>
            <a:endParaRPr lang="tr-TR" dirty="0"/>
          </a:p>
          <a:p>
            <a:endParaRPr lang="tr-TR" dirty="0"/>
          </a:p>
        </p:txBody>
      </p:sp>
    </p:spTree>
    <p:extLst>
      <p:ext uri="{BB962C8B-B14F-4D97-AF65-F5344CB8AC3E}">
        <p14:creationId xmlns:p14="http://schemas.microsoft.com/office/powerpoint/2010/main" val="6319663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Autofit/>
          </a:bodyPr>
          <a:lstStyle/>
          <a:p>
            <a:r>
              <a:rPr lang="tr-TR" sz="3600" dirty="0"/>
              <a:t>MAJOR ETKİLEŞİM: 238</a:t>
            </a:r>
            <a:br>
              <a:rPr lang="tr-TR" sz="3600" dirty="0"/>
            </a:br>
            <a:r>
              <a:rPr lang="tr-TR" sz="3600" dirty="0"/>
              <a:t>MODERATE ETKİLEŞİM: 583</a:t>
            </a:r>
            <a:br>
              <a:rPr lang="tr-TR" sz="3600" dirty="0"/>
            </a:br>
            <a:r>
              <a:rPr lang="tr-TR" sz="3600" dirty="0"/>
              <a:t>MİNÖR ETKİLEŞİM: 45</a:t>
            </a:r>
          </a:p>
        </p:txBody>
      </p:sp>
      <p:graphicFrame>
        <p:nvGraphicFramePr>
          <p:cNvPr id="7" name="İçerik Yer Tutucusu 6"/>
          <p:cNvGraphicFramePr>
            <a:graphicFrameLocks noGrp="1"/>
          </p:cNvGraphicFramePr>
          <p:nvPr>
            <p:ph idx="1"/>
            <p:extLst>
              <p:ext uri="{D42A27DB-BD31-4B8C-83A1-F6EECF244321}">
                <p14:modId xmlns:p14="http://schemas.microsoft.com/office/powerpoint/2010/main" val="1915220891"/>
              </p:ext>
            </p:extLst>
          </p:nvPr>
        </p:nvGraphicFramePr>
        <p:xfrm>
          <a:off x="914400" y="2095500"/>
          <a:ext cx="10353675" cy="36957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7099564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924444" y="401418"/>
            <a:ext cx="10353761" cy="1326321"/>
          </a:xfrm>
        </p:spPr>
        <p:txBody>
          <a:bodyPr/>
          <a:lstStyle/>
          <a:p>
            <a:r>
              <a:rPr lang="tr-TR" dirty="0">
                <a:solidFill>
                  <a:srgbClr val="FF0000"/>
                </a:solidFill>
              </a:rPr>
              <a:t>MAJÖR ETKİLEŞİMLER</a:t>
            </a:r>
          </a:p>
        </p:txBody>
      </p:sp>
      <p:sp>
        <p:nvSpPr>
          <p:cNvPr id="3" name="İçerik Yer Tutucusu 2"/>
          <p:cNvSpPr>
            <a:spLocks noGrp="1"/>
          </p:cNvSpPr>
          <p:nvPr>
            <p:ph idx="1"/>
          </p:nvPr>
        </p:nvSpPr>
        <p:spPr>
          <a:xfrm>
            <a:off x="1044366" y="903157"/>
            <a:ext cx="10353762" cy="5051685"/>
          </a:xfrm>
        </p:spPr>
        <p:txBody>
          <a:bodyPr>
            <a:normAutofit fontScale="92500" lnSpcReduction="20000"/>
          </a:bodyPr>
          <a:lstStyle/>
          <a:p>
            <a:endParaRPr lang="tr-TR" dirty="0"/>
          </a:p>
          <a:p>
            <a:endParaRPr lang="tr-TR" dirty="0"/>
          </a:p>
          <a:p>
            <a:r>
              <a:rPr lang="tr-TR" sz="3200" dirty="0"/>
              <a:t>5- HİDROKSİTRİPTOFAN</a:t>
            </a:r>
          </a:p>
          <a:p>
            <a:r>
              <a:rPr lang="tr-TR" sz="3200" dirty="0"/>
              <a:t>NARKOTİK ANALJEZİKLER</a:t>
            </a:r>
          </a:p>
          <a:p>
            <a:r>
              <a:rPr lang="tr-TR" sz="3200" dirty="0"/>
              <a:t>ORAL KONTRASEPTİFLER</a:t>
            </a:r>
          </a:p>
          <a:p>
            <a:r>
              <a:rPr lang="tr-TR" sz="3200" dirty="0"/>
              <a:t>ANTİNEOPLASTİK İLAÇLAR</a:t>
            </a:r>
          </a:p>
          <a:p>
            <a:r>
              <a:rPr lang="tr-TR" sz="3200" dirty="0"/>
              <a:t>ANTİPARKİNSON İLAÇLAR</a:t>
            </a:r>
          </a:p>
          <a:p>
            <a:r>
              <a:rPr lang="tr-TR" sz="3200" dirty="0"/>
              <a:t>ANTİ HIV İLAÇLAR</a:t>
            </a:r>
          </a:p>
          <a:p>
            <a:r>
              <a:rPr lang="tr-TR" sz="3200" dirty="0"/>
              <a:t>ANTİDEPRESAN İLAÇLAR</a:t>
            </a:r>
          </a:p>
          <a:p>
            <a:endParaRPr lang="tr-TR" dirty="0"/>
          </a:p>
          <a:p>
            <a:endParaRPr lang="tr-TR" dirty="0"/>
          </a:p>
          <a:p>
            <a:endParaRPr lang="tr-TR" dirty="0"/>
          </a:p>
          <a:p>
            <a:endParaRPr lang="tr-TR" dirty="0"/>
          </a:p>
          <a:p>
            <a:endParaRPr lang="tr-TR" dirty="0"/>
          </a:p>
          <a:p>
            <a:endParaRPr lang="tr-TR" dirty="0"/>
          </a:p>
        </p:txBody>
      </p:sp>
      <p:cxnSp>
        <p:nvCxnSpPr>
          <p:cNvPr id="13" name="Düz Ok Bağlayıcısı 12">
            <a:extLst>
              <a:ext uri="{FF2B5EF4-FFF2-40B4-BE49-F238E27FC236}">
                <a16:creationId xmlns:a16="http://schemas.microsoft.com/office/drawing/2014/main" id="{8D13CDDA-C6DC-456F-8DCC-50994AC4E4EE}"/>
              </a:ext>
            </a:extLst>
          </p:cNvPr>
          <p:cNvCxnSpPr/>
          <p:nvPr/>
        </p:nvCxnSpPr>
        <p:spPr>
          <a:xfrm>
            <a:off x="8335618" y="3092726"/>
            <a:ext cx="795130" cy="672548"/>
          </a:xfrm>
          <a:prstGeom prst="straightConnector1">
            <a:avLst/>
          </a:prstGeom>
          <a:ln>
            <a:noFill/>
            <a:tailEnd type="triangle"/>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569882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913795" y="639582"/>
            <a:ext cx="10658612" cy="994346"/>
          </a:xfrm>
        </p:spPr>
        <p:txBody>
          <a:bodyPr/>
          <a:lstStyle/>
          <a:p>
            <a:r>
              <a:rPr lang="tr-TR" dirty="0" err="1">
                <a:solidFill>
                  <a:srgbClr val="7030A0"/>
                </a:solidFill>
              </a:rPr>
              <a:t>st.</a:t>
            </a:r>
            <a:r>
              <a:rPr lang="tr-TR" dirty="0">
                <a:solidFill>
                  <a:srgbClr val="7030A0"/>
                </a:solidFill>
              </a:rPr>
              <a:t> </a:t>
            </a:r>
            <a:r>
              <a:rPr lang="tr-TR" dirty="0" err="1">
                <a:solidFill>
                  <a:srgbClr val="7030A0"/>
                </a:solidFill>
              </a:rPr>
              <a:t>john's</a:t>
            </a:r>
            <a:r>
              <a:rPr lang="tr-TR" dirty="0">
                <a:solidFill>
                  <a:srgbClr val="7030A0"/>
                </a:solidFill>
              </a:rPr>
              <a:t> </a:t>
            </a:r>
            <a:r>
              <a:rPr lang="tr-TR" dirty="0" err="1">
                <a:solidFill>
                  <a:srgbClr val="7030A0"/>
                </a:solidFill>
              </a:rPr>
              <a:t>wort</a:t>
            </a:r>
            <a:r>
              <a:rPr lang="tr-TR" dirty="0">
                <a:solidFill>
                  <a:srgbClr val="7030A0"/>
                </a:solidFill>
              </a:rPr>
              <a:t> ↔</a:t>
            </a:r>
            <a:r>
              <a:rPr lang="tr-TR" dirty="0"/>
              <a:t> </a:t>
            </a:r>
            <a:r>
              <a:rPr lang="tr-TR" dirty="0">
                <a:solidFill>
                  <a:srgbClr val="7030A0"/>
                </a:solidFill>
              </a:rPr>
              <a:t>5-hidroksitriptofan</a:t>
            </a:r>
          </a:p>
        </p:txBody>
      </p:sp>
      <p:sp>
        <p:nvSpPr>
          <p:cNvPr id="3" name="İçerik Yer Tutucusu 2"/>
          <p:cNvSpPr>
            <a:spLocks noGrp="1"/>
          </p:cNvSpPr>
          <p:nvPr>
            <p:ph idx="1"/>
          </p:nvPr>
        </p:nvSpPr>
        <p:spPr/>
        <p:txBody>
          <a:bodyPr/>
          <a:lstStyle/>
          <a:p>
            <a:r>
              <a:rPr lang="tr-TR" dirty="0"/>
              <a:t>St. </a:t>
            </a:r>
            <a:r>
              <a:rPr lang="tr-TR" dirty="0" err="1"/>
              <a:t>John’s</a:t>
            </a:r>
            <a:r>
              <a:rPr lang="tr-TR" dirty="0"/>
              <a:t> </a:t>
            </a:r>
            <a:r>
              <a:rPr lang="tr-TR" dirty="0" err="1"/>
              <a:t>Wort'u</a:t>
            </a:r>
            <a:r>
              <a:rPr lang="tr-TR" dirty="0"/>
              <a:t> 5-hidroksitriptofan ile birlikte kullanmak, karışıklık, halüsinasyon, nöbet, kan basıncındaki aşırı değişimler, artan kalp atış hızı, ateş gibi semptomları içerebilen nadir fakat ciddi bir durum olan </a:t>
            </a:r>
            <a:r>
              <a:rPr lang="tr-TR" dirty="0" err="1"/>
              <a:t>serotonin</a:t>
            </a:r>
            <a:r>
              <a:rPr lang="tr-TR" dirty="0"/>
              <a:t> sendromu riskini artırabilir. Titreme, bulanık görme, kas spazmı veya sertliği, uyuşmazlık, mide krampı, mide bulantısı, kusma ve </a:t>
            </a:r>
            <a:r>
              <a:rPr lang="tr-TR" dirty="0" err="1"/>
              <a:t>diyare</a:t>
            </a:r>
            <a:r>
              <a:rPr lang="tr-TR" dirty="0"/>
              <a:t> de görülebilir. Şiddetli vakalar komayla hatta ölümle sonuçlanabilir</a:t>
            </a:r>
          </a:p>
          <a:p>
            <a:pPr marL="0" indent="0">
              <a:buNone/>
            </a:pPr>
            <a:endParaRPr lang="tr-TR" dirty="0"/>
          </a:p>
        </p:txBody>
      </p:sp>
      <p:sp>
        <p:nvSpPr>
          <p:cNvPr id="5" name="Metin kutusu 4"/>
          <p:cNvSpPr txBox="1"/>
          <p:nvPr/>
        </p:nvSpPr>
        <p:spPr>
          <a:xfrm>
            <a:off x="6243101" y="1511289"/>
            <a:ext cx="5966085" cy="615553"/>
          </a:xfrm>
          <a:prstGeom prst="rect">
            <a:avLst/>
          </a:prstGeom>
          <a:noFill/>
        </p:spPr>
        <p:txBody>
          <a:bodyPr wrap="square" rtlCol="0">
            <a:spAutoFit/>
          </a:bodyPr>
          <a:lstStyle/>
          <a:p>
            <a:r>
              <a:rPr lang="tr-TR" sz="3400" b="1" dirty="0">
                <a:solidFill>
                  <a:srgbClr val="7030A0"/>
                </a:solidFill>
                <a:latin typeface="+mj-lt"/>
              </a:rPr>
              <a:t>TRİPTOFAN</a:t>
            </a:r>
          </a:p>
        </p:txBody>
      </p:sp>
    </p:spTree>
    <p:extLst>
      <p:ext uri="{BB962C8B-B14F-4D97-AF65-F5344CB8AC3E}">
        <p14:creationId xmlns:p14="http://schemas.microsoft.com/office/powerpoint/2010/main" val="23372926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dirty="0">
                <a:solidFill>
                  <a:srgbClr val="7030A0"/>
                </a:solidFill>
              </a:rPr>
              <a:t>NARKOTİK ANALJEZİKLER</a:t>
            </a:r>
            <a:r>
              <a:rPr lang="tr-TR" dirty="0"/>
              <a:t>↔ </a:t>
            </a:r>
            <a:r>
              <a:rPr lang="tr-TR" dirty="0" err="1">
                <a:solidFill>
                  <a:srgbClr val="7030A0"/>
                </a:solidFill>
              </a:rPr>
              <a:t>st.</a:t>
            </a:r>
            <a:r>
              <a:rPr lang="tr-TR" dirty="0">
                <a:solidFill>
                  <a:srgbClr val="7030A0"/>
                </a:solidFill>
              </a:rPr>
              <a:t> </a:t>
            </a:r>
            <a:r>
              <a:rPr lang="tr-TR" dirty="0" err="1">
                <a:solidFill>
                  <a:srgbClr val="7030A0"/>
                </a:solidFill>
              </a:rPr>
              <a:t>John's</a:t>
            </a:r>
            <a:r>
              <a:rPr lang="tr-TR" dirty="0">
                <a:solidFill>
                  <a:srgbClr val="7030A0"/>
                </a:solidFill>
              </a:rPr>
              <a:t> </a:t>
            </a:r>
            <a:r>
              <a:rPr lang="tr-TR" dirty="0" err="1">
                <a:solidFill>
                  <a:srgbClr val="7030A0"/>
                </a:solidFill>
              </a:rPr>
              <a:t>wort</a:t>
            </a:r>
            <a:r>
              <a:rPr lang="tr-TR" dirty="0"/>
              <a:t/>
            </a:r>
            <a:br>
              <a:rPr lang="tr-TR" dirty="0"/>
            </a:br>
            <a:endParaRPr lang="tr-TR" dirty="0"/>
          </a:p>
        </p:txBody>
      </p:sp>
      <p:sp>
        <p:nvSpPr>
          <p:cNvPr id="3" name="İçerik Yer Tutucusu 2"/>
          <p:cNvSpPr>
            <a:spLocks noGrp="1"/>
          </p:cNvSpPr>
          <p:nvPr>
            <p:ph idx="1"/>
          </p:nvPr>
        </p:nvSpPr>
        <p:spPr>
          <a:xfrm>
            <a:off x="772510" y="2174892"/>
            <a:ext cx="7893736" cy="4036722"/>
          </a:xfrm>
        </p:spPr>
        <p:txBody>
          <a:bodyPr>
            <a:normAutofit fontScale="92500" lnSpcReduction="20000"/>
          </a:bodyPr>
          <a:lstStyle/>
          <a:p>
            <a:r>
              <a:rPr lang="tr-TR" dirty="0"/>
              <a:t>St. </a:t>
            </a:r>
            <a:r>
              <a:rPr lang="tr-TR" dirty="0" err="1"/>
              <a:t>John’s</a:t>
            </a:r>
            <a:r>
              <a:rPr lang="tr-TR" dirty="0"/>
              <a:t> </a:t>
            </a:r>
            <a:r>
              <a:rPr lang="tr-TR" dirty="0" err="1"/>
              <a:t>Wort</a:t>
            </a:r>
            <a:r>
              <a:rPr lang="tr-TR" dirty="0"/>
              <a:t>, ağrıyı tedavi etmek için kullanılan ilacı daha az etkili hale getirebilir ve  narkotik analjeziklerin kan seviyelerini düşürebilir. Ayrıca, örneğin </a:t>
            </a:r>
            <a:r>
              <a:rPr lang="tr-TR" dirty="0" err="1"/>
              <a:t>hidrokodon</a:t>
            </a:r>
            <a:r>
              <a:rPr lang="tr-TR" dirty="0"/>
              <a:t> ile tedavi aldıysanız, St. </a:t>
            </a:r>
            <a:r>
              <a:rPr lang="tr-TR" dirty="0" err="1"/>
              <a:t>John’s</a:t>
            </a:r>
            <a:r>
              <a:rPr lang="tr-TR" dirty="0"/>
              <a:t> </a:t>
            </a:r>
            <a:r>
              <a:rPr lang="tr-TR" dirty="0" err="1"/>
              <a:t>Wort'u</a:t>
            </a:r>
            <a:r>
              <a:rPr lang="tr-TR" dirty="0"/>
              <a:t> eklemeniz bu ilacın yıkımını artırarak, göz yaşarması, burun akıntısı, hapşırma, esneme, aşırı terleme, ateş, titreme, kızarıklık, huzursuzluk gibi hoş olmayan yoksunluk belirtilerine neden olabilir. </a:t>
            </a:r>
          </a:p>
          <a:p>
            <a:r>
              <a:rPr lang="tr-TR" dirty="0"/>
              <a:t>Sinirlilik, </a:t>
            </a:r>
            <a:r>
              <a:rPr lang="tr-TR" dirty="0" err="1"/>
              <a:t>anksiyete</a:t>
            </a:r>
            <a:r>
              <a:rPr lang="tr-TR" dirty="0"/>
              <a:t>, depresyon, titreme, hızlı kalp atışı, vücut ağrıları, istemsiz seğirme ve tekmeleme, </a:t>
            </a:r>
            <a:r>
              <a:rPr lang="tr-TR" dirty="0" err="1"/>
              <a:t>abdominal</a:t>
            </a:r>
            <a:r>
              <a:rPr lang="tr-TR" dirty="0"/>
              <a:t> kramp, iştahsızlık, bulantı, kusma, </a:t>
            </a:r>
            <a:r>
              <a:rPr lang="tr-TR" dirty="0" err="1"/>
              <a:t>diyare</a:t>
            </a:r>
            <a:r>
              <a:rPr lang="tr-TR" dirty="0"/>
              <a:t> ve kilo verme görülebilir.. Öte yandan, her iki ilacı da alıyorsanız, </a:t>
            </a:r>
            <a:r>
              <a:rPr lang="tr-TR" dirty="0" err="1"/>
              <a:t>St</a:t>
            </a:r>
            <a:r>
              <a:rPr lang="tr-TR" dirty="0"/>
              <a:t> </a:t>
            </a:r>
            <a:r>
              <a:rPr lang="tr-TR" dirty="0" err="1"/>
              <a:t>John’s</a:t>
            </a:r>
            <a:r>
              <a:rPr lang="tr-TR" dirty="0"/>
              <a:t> </a:t>
            </a:r>
            <a:r>
              <a:rPr lang="tr-TR" dirty="0" err="1"/>
              <a:t>Wort'u</a:t>
            </a:r>
            <a:r>
              <a:rPr lang="tr-TR" dirty="0"/>
              <a:t> bırakmak analjezik ilacın aşırı dozuna yol açabilecek ölçüde kan düzeylerini artırabilir.</a:t>
            </a:r>
          </a:p>
        </p:txBody>
      </p:sp>
      <p:sp>
        <p:nvSpPr>
          <p:cNvPr id="5" name="Metin kutusu 4"/>
          <p:cNvSpPr txBox="1"/>
          <p:nvPr/>
        </p:nvSpPr>
        <p:spPr>
          <a:xfrm>
            <a:off x="913795" y="1289590"/>
            <a:ext cx="9429418" cy="369332"/>
          </a:xfrm>
          <a:prstGeom prst="rect">
            <a:avLst/>
          </a:prstGeom>
          <a:noFill/>
        </p:spPr>
        <p:txBody>
          <a:bodyPr wrap="square" rtlCol="0">
            <a:spAutoFit/>
          </a:bodyPr>
          <a:lstStyle/>
          <a:p>
            <a:r>
              <a:rPr lang="tr-TR" b="1" dirty="0">
                <a:solidFill>
                  <a:schemeClr val="accent2"/>
                </a:solidFill>
              </a:rPr>
              <a:t>( FENTANİL / PROPOKSİFEN / TRAMADOL / HİDROKODON / OKSİKODON )</a:t>
            </a:r>
          </a:p>
        </p:txBody>
      </p:sp>
      <p:pic>
        <p:nvPicPr>
          <p:cNvPr id="6" name="Resim 5">
            <a:extLst>
              <a:ext uri="{FF2B5EF4-FFF2-40B4-BE49-F238E27FC236}">
                <a16:creationId xmlns:a16="http://schemas.microsoft.com/office/drawing/2014/main" id="{4E6FCE2D-B5E9-4161-9946-833168AE3957}"/>
              </a:ext>
            </a:extLst>
          </p:cNvPr>
          <p:cNvPicPr>
            <a:picLocks noChangeAspect="1"/>
          </p:cNvPicPr>
          <p:nvPr/>
        </p:nvPicPr>
        <p:blipFill>
          <a:blip r:embed="rId2"/>
          <a:stretch>
            <a:fillRect/>
          </a:stretch>
        </p:blipFill>
        <p:spPr>
          <a:xfrm>
            <a:off x="9166364" y="5288837"/>
            <a:ext cx="2741171" cy="1506138"/>
          </a:xfrm>
          <a:prstGeom prst="rect">
            <a:avLst/>
          </a:prstGeom>
        </p:spPr>
      </p:pic>
      <p:pic>
        <p:nvPicPr>
          <p:cNvPr id="7" name="Resim 6"/>
          <p:cNvPicPr>
            <a:picLocks noChangeAspect="1"/>
          </p:cNvPicPr>
          <p:nvPr/>
        </p:nvPicPr>
        <p:blipFill>
          <a:blip r:embed="rId3"/>
          <a:stretch>
            <a:fillRect/>
          </a:stretch>
        </p:blipFill>
        <p:spPr>
          <a:xfrm>
            <a:off x="9315289" y="2338912"/>
            <a:ext cx="2443319" cy="2224980"/>
          </a:xfrm>
          <a:prstGeom prst="rect">
            <a:avLst/>
          </a:prstGeom>
        </p:spPr>
      </p:pic>
    </p:spTree>
    <p:extLst>
      <p:ext uri="{BB962C8B-B14F-4D97-AF65-F5344CB8AC3E}">
        <p14:creationId xmlns:p14="http://schemas.microsoft.com/office/powerpoint/2010/main" val="385606940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amask">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Damask">
      <a:majorFont>
        <a:latin typeface="Bookman Old Style"/>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name="Damask" id="{F9A299A0-33D0-4E0F-9F3F-7163E3744208}" vid="{746EEEEA-FB6A-406B-B510-531588D54811}"/>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TM04033921[[fn=Damask]]</Template>
  <TotalTime>900</TotalTime>
  <Words>1792</Words>
  <Application>Microsoft Office PowerPoint</Application>
  <PresentationFormat>Geniş ekran</PresentationFormat>
  <Paragraphs>124</Paragraphs>
  <Slides>34</Slides>
  <Notes>0</Notes>
  <HiddenSlides>0</HiddenSlides>
  <MMClips>0</MMClips>
  <ScaleCrop>false</ScaleCrop>
  <HeadingPairs>
    <vt:vector size="6" baseType="variant">
      <vt:variant>
        <vt:lpstr>Kullanılan Yazı Tipleri</vt:lpstr>
      </vt:variant>
      <vt:variant>
        <vt:i4>4</vt:i4>
      </vt:variant>
      <vt:variant>
        <vt:lpstr>Tema</vt:lpstr>
      </vt:variant>
      <vt:variant>
        <vt:i4>1</vt:i4>
      </vt:variant>
      <vt:variant>
        <vt:lpstr>Slayt Başlıkları</vt:lpstr>
      </vt:variant>
      <vt:variant>
        <vt:i4>34</vt:i4>
      </vt:variant>
    </vt:vector>
  </HeadingPairs>
  <TitlesOfParts>
    <vt:vector size="39" baseType="lpstr">
      <vt:lpstr>Arial</vt:lpstr>
      <vt:lpstr>Bookman Old Style</vt:lpstr>
      <vt:lpstr>Calibri</vt:lpstr>
      <vt:lpstr>Rockwell</vt:lpstr>
      <vt:lpstr>Damask</vt:lpstr>
      <vt:lpstr>                                                  </vt:lpstr>
      <vt:lpstr>  St.john’s wort hypericum perforatum sarı kantaron,binbirdelik otu,mayasıl otu</vt:lpstr>
      <vt:lpstr>PowerPoint Sunusu</vt:lpstr>
      <vt:lpstr>PowerPoint Sunusu</vt:lpstr>
      <vt:lpstr>PowerPoint Sunusu</vt:lpstr>
      <vt:lpstr>MAJOR ETKİLEŞİM: 238 MODERATE ETKİLEŞİM: 583 MİNÖR ETKİLEŞİM: 45</vt:lpstr>
      <vt:lpstr>MAJÖR ETKİLEŞİMLER</vt:lpstr>
      <vt:lpstr>st. john's wort ↔ 5-hidroksitriptofan</vt:lpstr>
      <vt:lpstr>NARKOTİK ANALJEZİKLER↔ st. John's wort </vt:lpstr>
      <vt:lpstr>ORAL KONTRASEPTİFLER↔ st. John's wort</vt:lpstr>
      <vt:lpstr>                         ANTİNEOPLASTİK İLAÇLAR st. john's wort ↔ PROTEİN KİNAZ İNHİBİTÖRLERİ</vt:lpstr>
      <vt:lpstr>st. john wort ↔MAO-B İNHİBİTÖRÜ DOPAMİNERJİKLER</vt:lpstr>
      <vt:lpstr>st. john's wort ↔ ANTİ HIV İLAÇLAR</vt:lpstr>
      <vt:lpstr>FLİBANSERİN</vt:lpstr>
      <vt:lpstr>   St. John’s wort ↔  antidepresanlar</vt:lpstr>
      <vt:lpstr>PowerPoint Sunusu</vt:lpstr>
      <vt:lpstr>MODERATE ETKİLEŞİMLER</vt:lpstr>
      <vt:lpstr>ANTİHİSTAMİNİKLER↔ st. John's worT </vt:lpstr>
      <vt:lpstr>  digoxin ↔ st. john's wort  </vt:lpstr>
      <vt:lpstr> warfarin ↔ st. John's wort </vt:lpstr>
      <vt:lpstr> teofilin ↔ st. john's wort </vt:lpstr>
      <vt:lpstr>fenitoin ↔ st. john's wort </vt:lpstr>
      <vt:lpstr>lityum ↔ st. john's wort </vt:lpstr>
      <vt:lpstr>kodein ↔ st. John's wort</vt:lpstr>
      <vt:lpstr>BENZODİAZEPİNLER (alprazolam/diazepam/oksazepam/lorazepam) alprazolam ↔ st. John's wort</vt:lpstr>
      <vt:lpstr>STATİNLER (ATORVASTATİN/SİMVASTATİN/LOVASTATİN) lovastatin ↔ st. John's wort</vt:lpstr>
      <vt:lpstr>loksapin ↔ st. John's wort</vt:lpstr>
      <vt:lpstr>prometazin ↔ st. John's wort</vt:lpstr>
      <vt:lpstr>amlodipin ↔ st. John's wort</vt:lpstr>
      <vt:lpstr>klaritromisin ↔ st. John's wort</vt:lpstr>
      <vt:lpstr>morfin ↔ st. John's wort</vt:lpstr>
      <vt:lpstr>Barbitüratlar (fenobarbital/secobarbital/pentobarbital) sekobarbital ↔ st. John's wort</vt:lpstr>
      <vt:lpstr>MİNÖR ETKİLEŞİMLER</vt:lpstr>
      <vt:lpstr>St. JOHN’S WORT ↔ TİRAMİN İÇEREN BESİNLER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ST.JOHN’S                     WORT</dc:title>
  <dc:creator>USER</dc:creator>
  <cp:lastModifiedBy>Windows Kullanıcısı</cp:lastModifiedBy>
  <cp:revision>90</cp:revision>
  <dcterms:created xsi:type="dcterms:W3CDTF">2017-11-28T11:07:17Z</dcterms:created>
  <dcterms:modified xsi:type="dcterms:W3CDTF">2018-01-05T07:49:31Z</dcterms:modified>
</cp:coreProperties>
</file>