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2" r:id="rId5"/>
    <p:sldId id="259" r:id="rId6"/>
    <p:sldId id="263" r:id="rId7"/>
    <p:sldId id="260" r:id="rId8"/>
    <p:sldId id="261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69" autoAdjust="0"/>
    <p:restoredTop sz="94660"/>
  </p:normalViewPr>
  <p:slideViewPr>
    <p:cSldViewPr snapToGrid="0">
      <p:cViewPr>
        <p:scale>
          <a:sx n="123" d="100"/>
          <a:sy n="123" d="100"/>
        </p:scale>
        <p:origin x="-84" y="13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02.07.2018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7524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02.07.2018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3974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02.07.2018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165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02.07.2018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4853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02.07.2018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0236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02.07.2018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6849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02.07.2018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993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02.07.2018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3950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02.07.2018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8764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BF419B6D-BC3C-4F50-926B-7749B74FACA2}" type="datetimeFigureOut">
              <a:rPr lang="tr-TR" smtClean="0"/>
              <a:t>02.07.2018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198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02.07.2018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1301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F419B6D-BC3C-4F50-926B-7749B74FACA2}" type="datetimeFigureOut">
              <a:rPr lang="tr-TR" smtClean="0"/>
              <a:t>02.07.2018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4825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Siyaset Bilimi II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11. Hafta: İslamcılık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698250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Tarihsel süreç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Ortadoğu’da İslamcı ideolojinin yükselişi ve Batı’ya yansıması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Avrupa’da azınlıklar sorunuyla beraber İslamcılığın </a:t>
            </a:r>
            <a:r>
              <a:rPr lang="tr-TR" sz="2600" dirty="0" err="1" smtClean="0"/>
              <a:t>sorunsallaşması</a:t>
            </a:r>
            <a:endParaRPr lang="tr-TR" sz="2600" dirty="0" smtClean="0"/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İslamcılık siyasal bir yönetim alternatifi oluşturur mu?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Türkiye’de Milli Görüş hareketi ve AKP’nin yükselişi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31146880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İslamcı ideoloji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Mevlana </a:t>
            </a:r>
            <a:r>
              <a:rPr lang="tr-TR" sz="2600" dirty="0" err="1" smtClean="0"/>
              <a:t>Mevdudi</a:t>
            </a:r>
            <a:r>
              <a:rPr lang="tr-TR" sz="2600" dirty="0" smtClean="0"/>
              <a:t> (1903 - 1979), </a:t>
            </a:r>
            <a:r>
              <a:rPr lang="tr-TR" sz="2600" dirty="0" err="1" smtClean="0"/>
              <a:t>Seyyid</a:t>
            </a:r>
            <a:r>
              <a:rPr lang="tr-TR" sz="2600" dirty="0" smtClean="0"/>
              <a:t> </a:t>
            </a:r>
            <a:r>
              <a:rPr lang="tr-TR" sz="2600" dirty="0" err="1" smtClean="0"/>
              <a:t>Kutub</a:t>
            </a:r>
            <a:r>
              <a:rPr lang="tr-TR" sz="2600" dirty="0" smtClean="0"/>
              <a:t> (1906-1966) ve Ayetullah Humeyni (1902-1989)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Sünni – Şii ayrımı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İdealize edilmiş bir İslam devleti geçmişine geri dönme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Cahiliye devri tanımı – Sünni / Şii ayrışması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31851986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İslamcı ideoloji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1">
              <a:buClr>
                <a:srgbClr val="E48312"/>
              </a:buClr>
            </a:pPr>
            <a:r>
              <a:rPr lang="tr-TR" sz="26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Farklı tarihsel </a:t>
            </a:r>
            <a:r>
              <a:rPr lang="tr-TR" sz="2600" dirty="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referanslar</a:t>
            </a:r>
          </a:p>
          <a:p>
            <a:pPr lvl="1">
              <a:buClr>
                <a:srgbClr val="E48312"/>
              </a:buClr>
            </a:pPr>
            <a:endParaRPr lang="tr-TR" sz="2600" dirty="0">
              <a:solidFill>
                <a:srgbClr val="000000">
                  <a:lumMod val="75000"/>
                  <a:lumOff val="25000"/>
                </a:srgbClr>
              </a:solidFill>
            </a:endParaRPr>
          </a:p>
          <a:p>
            <a:pPr lvl="1">
              <a:buClr>
                <a:srgbClr val="E48312"/>
              </a:buClr>
            </a:pPr>
            <a:r>
              <a:rPr lang="tr-TR" sz="2600" dirty="0" err="1">
                <a:solidFill>
                  <a:srgbClr val="000000">
                    <a:lumMod val="75000"/>
                    <a:lumOff val="25000"/>
                  </a:srgbClr>
                </a:solidFill>
              </a:rPr>
              <a:t>Modernizmden</a:t>
            </a:r>
            <a:r>
              <a:rPr lang="tr-TR" sz="26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 kopmadan ona mesafe </a:t>
            </a:r>
            <a:r>
              <a:rPr lang="tr-TR" sz="2600" dirty="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alma</a:t>
            </a:r>
          </a:p>
          <a:p>
            <a:pPr lvl="1">
              <a:buClr>
                <a:srgbClr val="E48312"/>
              </a:buClr>
            </a:pPr>
            <a:endParaRPr lang="tr-TR" sz="2600" dirty="0">
              <a:solidFill>
                <a:srgbClr val="000000">
                  <a:lumMod val="75000"/>
                  <a:lumOff val="25000"/>
                </a:srgbClr>
              </a:solidFill>
            </a:endParaRPr>
          </a:p>
          <a:p>
            <a:pPr lvl="1">
              <a:buClr>
                <a:srgbClr val="E48312"/>
              </a:buClr>
            </a:pPr>
            <a:r>
              <a:rPr lang="tr-TR" sz="26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İktidar İslam’ın diriltilmesi için ele </a:t>
            </a:r>
            <a:r>
              <a:rPr lang="tr-TR" sz="2600" dirty="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geçirilmelidir</a:t>
            </a:r>
          </a:p>
          <a:p>
            <a:pPr lvl="1">
              <a:buClr>
                <a:srgbClr val="E48312"/>
              </a:buClr>
            </a:pPr>
            <a:endParaRPr lang="tr-TR" sz="2600" dirty="0" smtClean="0">
              <a:solidFill>
                <a:srgbClr val="000000">
                  <a:lumMod val="75000"/>
                  <a:lumOff val="25000"/>
                </a:srgbClr>
              </a:solidFill>
            </a:endParaRPr>
          </a:p>
          <a:p>
            <a:pPr lvl="1">
              <a:buClr>
                <a:srgbClr val="E48312"/>
              </a:buClr>
            </a:pPr>
            <a:r>
              <a:rPr lang="tr-TR" sz="2600" dirty="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Bunun </a:t>
            </a:r>
            <a:r>
              <a:rPr lang="tr-TR" sz="26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için din adamlarının öncülüğünde mücadele </a:t>
            </a:r>
            <a:r>
              <a:rPr lang="tr-TR" sz="2600" dirty="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edilmelidir</a:t>
            </a:r>
          </a:p>
          <a:p>
            <a:pPr lvl="1">
              <a:buClr>
                <a:srgbClr val="E48312"/>
              </a:buClr>
            </a:pPr>
            <a:endParaRPr lang="tr-TR" sz="2600" dirty="0">
              <a:solidFill>
                <a:srgbClr val="000000">
                  <a:lumMod val="75000"/>
                  <a:lumOff val="25000"/>
                </a:srgbClr>
              </a:solidFill>
            </a:endParaRPr>
          </a:p>
          <a:p>
            <a:pPr lvl="1">
              <a:buClr>
                <a:srgbClr val="E48312"/>
              </a:buClr>
            </a:pPr>
            <a:r>
              <a:rPr lang="tr-TR" sz="2600" dirty="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Laik rejimlere muhalefet</a:t>
            </a:r>
          </a:p>
          <a:p>
            <a:pPr lvl="1">
              <a:buClr>
                <a:srgbClr val="E48312"/>
              </a:buClr>
            </a:pPr>
            <a:endParaRPr lang="tr-TR" sz="2600" dirty="0">
              <a:solidFill>
                <a:srgbClr val="000000">
                  <a:lumMod val="75000"/>
                  <a:lumOff val="25000"/>
                </a:srgbClr>
              </a:solidFill>
            </a:endParaRPr>
          </a:p>
          <a:p>
            <a:pPr lvl="1">
              <a:buClr>
                <a:srgbClr val="E48312"/>
              </a:buClr>
            </a:pPr>
            <a:r>
              <a:rPr lang="tr-TR" sz="2600" dirty="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İslamcı iktidarlara yönelik muhalefet</a:t>
            </a:r>
          </a:p>
          <a:p>
            <a:pPr lvl="1">
              <a:buClr>
                <a:srgbClr val="E48312"/>
              </a:buClr>
            </a:pPr>
            <a:endParaRPr lang="tr-TR" sz="2600" dirty="0">
              <a:solidFill>
                <a:srgbClr val="000000">
                  <a:lumMod val="75000"/>
                  <a:lumOff val="25000"/>
                </a:srgbClr>
              </a:solidFill>
            </a:endParaRPr>
          </a:p>
          <a:p>
            <a:pPr lvl="1">
              <a:buClr>
                <a:srgbClr val="E48312"/>
              </a:buClr>
            </a:pPr>
            <a:r>
              <a:rPr lang="tr-TR" sz="2600" dirty="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Reformist/devrimci, silahlı/silahsız, ılımlı/radikal</a:t>
            </a:r>
            <a:endParaRPr lang="tr-TR" sz="2600" dirty="0">
              <a:solidFill>
                <a:srgbClr val="000000">
                  <a:lumMod val="75000"/>
                  <a:lumOff val="25000"/>
                </a:srgbClr>
              </a:solidFill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252159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Sınıfsal dinamikler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Büyük ölçüde kapitalizmle uyumlu bir ideoloji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Ali </a:t>
            </a:r>
            <a:r>
              <a:rPr lang="tr-TR" sz="2600" dirty="0" err="1" smtClean="0"/>
              <a:t>Şeriati</a:t>
            </a:r>
            <a:r>
              <a:rPr lang="tr-TR" sz="2600" dirty="0" smtClean="0"/>
              <a:t> (1933-1977): </a:t>
            </a:r>
            <a:r>
              <a:rPr lang="tr-TR" sz="2600" dirty="0" err="1" smtClean="0"/>
              <a:t>Müstekbir</a:t>
            </a:r>
            <a:r>
              <a:rPr lang="tr-TR" sz="2600" dirty="0" smtClean="0"/>
              <a:t>/</a:t>
            </a:r>
            <a:r>
              <a:rPr lang="tr-TR" sz="2600" dirty="0" err="1" smtClean="0"/>
              <a:t>mustazaf</a:t>
            </a:r>
            <a:r>
              <a:rPr lang="tr-TR" sz="2600" dirty="0" smtClean="0"/>
              <a:t> kavramlarını sol bir çerçevede yorumladı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Üretim ve güç ilişkilerinin değişmesi yerine İslamcı burjuvazinin güçlenmesi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İşçi sınıfı üzerinde kurulan hegemonya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39382141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Sınıfsal dinamikler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1"/>
            <a:r>
              <a:rPr lang="tr-TR" sz="2600" dirty="0" smtClean="0"/>
              <a:t>Dindar burjuvazinin işçi sınıfıyla </a:t>
            </a:r>
            <a:r>
              <a:rPr lang="tr-TR" sz="2600" dirty="0" err="1" smtClean="0"/>
              <a:t>hegemonik</a:t>
            </a:r>
            <a:r>
              <a:rPr lang="tr-TR" sz="2600" dirty="0" smtClean="0"/>
              <a:t> ittifakı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İran’da ve Türkiye’de dindar burjuvazi alt sınıfların desteğini kazanırken, Mısır ve Cezayir’de bu desteği kaybederek başarısızlığa uğradı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İşçi sınıfının enformel / mavi yakalı kesimi ile eğitimli / beyaz yakalı kesiminin desteğini alabilme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Nüfus artışı ve kente göç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İşsizliğin artması, sosyal hakların zayıflaması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Solun halkla ilişkisinin zayıflaması, sol söylemin İslamcılar tarafından entegre edilmesi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2087723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Laik ideolojilerin krizi ve İslamcılığın yükselişi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1"/>
            <a:r>
              <a:rPr lang="tr-TR" sz="2600" dirty="0" smtClean="0"/>
              <a:t>Bağımsızlık mücadelelerine önderlik eden laik seçkinler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Ekonomik kalkınma ve adil bölüşüm vaadi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Emperyalizme ve İsrail’e karşı mücadele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Cemal Abdülnasır (1918-1970)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Hedeflerdeki başarısızlık laik rejimlerin rıza üretememesine neden oldu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Dünya düzenindeki dönüşüm: Sovyetlerin yıkılışı ve reel sosyalist alternatifin ortadan kalkması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32924611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Türkiye’de İslamcılık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1"/>
            <a:r>
              <a:rPr lang="tr-TR" sz="2600" dirty="0" smtClean="0"/>
              <a:t>1970’te Necmettin Erbakan liderliğinde Milli Nizam Partisi kuruldu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Milli Görüş: merkez sağın çeperinde kalmış, küçük ve orta ölçekli, tekelci olamayan Anadolu kapitalistlerinin hareketi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Milli Selamet Partisi’nin koalisyon ortaklıkları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1983’te Refah Partisi – Adil Düzen: yoksul kitlelerin desteği sağlandı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1990’larda Anadolu Kaplanları ve MÜSİAD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28 Şubat sonrasında Milli Görüş içinde gelenekçiler-yenilikçiler ayrılığı</a:t>
            </a:r>
          </a:p>
          <a:p>
            <a:pPr lvl="1"/>
            <a:endParaRPr lang="tr-TR" sz="2600" dirty="0"/>
          </a:p>
          <a:p>
            <a:pPr lvl="1"/>
            <a:r>
              <a:rPr lang="tr-TR" sz="2600" smtClean="0"/>
              <a:t>AKP’nin yükselişi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1638355280"/>
      </p:ext>
    </p:extLst>
  </p:cSld>
  <p:clrMapOvr>
    <a:masterClrMapping/>
  </p:clrMapOvr>
</p:sld>
</file>

<file path=ppt/theme/theme1.xml><?xml version="1.0" encoding="utf-8"?>
<a:theme xmlns:a="http://schemas.openxmlformats.org/drawingml/2006/main" name="Geçmişe bakış">
  <a:themeElements>
    <a:clrScheme name="Geçmişe bakış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47</TotalTime>
  <Words>316</Words>
  <Application>Microsoft Office PowerPoint</Application>
  <PresentationFormat>Özel</PresentationFormat>
  <Paragraphs>78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Geçmişe bakış</vt:lpstr>
      <vt:lpstr>Siyaset Bilimi II</vt:lpstr>
      <vt:lpstr>Tarihsel süreç</vt:lpstr>
      <vt:lpstr>İslamcı ideoloji</vt:lpstr>
      <vt:lpstr>İslamcı ideoloji</vt:lpstr>
      <vt:lpstr>Sınıfsal dinamikler</vt:lpstr>
      <vt:lpstr>Sınıfsal dinamikler</vt:lpstr>
      <vt:lpstr>Laik ideolojilerin krizi ve İslamcılığın yükselişi</vt:lpstr>
      <vt:lpstr>Türkiye’de İslamcılık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Siyaset Bilimi I</dc:title>
  <dc:creator>EZGIKAYA</dc:creator>
  <cp:lastModifiedBy>ismail - [2010]</cp:lastModifiedBy>
  <cp:revision>23</cp:revision>
  <dcterms:created xsi:type="dcterms:W3CDTF">2018-06-19T11:27:11Z</dcterms:created>
  <dcterms:modified xsi:type="dcterms:W3CDTF">2018-07-02T17:15:18Z</dcterms:modified>
</cp:coreProperties>
</file>