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7" r:id="rId9"/>
    <p:sldId id="268" r:id="rId10"/>
    <p:sldId id="262" r:id="rId11"/>
    <p:sldId id="263" r:id="rId12"/>
    <p:sldId id="264" r:id="rId13"/>
    <p:sldId id="266" r:id="rId14"/>
    <p:sldId id="269" r:id="rId15"/>
    <p:sldId id="270" r:id="rId16"/>
    <p:sldId id="271" r:id="rId17"/>
    <p:sldId id="272" r:id="rId18"/>
    <p:sldId id="274" r:id="rId1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829F3AB-693E-4EC7-BF68-7BE4E12C65D9}" type="doc">
      <dgm:prSet loTypeId="urn:microsoft.com/office/officeart/2005/8/layout/equation2" loCatId="process" qsTypeId="urn:microsoft.com/office/officeart/2005/8/quickstyle/3d1" qsCatId="3D" csTypeId="urn:microsoft.com/office/officeart/2005/8/colors/colorful2" csCatId="colorful" phldr="1"/>
      <dgm:spPr/>
    </dgm:pt>
    <dgm:pt modelId="{555108F7-FBF8-456B-83CD-0B0F26882A56}">
      <dgm:prSet phldrT="[Metin]" custT="1"/>
      <dgm:spPr/>
      <dgm:t>
        <a:bodyPr/>
        <a:lstStyle/>
        <a:p>
          <a:r>
            <a:rPr lang="tr-TR" sz="2600" dirty="0" smtClean="0"/>
            <a:t>Özkaynak</a:t>
          </a:r>
          <a:endParaRPr lang="tr-TR" sz="2600" dirty="0"/>
        </a:p>
      </dgm:t>
    </dgm:pt>
    <dgm:pt modelId="{C37B9422-641F-46F1-9BF1-E525D19F22AE}" type="parTrans" cxnId="{D98912D4-F57F-4B47-9BCE-B2D29CE0641A}">
      <dgm:prSet/>
      <dgm:spPr/>
      <dgm:t>
        <a:bodyPr/>
        <a:lstStyle/>
        <a:p>
          <a:endParaRPr lang="tr-TR"/>
        </a:p>
      </dgm:t>
    </dgm:pt>
    <dgm:pt modelId="{0DC1D1D6-279C-43F5-8570-D25CD1436EE1}" type="sibTrans" cxnId="{D98912D4-F57F-4B47-9BCE-B2D29CE0641A}">
      <dgm:prSet/>
      <dgm:spPr/>
      <dgm:t>
        <a:bodyPr/>
        <a:lstStyle/>
        <a:p>
          <a:endParaRPr lang="tr-TR"/>
        </a:p>
      </dgm:t>
    </dgm:pt>
    <dgm:pt modelId="{0E723881-72CC-42F4-A368-9DC7A95268F6}">
      <dgm:prSet phldrT="[Metin]"/>
      <dgm:spPr/>
      <dgm:t>
        <a:bodyPr/>
        <a:lstStyle/>
        <a:p>
          <a:r>
            <a:rPr lang="tr-TR" dirty="0" smtClean="0"/>
            <a:t>Yabancı Kaynak</a:t>
          </a:r>
          <a:endParaRPr lang="tr-TR" dirty="0"/>
        </a:p>
      </dgm:t>
    </dgm:pt>
    <dgm:pt modelId="{FD90E836-1613-4C4B-827E-16960926F8B9}" type="parTrans" cxnId="{5F5EEEAB-EB87-4F63-9DA4-7F8464A7B08C}">
      <dgm:prSet/>
      <dgm:spPr/>
      <dgm:t>
        <a:bodyPr/>
        <a:lstStyle/>
        <a:p>
          <a:endParaRPr lang="tr-TR"/>
        </a:p>
      </dgm:t>
    </dgm:pt>
    <dgm:pt modelId="{B89DD859-6E1D-4FF8-9AC2-CD05BFFE95AE}" type="sibTrans" cxnId="{5F5EEEAB-EB87-4F63-9DA4-7F8464A7B08C}">
      <dgm:prSet/>
      <dgm:spPr/>
      <dgm:t>
        <a:bodyPr/>
        <a:lstStyle/>
        <a:p>
          <a:endParaRPr lang="tr-TR"/>
        </a:p>
      </dgm:t>
    </dgm:pt>
    <dgm:pt modelId="{CA5AA482-1C5D-47E9-AF00-C10C944F36CA}">
      <dgm:prSet phldrT="[Metin]"/>
      <dgm:spPr/>
      <dgm:t>
        <a:bodyPr/>
        <a:lstStyle/>
        <a:p>
          <a:r>
            <a:rPr lang="tr-TR" dirty="0" smtClean="0"/>
            <a:t>FON</a:t>
          </a:r>
          <a:endParaRPr lang="tr-TR" dirty="0"/>
        </a:p>
      </dgm:t>
    </dgm:pt>
    <dgm:pt modelId="{24998FF9-06FF-4588-ABAB-8D8665597054}" type="parTrans" cxnId="{C3A1AEEE-37B7-44CC-8323-AE418AA568B1}">
      <dgm:prSet/>
      <dgm:spPr/>
      <dgm:t>
        <a:bodyPr/>
        <a:lstStyle/>
        <a:p>
          <a:endParaRPr lang="tr-TR"/>
        </a:p>
      </dgm:t>
    </dgm:pt>
    <dgm:pt modelId="{B6AFC0A8-09A2-4606-998C-900F3BAC2661}" type="sibTrans" cxnId="{C3A1AEEE-37B7-44CC-8323-AE418AA568B1}">
      <dgm:prSet/>
      <dgm:spPr/>
      <dgm:t>
        <a:bodyPr/>
        <a:lstStyle/>
        <a:p>
          <a:endParaRPr lang="tr-TR"/>
        </a:p>
      </dgm:t>
    </dgm:pt>
    <dgm:pt modelId="{695B03BE-96C9-4AA0-A683-68AF2EBDCCAA}" type="pres">
      <dgm:prSet presAssocID="{7829F3AB-693E-4EC7-BF68-7BE4E12C65D9}" presName="Name0" presStyleCnt="0">
        <dgm:presLayoutVars>
          <dgm:dir/>
          <dgm:resizeHandles val="exact"/>
        </dgm:presLayoutVars>
      </dgm:prSet>
      <dgm:spPr/>
    </dgm:pt>
    <dgm:pt modelId="{811CCDE5-E6E0-4D67-A462-EF821426B69A}" type="pres">
      <dgm:prSet presAssocID="{7829F3AB-693E-4EC7-BF68-7BE4E12C65D9}" presName="vNodes" presStyleCnt="0"/>
      <dgm:spPr/>
    </dgm:pt>
    <dgm:pt modelId="{1F1BBB00-0C78-4A2C-B234-AAD8F2956346}" type="pres">
      <dgm:prSet presAssocID="{555108F7-FBF8-456B-83CD-0B0F26882A56}" presName="node" presStyleLbl="node1" presStyleIdx="0" presStyleCnt="3" custScaleX="132269" custScaleY="13715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24F1BB2-DC1D-4A7E-858D-DA1178158B9C}" type="pres">
      <dgm:prSet presAssocID="{0DC1D1D6-279C-43F5-8570-D25CD1436EE1}" presName="spacerT" presStyleCnt="0"/>
      <dgm:spPr/>
    </dgm:pt>
    <dgm:pt modelId="{26E595B1-781B-4BBB-B72C-9924B5BB4F60}" type="pres">
      <dgm:prSet presAssocID="{0DC1D1D6-279C-43F5-8570-D25CD1436EE1}" presName="sibTrans" presStyleLbl="sibTrans2D1" presStyleIdx="0" presStyleCnt="2"/>
      <dgm:spPr/>
      <dgm:t>
        <a:bodyPr/>
        <a:lstStyle/>
        <a:p>
          <a:endParaRPr lang="tr-TR"/>
        </a:p>
      </dgm:t>
    </dgm:pt>
    <dgm:pt modelId="{31702060-B07A-4164-9253-9C44D06776B7}" type="pres">
      <dgm:prSet presAssocID="{0DC1D1D6-279C-43F5-8570-D25CD1436EE1}" presName="spacerB" presStyleCnt="0"/>
      <dgm:spPr/>
    </dgm:pt>
    <dgm:pt modelId="{57BB5E41-4A70-431B-8304-4F38715DB0ED}" type="pres">
      <dgm:prSet presAssocID="{0E723881-72CC-42F4-A368-9DC7A95268F6}" presName="node" presStyleLbl="node1" presStyleIdx="1" presStyleCnt="3" custScaleX="129147" custScaleY="11638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EA8F0A4-EDBF-45EF-83CA-85AE221E28F7}" type="pres">
      <dgm:prSet presAssocID="{7829F3AB-693E-4EC7-BF68-7BE4E12C65D9}" presName="sibTransLast" presStyleLbl="sibTrans2D1" presStyleIdx="1" presStyleCnt="2"/>
      <dgm:spPr/>
      <dgm:t>
        <a:bodyPr/>
        <a:lstStyle/>
        <a:p>
          <a:endParaRPr lang="tr-TR"/>
        </a:p>
      </dgm:t>
    </dgm:pt>
    <dgm:pt modelId="{3F9553C4-DB59-449A-B72C-64CCFCDFAE21}" type="pres">
      <dgm:prSet presAssocID="{7829F3AB-693E-4EC7-BF68-7BE4E12C65D9}" presName="connectorText" presStyleLbl="sibTrans2D1" presStyleIdx="1" presStyleCnt="2"/>
      <dgm:spPr/>
      <dgm:t>
        <a:bodyPr/>
        <a:lstStyle/>
        <a:p>
          <a:endParaRPr lang="tr-TR"/>
        </a:p>
      </dgm:t>
    </dgm:pt>
    <dgm:pt modelId="{755BD7D7-803C-4F1F-9CAC-70E65B079931}" type="pres">
      <dgm:prSet presAssocID="{7829F3AB-693E-4EC7-BF68-7BE4E12C65D9}" presName="las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5849E78F-7EDA-4F43-9485-070BDC73340D}" type="presOf" srcId="{0E723881-72CC-42F4-A368-9DC7A95268F6}" destId="{57BB5E41-4A70-431B-8304-4F38715DB0ED}" srcOrd="0" destOrd="0" presId="urn:microsoft.com/office/officeart/2005/8/layout/equation2"/>
    <dgm:cxn modelId="{599D1556-CF0A-4866-90B1-79FA82D40144}" type="presOf" srcId="{CA5AA482-1C5D-47E9-AF00-C10C944F36CA}" destId="{755BD7D7-803C-4F1F-9CAC-70E65B079931}" srcOrd="0" destOrd="0" presId="urn:microsoft.com/office/officeart/2005/8/layout/equation2"/>
    <dgm:cxn modelId="{C3A1AEEE-37B7-44CC-8323-AE418AA568B1}" srcId="{7829F3AB-693E-4EC7-BF68-7BE4E12C65D9}" destId="{CA5AA482-1C5D-47E9-AF00-C10C944F36CA}" srcOrd="2" destOrd="0" parTransId="{24998FF9-06FF-4588-ABAB-8D8665597054}" sibTransId="{B6AFC0A8-09A2-4606-998C-900F3BAC2661}"/>
    <dgm:cxn modelId="{8FC6AEEE-E512-4B2B-95C7-77CBEDD1F11E}" type="presOf" srcId="{B89DD859-6E1D-4FF8-9AC2-CD05BFFE95AE}" destId="{3F9553C4-DB59-449A-B72C-64CCFCDFAE21}" srcOrd="1" destOrd="0" presId="urn:microsoft.com/office/officeart/2005/8/layout/equation2"/>
    <dgm:cxn modelId="{622319C4-9A0A-441D-94D1-4184C7F18D6F}" type="presOf" srcId="{B89DD859-6E1D-4FF8-9AC2-CD05BFFE95AE}" destId="{DEA8F0A4-EDBF-45EF-83CA-85AE221E28F7}" srcOrd="0" destOrd="0" presId="urn:microsoft.com/office/officeart/2005/8/layout/equation2"/>
    <dgm:cxn modelId="{AC1A2CDB-C7E1-4DFC-AD5E-762F359B66CD}" type="presOf" srcId="{7829F3AB-693E-4EC7-BF68-7BE4E12C65D9}" destId="{695B03BE-96C9-4AA0-A683-68AF2EBDCCAA}" srcOrd="0" destOrd="0" presId="urn:microsoft.com/office/officeart/2005/8/layout/equation2"/>
    <dgm:cxn modelId="{D98912D4-F57F-4B47-9BCE-B2D29CE0641A}" srcId="{7829F3AB-693E-4EC7-BF68-7BE4E12C65D9}" destId="{555108F7-FBF8-456B-83CD-0B0F26882A56}" srcOrd="0" destOrd="0" parTransId="{C37B9422-641F-46F1-9BF1-E525D19F22AE}" sibTransId="{0DC1D1D6-279C-43F5-8570-D25CD1436EE1}"/>
    <dgm:cxn modelId="{165A0920-6A24-489F-AAA3-CB8E516F379E}" type="presOf" srcId="{0DC1D1D6-279C-43F5-8570-D25CD1436EE1}" destId="{26E595B1-781B-4BBB-B72C-9924B5BB4F60}" srcOrd="0" destOrd="0" presId="urn:microsoft.com/office/officeart/2005/8/layout/equation2"/>
    <dgm:cxn modelId="{DB2C6F6B-5A7C-42F5-A600-EAF6FD64DE08}" type="presOf" srcId="{555108F7-FBF8-456B-83CD-0B0F26882A56}" destId="{1F1BBB00-0C78-4A2C-B234-AAD8F2956346}" srcOrd="0" destOrd="0" presId="urn:microsoft.com/office/officeart/2005/8/layout/equation2"/>
    <dgm:cxn modelId="{5F5EEEAB-EB87-4F63-9DA4-7F8464A7B08C}" srcId="{7829F3AB-693E-4EC7-BF68-7BE4E12C65D9}" destId="{0E723881-72CC-42F4-A368-9DC7A95268F6}" srcOrd="1" destOrd="0" parTransId="{FD90E836-1613-4C4B-827E-16960926F8B9}" sibTransId="{B89DD859-6E1D-4FF8-9AC2-CD05BFFE95AE}"/>
    <dgm:cxn modelId="{F39C0F49-3158-430B-9251-532A1050B162}" type="presParOf" srcId="{695B03BE-96C9-4AA0-A683-68AF2EBDCCAA}" destId="{811CCDE5-E6E0-4D67-A462-EF821426B69A}" srcOrd="0" destOrd="0" presId="urn:microsoft.com/office/officeart/2005/8/layout/equation2"/>
    <dgm:cxn modelId="{5E113881-F62C-47A8-AEFB-3CF203D2243B}" type="presParOf" srcId="{811CCDE5-E6E0-4D67-A462-EF821426B69A}" destId="{1F1BBB00-0C78-4A2C-B234-AAD8F2956346}" srcOrd="0" destOrd="0" presId="urn:microsoft.com/office/officeart/2005/8/layout/equation2"/>
    <dgm:cxn modelId="{7E4B4BA9-4FE2-45B7-94FB-65748D67D287}" type="presParOf" srcId="{811CCDE5-E6E0-4D67-A462-EF821426B69A}" destId="{F24F1BB2-DC1D-4A7E-858D-DA1178158B9C}" srcOrd="1" destOrd="0" presId="urn:microsoft.com/office/officeart/2005/8/layout/equation2"/>
    <dgm:cxn modelId="{4EB543CA-6154-4E48-9A23-AA158AB83E44}" type="presParOf" srcId="{811CCDE5-E6E0-4D67-A462-EF821426B69A}" destId="{26E595B1-781B-4BBB-B72C-9924B5BB4F60}" srcOrd="2" destOrd="0" presId="urn:microsoft.com/office/officeart/2005/8/layout/equation2"/>
    <dgm:cxn modelId="{5CDEF8D6-FB7D-4D42-849B-1BD6E74A577B}" type="presParOf" srcId="{811CCDE5-E6E0-4D67-A462-EF821426B69A}" destId="{31702060-B07A-4164-9253-9C44D06776B7}" srcOrd="3" destOrd="0" presId="urn:microsoft.com/office/officeart/2005/8/layout/equation2"/>
    <dgm:cxn modelId="{C33F3898-5C0D-44F9-80EE-FDBB0C1E7821}" type="presParOf" srcId="{811CCDE5-E6E0-4D67-A462-EF821426B69A}" destId="{57BB5E41-4A70-431B-8304-4F38715DB0ED}" srcOrd="4" destOrd="0" presId="urn:microsoft.com/office/officeart/2005/8/layout/equation2"/>
    <dgm:cxn modelId="{FBD5300D-06D3-4B70-8BA9-07B156E0E905}" type="presParOf" srcId="{695B03BE-96C9-4AA0-A683-68AF2EBDCCAA}" destId="{DEA8F0A4-EDBF-45EF-83CA-85AE221E28F7}" srcOrd="1" destOrd="0" presId="urn:microsoft.com/office/officeart/2005/8/layout/equation2"/>
    <dgm:cxn modelId="{1C1C173B-2C4B-4FA8-9389-4D783C210070}" type="presParOf" srcId="{DEA8F0A4-EDBF-45EF-83CA-85AE221E28F7}" destId="{3F9553C4-DB59-449A-B72C-64CCFCDFAE21}" srcOrd="0" destOrd="0" presId="urn:microsoft.com/office/officeart/2005/8/layout/equation2"/>
    <dgm:cxn modelId="{7984BB88-640F-43EF-8FCB-0C7BC1D89F9B}" type="presParOf" srcId="{695B03BE-96C9-4AA0-A683-68AF2EBDCCAA}" destId="{755BD7D7-803C-4F1F-9CAC-70E65B079931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9ED52CE-AEAB-4E37-AE19-7B424E1E6B33}" type="doc">
      <dgm:prSet loTypeId="urn:microsoft.com/office/officeart/2005/8/layout/hierarchy3" loCatId="list" qsTypeId="urn:microsoft.com/office/officeart/2005/8/quickstyle/simple5" qsCatId="simple" csTypeId="urn:microsoft.com/office/officeart/2005/8/colors/colorful4" csCatId="colorful" phldr="1"/>
      <dgm:spPr/>
      <dgm:t>
        <a:bodyPr/>
        <a:lstStyle/>
        <a:p>
          <a:endParaRPr lang="tr-TR"/>
        </a:p>
      </dgm:t>
    </dgm:pt>
    <dgm:pt modelId="{9588AB9E-D7B7-4BB3-BBCC-3BA9883253F6}">
      <dgm:prSet phldrT="[Metin]" custT="1"/>
      <dgm:spPr/>
      <dgm:t>
        <a:bodyPr/>
        <a:lstStyle/>
        <a:p>
          <a:r>
            <a:rPr lang="tr-TR" sz="4400" dirty="0" smtClean="0"/>
            <a:t>AKTİF</a:t>
          </a:r>
          <a:endParaRPr lang="tr-TR" sz="4400" dirty="0"/>
        </a:p>
      </dgm:t>
    </dgm:pt>
    <dgm:pt modelId="{FFBDD5ED-F779-4567-9E5C-AF6F62F33811}" type="parTrans" cxnId="{928DCBFC-D230-42AA-BD44-565475F1A72B}">
      <dgm:prSet/>
      <dgm:spPr/>
      <dgm:t>
        <a:bodyPr/>
        <a:lstStyle/>
        <a:p>
          <a:endParaRPr lang="tr-TR"/>
        </a:p>
      </dgm:t>
    </dgm:pt>
    <dgm:pt modelId="{E39FD26E-86A6-4796-ABC7-AC5DF1680DC2}" type="sibTrans" cxnId="{928DCBFC-D230-42AA-BD44-565475F1A72B}">
      <dgm:prSet/>
      <dgm:spPr/>
      <dgm:t>
        <a:bodyPr/>
        <a:lstStyle/>
        <a:p>
          <a:endParaRPr lang="tr-TR"/>
        </a:p>
      </dgm:t>
    </dgm:pt>
    <dgm:pt modelId="{ED6C0CF3-303B-4CF2-8FB6-CE83EA79DEA2}">
      <dgm:prSet phldrT="[Metin]"/>
      <dgm:spPr/>
      <dgm:t>
        <a:bodyPr/>
        <a:lstStyle/>
        <a:p>
          <a:r>
            <a:rPr lang="tr-TR" dirty="0" smtClean="0"/>
            <a:t>Dönen Varlıkları</a:t>
          </a:r>
          <a:endParaRPr lang="tr-TR" dirty="0"/>
        </a:p>
      </dgm:t>
    </dgm:pt>
    <dgm:pt modelId="{B65DA0A7-BFC9-4FD6-8762-5EE4BFEBCAAA}" type="parTrans" cxnId="{1CF6D5D7-67EB-402A-8727-2A2710195D90}">
      <dgm:prSet/>
      <dgm:spPr/>
      <dgm:t>
        <a:bodyPr/>
        <a:lstStyle/>
        <a:p>
          <a:endParaRPr lang="tr-TR"/>
        </a:p>
      </dgm:t>
    </dgm:pt>
    <dgm:pt modelId="{B1F9F2AD-3932-43D5-BF6F-2A38B4D67681}" type="sibTrans" cxnId="{1CF6D5D7-67EB-402A-8727-2A2710195D90}">
      <dgm:prSet/>
      <dgm:spPr/>
      <dgm:t>
        <a:bodyPr/>
        <a:lstStyle/>
        <a:p>
          <a:endParaRPr lang="tr-TR"/>
        </a:p>
      </dgm:t>
    </dgm:pt>
    <dgm:pt modelId="{7F2E4D61-7F23-448C-8524-68F7C908D5BC}">
      <dgm:prSet phldrT="[Metin]"/>
      <dgm:spPr/>
      <dgm:t>
        <a:bodyPr/>
        <a:lstStyle/>
        <a:p>
          <a:r>
            <a:rPr lang="tr-TR" dirty="0" smtClean="0"/>
            <a:t>Duran Varlıklar</a:t>
          </a:r>
          <a:endParaRPr lang="tr-TR" dirty="0"/>
        </a:p>
      </dgm:t>
    </dgm:pt>
    <dgm:pt modelId="{501313A8-860C-40DC-B7AE-7727953FED06}" type="parTrans" cxnId="{30724C2E-8F97-4AC1-8B10-6C6870A615F0}">
      <dgm:prSet/>
      <dgm:spPr/>
      <dgm:t>
        <a:bodyPr/>
        <a:lstStyle/>
        <a:p>
          <a:endParaRPr lang="tr-TR"/>
        </a:p>
      </dgm:t>
    </dgm:pt>
    <dgm:pt modelId="{5F532294-156D-49CA-9322-6B900655ECD2}" type="sibTrans" cxnId="{30724C2E-8F97-4AC1-8B10-6C6870A615F0}">
      <dgm:prSet/>
      <dgm:spPr/>
      <dgm:t>
        <a:bodyPr/>
        <a:lstStyle/>
        <a:p>
          <a:endParaRPr lang="tr-TR"/>
        </a:p>
      </dgm:t>
    </dgm:pt>
    <dgm:pt modelId="{D3125074-D4BE-42F6-BF92-97B10CC515E1}">
      <dgm:prSet phldrT="[Metin]" custT="1"/>
      <dgm:spPr/>
      <dgm:t>
        <a:bodyPr/>
        <a:lstStyle/>
        <a:p>
          <a:r>
            <a:rPr lang="tr-TR" sz="4400" dirty="0" smtClean="0"/>
            <a:t>PASİF</a:t>
          </a:r>
          <a:endParaRPr lang="tr-TR" sz="4400" dirty="0"/>
        </a:p>
      </dgm:t>
    </dgm:pt>
    <dgm:pt modelId="{9125668F-2356-4CE2-9D9C-FCD9E7CE8C21}" type="parTrans" cxnId="{895EA1A4-1A61-4596-B07A-CA25C4007A2D}">
      <dgm:prSet/>
      <dgm:spPr/>
      <dgm:t>
        <a:bodyPr/>
        <a:lstStyle/>
        <a:p>
          <a:endParaRPr lang="tr-TR"/>
        </a:p>
      </dgm:t>
    </dgm:pt>
    <dgm:pt modelId="{3920A049-5BAD-4D37-9D16-C5D374EB625D}" type="sibTrans" cxnId="{895EA1A4-1A61-4596-B07A-CA25C4007A2D}">
      <dgm:prSet/>
      <dgm:spPr/>
      <dgm:t>
        <a:bodyPr/>
        <a:lstStyle/>
        <a:p>
          <a:endParaRPr lang="tr-TR"/>
        </a:p>
      </dgm:t>
    </dgm:pt>
    <dgm:pt modelId="{4EA3AAAC-72C5-4A40-A4DD-92938D4DBB58}">
      <dgm:prSet phldrT="[Metin]"/>
      <dgm:spPr/>
      <dgm:t>
        <a:bodyPr/>
        <a:lstStyle/>
        <a:p>
          <a:r>
            <a:rPr lang="tr-TR" dirty="0" smtClean="0"/>
            <a:t>KVYK</a:t>
          </a:r>
          <a:endParaRPr lang="tr-TR" dirty="0"/>
        </a:p>
      </dgm:t>
    </dgm:pt>
    <dgm:pt modelId="{1FB77E75-C77D-4494-AD90-0871C38F9221}" type="parTrans" cxnId="{2112C5DA-4612-4FAF-9E92-4FF8CB736EAC}">
      <dgm:prSet/>
      <dgm:spPr/>
      <dgm:t>
        <a:bodyPr/>
        <a:lstStyle/>
        <a:p>
          <a:endParaRPr lang="tr-TR"/>
        </a:p>
      </dgm:t>
    </dgm:pt>
    <dgm:pt modelId="{A9AF3940-2595-4CBD-B4B5-D744CBF87AB0}" type="sibTrans" cxnId="{2112C5DA-4612-4FAF-9E92-4FF8CB736EAC}">
      <dgm:prSet/>
      <dgm:spPr/>
      <dgm:t>
        <a:bodyPr/>
        <a:lstStyle/>
        <a:p>
          <a:endParaRPr lang="tr-TR"/>
        </a:p>
      </dgm:t>
    </dgm:pt>
    <dgm:pt modelId="{4CA3D470-F717-4F97-BA4A-18FD9D543447}">
      <dgm:prSet phldrT="[Metin]"/>
      <dgm:spPr/>
      <dgm:t>
        <a:bodyPr/>
        <a:lstStyle/>
        <a:p>
          <a:r>
            <a:rPr lang="tr-TR" dirty="0" smtClean="0"/>
            <a:t>UVYK</a:t>
          </a:r>
          <a:endParaRPr lang="tr-TR" dirty="0"/>
        </a:p>
      </dgm:t>
    </dgm:pt>
    <dgm:pt modelId="{65B19764-47D4-4A3D-BAF8-600BB2E61357}" type="parTrans" cxnId="{D22C30B5-9C26-4E43-AF86-70C4B6720DE3}">
      <dgm:prSet/>
      <dgm:spPr/>
      <dgm:t>
        <a:bodyPr/>
        <a:lstStyle/>
        <a:p>
          <a:endParaRPr lang="tr-TR"/>
        </a:p>
      </dgm:t>
    </dgm:pt>
    <dgm:pt modelId="{4096C00C-F804-44FB-B2C9-526629CDC8BF}" type="sibTrans" cxnId="{D22C30B5-9C26-4E43-AF86-70C4B6720DE3}">
      <dgm:prSet/>
      <dgm:spPr/>
      <dgm:t>
        <a:bodyPr/>
        <a:lstStyle/>
        <a:p>
          <a:endParaRPr lang="tr-TR"/>
        </a:p>
      </dgm:t>
    </dgm:pt>
    <dgm:pt modelId="{D2D15548-7DAF-4A15-9E80-4DCEDC4A294A}">
      <dgm:prSet phldrT="[Metin]"/>
      <dgm:spPr/>
      <dgm:t>
        <a:bodyPr/>
        <a:lstStyle/>
        <a:p>
          <a:r>
            <a:rPr lang="tr-TR" dirty="0" smtClean="0"/>
            <a:t>Özkaynaklar</a:t>
          </a:r>
          <a:endParaRPr lang="tr-TR" dirty="0"/>
        </a:p>
      </dgm:t>
    </dgm:pt>
    <dgm:pt modelId="{A832298A-7C37-4E7A-8CBB-1B2C41077CA8}" type="parTrans" cxnId="{D869B5BD-C6FA-40AC-85D6-CEFA45E5808F}">
      <dgm:prSet/>
      <dgm:spPr/>
      <dgm:t>
        <a:bodyPr/>
        <a:lstStyle/>
        <a:p>
          <a:endParaRPr lang="tr-TR"/>
        </a:p>
      </dgm:t>
    </dgm:pt>
    <dgm:pt modelId="{CB50C6A0-70C7-4392-8720-F336F3B8B89F}" type="sibTrans" cxnId="{D869B5BD-C6FA-40AC-85D6-CEFA45E5808F}">
      <dgm:prSet/>
      <dgm:spPr/>
      <dgm:t>
        <a:bodyPr/>
        <a:lstStyle/>
        <a:p>
          <a:endParaRPr lang="tr-TR"/>
        </a:p>
      </dgm:t>
    </dgm:pt>
    <dgm:pt modelId="{AE2E6620-3414-446F-A840-EE667D05391E}" type="pres">
      <dgm:prSet presAssocID="{89ED52CE-AEAB-4E37-AE19-7B424E1E6B33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5BDA62A4-CA14-4BEF-AD1F-3315DB281E12}" type="pres">
      <dgm:prSet presAssocID="{9588AB9E-D7B7-4BB3-BBCC-3BA9883253F6}" presName="root" presStyleCnt="0"/>
      <dgm:spPr/>
    </dgm:pt>
    <dgm:pt modelId="{0A9D0A76-9700-4155-9D2A-98B1ADDB9BFF}" type="pres">
      <dgm:prSet presAssocID="{9588AB9E-D7B7-4BB3-BBCC-3BA9883253F6}" presName="rootComposite" presStyleCnt="0"/>
      <dgm:spPr/>
    </dgm:pt>
    <dgm:pt modelId="{15726035-0D9A-4770-BD19-1D3CF8E2CFD8}" type="pres">
      <dgm:prSet presAssocID="{9588AB9E-D7B7-4BB3-BBCC-3BA9883253F6}" presName="rootText" presStyleLbl="node1" presStyleIdx="0" presStyleCnt="2"/>
      <dgm:spPr/>
      <dgm:t>
        <a:bodyPr/>
        <a:lstStyle/>
        <a:p>
          <a:endParaRPr lang="tr-TR"/>
        </a:p>
      </dgm:t>
    </dgm:pt>
    <dgm:pt modelId="{0244C5DB-943B-4EA7-90F3-D9A571EF8CA7}" type="pres">
      <dgm:prSet presAssocID="{9588AB9E-D7B7-4BB3-BBCC-3BA9883253F6}" presName="rootConnector" presStyleLbl="node1" presStyleIdx="0" presStyleCnt="2"/>
      <dgm:spPr/>
      <dgm:t>
        <a:bodyPr/>
        <a:lstStyle/>
        <a:p>
          <a:endParaRPr lang="tr-TR"/>
        </a:p>
      </dgm:t>
    </dgm:pt>
    <dgm:pt modelId="{DF394335-0248-45B7-B781-5BE0DC003421}" type="pres">
      <dgm:prSet presAssocID="{9588AB9E-D7B7-4BB3-BBCC-3BA9883253F6}" presName="childShape" presStyleCnt="0"/>
      <dgm:spPr/>
    </dgm:pt>
    <dgm:pt modelId="{3D031EA9-C58E-4FCF-9E44-4246AB594ABA}" type="pres">
      <dgm:prSet presAssocID="{B65DA0A7-BFC9-4FD6-8762-5EE4BFEBCAAA}" presName="Name13" presStyleLbl="parChTrans1D2" presStyleIdx="0" presStyleCnt="5"/>
      <dgm:spPr/>
      <dgm:t>
        <a:bodyPr/>
        <a:lstStyle/>
        <a:p>
          <a:endParaRPr lang="tr-TR"/>
        </a:p>
      </dgm:t>
    </dgm:pt>
    <dgm:pt modelId="{638E2ADA-4313-4AC0-83D8-A63D32155585}" type="pres">
      <dgm:prSet presAssocID="{ED6C0CF3-303B-4CF2-8FB6-CE83EA79DEA2}" presName="childText" presStyleLbl="bgAcc1" presStyleIdx="0" presStyleCnt="5" custLinFactNeighborX="3542" custLinFactNeighborY="5156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7F668EE-3FB1-44B3-8868-E533A4203217}" type="pres">
      <dgm:prSet presAssocID="{501313A8-860C-40DC-B7AE-7727953FED06}" presName="Name13" presStyleLbl="parChTrans1D2" presStyleIdx="1" presStyleCnt="5"/>
      <dgm:spPr/>
      <dgm:t>
        <a:bodyPr/>
        <a:lstStyle/>
        <a:p>
          <a:endParaRPr lang="tr-TR"/>
        </a:p>
      </dgm:t>
    </dgm:pt>
    <dgm:pt modelId="{BC689C04-CE9A-4CC1-8A08-79FB44F67701}" type="pres">
      <dgm:prSet presAssocID="{7F2E4D61-7F23-448C-8524-68F7C908D5BC}" presName="childText" presStyleLbl="bgAcc1" presStyleIdx="1" presStyleCnt="5" custLinFactNeighborX="3542" custLinFactNeighborY="78909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9E24C9F-6506-4155-A1E7-0589F4DE8F46}" type="pres">
      <dgm:prSet presAssocID="{D3125074-D4BE-42F6-BF92-97B10CC515E1}" presName="root" presStyleCnt="0"/>
      <dgm:spPr/>
    </dgm:pt>
    <dgm:pt modelId="{0B03092B-1175-4BDC-8C14-CF28DC582B78}" type="pres">
      <dgm:prSet presAssocID="{D3125074-D4BE-42F6-BF92-97B10CC515E1}" presName="rootComposite" presStyleCnt="0"/>
      <dgm:spPr/>
    </dgm:pt>
    <dgm:pt modelId="{BDDA51D6-5AEE-4334-B796-46D210B63A47}" type="pres">
      <dgm:prSet presAssocID="{D3125074-D4BE-42F6-BF92-97B10CC515E1}" presName="rootText" presStyleLbl="node1" presStyleIdx="1" presStyleCnt="2"/>
      <dgm:spPr/>
      <dgm:t>
        <a:bodyPr/>
        <a:lstStyle/>
        <a:p>
          <a:endParaRPr lang="tr-TR"/>
        </a:p>
      </dgm:t>
    </dgm:pt>
    <dgm:pt modelId="{982DA8CA-34BB-4ED2-96FB-1E21B95D9C73}" type="pres">
      <dgm:prSet presAssocID="{D3125074-D4BE-42F6-BF92-97B10CC515E1}" presName="rootConnector" presStyleLbl="node1" presStyleIdx="1" presStyleCnt="2"/>
      <dgm:spPr/>
      <dgm:t>
        <a:bodyPr/>
        <a:lstStyle/>
        <a:p>
          <a:endParaRPr lang="tr-TR"/>
        </a:p>
      </dgm:t>
    </dgm:pt>
    <dgm:pt modelId="{40ABC4D2-D9FE-4166-8201-C800B6C61D66}" type="pres">
      <dgm:prSet presAssocID="{D3125074-D4BE-42F6-BF92-97B10CC515E1}" presName="childShape" presStyleCnt="0"/>
      <dgm:spPr/>
    </dgm:pt>
    <dgm:pt modelId="{E9D2DA59-88D6-4BAA-9DC8-BA568510750B}" type="pres">
      <dgm:prSet presAssocID="{1FB77E75-C77D-4494-AD90-0871C38F9221}" presName="Name13" presStyleLbl="parChTrans1D2" presStyleIdx="2" presStyleCnt="5"/>
      <dgm:spPr/>
      <dgm:t>
        <a:bodyPr/>
        <a:lstStyle/>
        <a:p>
          <a:endParaRPr lang="tr-TR"/>
        </a:p>
      </dgm:t>
    </dgm:pt>
    <dgm:pt modelId="{CB30D1F6-D230-4FE1-BC77-7B4985163994}" type="pres">
      <dgm:prSet presAssocID="{4EA3AAAC-72C5-4A40-A4DD-92938D4DBB58}" presName="childText" presStyleLbl="bgAcc1" presStyleIdx="2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E52945A-39A7-4E44-8297-E636042842B1}" type="pres">
      <dgm:prSet presAssocID="{65B19764-47D4-4A3D-BAF8-600BB2E61357}" presName="Name13" presStyleLbl="parChTrans1D2" presStyleIdx="3" presStyleCnt="5"/>
      <dgm:spPr/>
      <dgm:t>
        <a:bodyPr/>
        <a:lstStyle/>
        <a:p>
          <a:endParaRPr lang="tr-TR"/>
        </a:p>
      </dgm:t>
    </dgm:pt>
    <dgm:pt modelId="{15B39EE0-03CE-4D31-8621-1A37F80BE9E0}" type="pres">
      <dgm:prSet presAssocID="{4CA3D470-F717-4F97-BA4A-18FD9D543447}" presName="childText" presStyleLbl="bgAcc1" presStyleIdx="3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FE47A6E-38CB-4C26-B39F-CE11D2B036AB}" type="pres">
      <dgm:prSet presAssocID="{A832298A-7C37-4E7A-8CBB-1B2C41077CA8}" presName="Name13" presStyleLbl="parChTrans1D2" presStyleIdx="4" presStyleCnt="5"/>
      <dgm:spPr/>
      <dgm:t>
        <a:bodyPr/>
        <a:lstStyle/>
        <a:p>
          <a:endParaRPr lang="tr-TR"/>
        </a:p>
      </dgm:t>
    </dgm:pt>
    <dgm:pt modelId="{27413977-8A8D-4822-BCD2-4C9075B7E385}" type="pres">
      <dgm:prSet presAssocID="{D2D15548-7DAF-4A15-9E80-4DCEDC4A294A}" presName="childText" presStyleLbl="bgAcc1" presStyleIdx="4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B732A1FD-268B-4333-A69D-5BA9404A6096}" type="presOf" srcId="{9588AB9E-D7B7-4BB3-BBCC-3BA9883253F6}" destId="{15726035-0D9A-4770-BD19-1D3CF8E2CFD8}" srcOrd="0" destOrd="0" presId="urn:microsoft.com/office/officeart/2005/8/layout/hierarchy3"/>
    <dgm:cxn modelId="{D22C30B5-9C26-4E43-AF86-70C4B6720DE3}" srcId="{D3125074-D4BE-42F6-BF92-97B10CC515E1}" destId="{4CA3D470-F717-4F97-BA4A-18FD9D543447}" srcOrd="1" destOrd="0" parTransId="{65B19764-47D4-4A3D-BAF8-600BB2E61357}" sibTransId="{4096C00C-F804-44FB-B2C9-526629CDC8BF}"/>
    <dgm:cxn modelId="{B4DCCA13-C498-4E53-BC57-2AEFEC7D876C}" type="presOf" srcId="{7F2E4D61-7F23-448C-8524-68F7C908D5BC}" destId="{BC689C04-CE9A-4CC1-8A08-79FB44F67701}" srcOrd="0" destOrd="0" presId="urn:microsoft.com/office/officeart/2005/8/layout/hierarchy3"/>
    <dgm:cxn modelId="{30724C2E-8F97-4AC1-8B10-6C6870A615F0}" srcId="{9588AB9E-D7B7-4BB3-BBCC-3BA9883253F6}" destId="{7F2E4D61-7F23-448C-8524-68F7C908D5BC}" srcOrd="1" destOrd="0" parTransId="{501313A8-860C-40DC-B7AE-7727953FED06}" sibTransId="{5F532294-156D-49CA-9322-6B900655ECD2}"/>
    <dgm:cxn modelId="{E35799EF-57E6-4CE6-A629-7AEC7FBF07A4}" type="presOf" srcId="{89ED52CE-AEAB-4E37-AE19-7B424E1E6B33}" destId="{AE2E6620-3414-446F-A840-EE667D05391E}" srcOrd="0" destOrd="0" presId="urn:microsoft.com/office/officeart/2005/8/layout/hierarchy3"/>
    <dgm:cxn modelId="{78FE91A3-3C6A-40A2-92CC-1EFA3C74B484}" type="presOf" srcId="{1FB77E75-C77D-4494-AD90-0871C38F9221}" destId="{E9D2DA59-88D6-4BAA-9DC8-BA568510750B}" srcOrd="0" destOrd="0" presId="urn:microsoft.com/office/officeart/2005/8/layout/hierarchy3"/>
    <dgm:cxn modelId="{4053A661-86A4-4F73-B01E-3024779BF80A}" type="presOf" srcId="{ED6C0CF3-303B-4CF2-8FB6-CE83EA79DEA2}" destId="{638E2ADA-4313-4AC0-83D8-A63D32155585}" srcOrd="0" destOrd="0" presId="urn:microsoft.com/office/officeart/2005/8/layout/hierarchy3"/>
    <dgm:cxn modelId="{928DCBFC-D230-42AA-BD44-565475F1A72B}" srcId="{89ED52CE-AEAB-4E37-AE19-7B424E1E6B33}" destId="{9588AB9E-D7B7-4BB3-BBCC-3BA9883253F6}" srcOrd="0" destOrd="0" parTransId="{FFBDD5ED-F779-4567-9E5C-AF6F62F33811}" sibTransId="{E39FD26E-86A6-4796-ABC7-AC5DF1680DC2}"/>
    <dgm:cxn modelId="{8E1DC334-4B5A-4C22-A8E1-D121644FFE30}" type="presOf" srcId="{D2D15548-7DAF-4A15-9E80-4DCEDC4A294A}" destId="{27413977-8A8D-4822-BCD2-4C9075B7E385}" srcOrd="0" destOrd="0" presId="urn:microsoft.com/office/officeart/2005/8/layout/hierarchy3"/>
    <dgm:cxn modelId="{E29ACA43-7A9F-4149-BE0A-91C4E3EE4D04}" type="presOf" srcId="{65B19764-47D4-4A3D-BAF8-600BB2E61357}" destId="{CE52945A-39A7-4E44-8297-E636042842B1}" srcOrd="0" destOrd="0" presId="urn:microsoft.com/office/officeart/2005/8/layout/hierarchy3"/>
    <dgm:cxn modelId="{2112C5DA-4612-4FAF-9E92-4FF8CB736EAC}" srcId="{D3125074-D4BE-42F6-BF92-97B10CC515E1}" destId="{4EA3AAAC-72C5-4A40-A4DD-92938D4DBB58}" srcOrd="0" destOrd="0" parTransId="{1FB77E75-C77D-4494-AD90-0871C38F9221}" sibTransId="{A9AF3940-2595-4CBD-B4B5-D744CBF87AB0}"/>
    <dgm:cxn modelId="{4871BE0A-9944-4049-8431-58C4F6EAE88F}" type="presOf" srcId="{A832298A-7C37-4E7A-8CBB-1B2C41077CA8}" destId="{6FE47A6E-38CB-4C26-B39F-CE11D2B036AB}" srcOrd="0" destOrd="0" presId="urn:microsoft.com/office/officeart/2005/8/layout/hierarchy3"/>
    <dgm:cxn modelId="{D869B5BD-C6FA-40AC-85D6-CEFA45E5808F}" srcId="{D3125074-D4BE-42F6-BF92-97B10CC515E1}" destId="{D2D15548-7DAF-4A15-9E80-4DCEDC4A294A}" srcOrd="2" destOrd="0" parTransId="{A832298A-7C37-4E7A-8CBB-1B2C41077CA8}" sibTransId="{CB50C6A0-70C7-4392-8720-F336F3B8B89F}"/>
    <dgm:cxn modelId="{895EA1A4-1A61-4596-B07A-CA25C4007A2D}" srcId="{89ED52CE-AEAB-4E37-AE19-7B424E1E6B33}" destId="{D3125074-D4BE-42F6-BF92-97B10CC515E1}" srcOrd="1" destOrd="0" parTransId="{9125668F-2356-4CE2-9D9C-FCD9E7CE8C21}" sibTransId="{3920A049-5BAD-4D37-9D16-C5D374EB625D}"/>
    <dgm:cxn modelId="{F7E7346E-8989-4AC2-9E8B-F05D61A27418}" type="presOf" srcId="{D3125074-D4BE-42F6-BF92-97B10CC515E1}" destId="{982DA8CA-34BB-4ED2-96FB-1E21B95D9C73}" srcOrd="1" destOrd="0" presId="urn:microsoft.com/office/officeart/2005/8/layout/hierarchy3"/>
    <dgm:cxn modelId="{C3626416-7899-4477-8DB6-B3AC9EF29BEC}" type="presOf" srcId="{D3125074-D4BE-42F6-BF92-97B10CC515E1}" destId="{BDDA51D6-5AEE-4334-B796-46D210B63A47}" srcOrd="0" destOrd="0" presId="urn:microsoft.com/office/officeart/2005/8/layout/hierarchy3"/>
    <dgm:cxn modelId="{1CF6D5D7-67EB-402A-8727-2A2710195D90}" srcId="{9588AB9E-D7B7-4BB3-BBCC-3BA9883253F6}" destId="{ED6C0CF3-303B-4CF2-8FB6-CE83EA79DEA2}" srcOrd="0" destOrd="0" parTransId="{B65DA0A7-BFC9-4FD6-8762-5EE4BFEBCAAA}" sibTransId="{B1F9F2AD-3932-43D5-BF6F-2A38B4D67681}"/>
    <dgm:cxn modelId="{CD021C01-22D7-4864-B098-6DBA1E5A18EA}" type="presOf" srcId="{9588AB9E-D7B7-4BB3-BBCC-3BA9883253F6}" destId="{0244C5DB-943B-4EA7-90F3-D9A571EF8CA7}" srcOrd="1" destOrd="0" presId="urn:microsoft.com/office/officeart/2005/8/layout/hierarchy3"/>
    <dgm:cxn modelId="{CBD5228E-AD0A-4731-942F-13407E4ABF01}" type="presOf" srcId="{501313A8-860C-40DC-B7AE-7727953FED06}" destId="{87F668EE-3FB1-44B3-8868-E533A4203217}" srcOrd="0" destOrd="0" presId="urn:microsoft.com/office/officeart/2005/8/layout/hierarchy3"/>
    <dgm:cxn modelId="{BB9C1B8E-3854-4AC0-9CC9-F8A733ACDFC4}" type="presOf" srcId="{4CA3D470-F717-4F97-BA4A-18FD9D543447}" destId="{15B39EE0-03CE-4D31-8621-1A37F80BE9E0}" srcOrd="0" destOrd="0" presId="urn:microsoft.com/office/officeart/2005/8/layout/hierarchy3"/>
    <dgm:cxn modelId="{1747DC77-F4C2-4E0C-A417-0C0A66DBA600}" type="presOf" srcId="{B65DA0A7-BFC9-4FD6-8762-5EE4BFEBCAAA}" destId="{3D031EA9-C58E-4FCF-9E44-4246AB594ABA}" srcOrd="0" destOrd="0" presId="urn:microsoft.com/office/officeart/2005/8/layout/hierarchy3"/>
    <dgm:cxn modelId="{5F6DE506-4733-4731-A099-7C26B0F98696}" type="presOf" srcId="{4EA3AAAC-72C5-4A40-A4DD-92938D4DBB58}" destId="{CB30D1F6-D230-4FE1-BC77-7B4985163994}" srcOrd="0" destOrd="0" presId="urn:microsoft.com/office/officeart/2005/8/layout/hierarchy3"/>
    <dgm:cxn modelId="{BAEC4680-FE29-4949-A28E-83551B2563AF}" type="presParOf" srcId="{AE2E6620-3414-446F-A840-EE667D05391E}" destId="{5BDA62A4-CA14-4BEF-AD1F-3315DB281E12}" srcOrd="0" destOrd="0" presId="urn:microsoft.com/office/officeart/2005/8/layout/hierarchy3"/>
    <dgm:cxn modelId="{B8F72401-26ED-4892-9619-54565950F6FC}" type="presParOf" srcId="{5BDA62A4-CA14-4BEF-AD1F-3315DB281E12}" destId="{0A9D0A76-9700-4155-9D2A-98B1ADDB9BFF}" srcOrd="0" destOrd="0" presId="urn:microsoft.com/office/officeart/2005/8/layout/hierarchy3"/>
    <dgm:cxn modelId="{8A7F8933-53EB-4E2B-8D20-50457D1B8087}" type="presParOf" srcId="{0A9D0A76-9700-4155-9D2A-98B1ADDB9BFF}" destId="{15726035-0D9A-4770-BD19-1D3CF8E2CFD8}" srcOrd="0" destOrd="0" presId="urn:microsoft.com/office/officeart/2005/8/layout/hierarchy3"/>
    <dgm:cxn modelId="{6FFD42A2-BA25-4EC8-9F08-86E5B44C84FF}" type="presParOf" srcId="{0A9D0A76-9700-4155-9D2A-98B1ADDB9BFF}" destId="{0244C5DB-943B-4EA7-90F3-D9A571EF8CA7}" srcOrd="1" destOrd="0" presId="urn:microsoft.com/office/officeart/2005/8/layout/hierarchy3"/>
    <dgm:cxn modelId="{09CF06FC-3D92-4246-B90C-5C52986CD3E6}" type="presParOf" srcId="{5BDA62A4-CA14-4BEF-AD1F-3315DB281E12}" destId="{DF394335-0248-45B7-B781-5BE0DC003421}" srcOrd="1" destOrd="0" presId="urn:microsoft.com/office/officeart/2005/8/layout/hierarchy3"/>
    <dgm:cxn modelId="{E9189357-D014-4AD9-9B56-A9A9A7C2513C}" type="presParOf" srcId="{DF394335-0248-45B7-B781-5BE0DC003421}" destId="{3D031EA9-C58E-4FCF-9E44-4246AB594ABA}" srcOrd="0" destOrd="0" presId="urn:microsoft.com/office/officeart/2005/8/layout/hierarchy3"/>
    <dgm:cxn modelId="{BEC2E58A-05E1-4E1C-9075-483622E8EE7B}" type="presParOf" srcId="{DF394335-0248-45B7-B781-5BE0DC003421}" destId="{638E2ADA-4313-4AC0-83D8-A63D32155585}" srcOrd="1" destOrd="0" presId="urn:microsoft.com/office/officeart/2005/8/layout/hierarchy3"/>
    <dgm:cxn modelId="{E62D26EB-F51E-43E9-A4B9-788C2C731144}" type="presParOf" srcId="{DF394335-0248-45B7-B781-5BE0DC003421}" destId="{87F668EE-3FB1-44B3-8868-E533A4203217}" srcOrd="2" destOrd="0" presId="urn:microsoft.com/office/officeart/2005/8/layout/hierarchy3"/>
    <dgm:cxn modelId="{9A02BE76-D281-4D5E-85B8-CFB1A2B51BD2}" type="presParOf" srcId="{DF394335-0248-45B7-B781-5BE0DC003421}" destId="{BC689C04-CE9A-4CC1-8A08-79FB44F67701}" srcOrd="3" destOrd="0" presId="urn:microsoft.com/office/officeart/2005/8/layout/hierarchy3"/>
    <dgm:cxn modelId="{2FD5E1D2-6973-4390-A1F1-0380663A7A93}" type="presParOf" srcId="{AE2E6620-3414-446F-A840-EE667D05391E}" destId="{79E24C9F-6506-4155-A1E7-0589F4DE8F46}" srcOrd="1" destOrd="0" presId="urn:microsoft.com/office/officeart/2005/8/layout/hierarchy3"/>
    <dgm:cxn modelId="{1441CD64-3E10-4B79-A2C9-3257730411E9}" type="presParOf" srcId="{79E24C9F-6506-4155-A1E7-0589F4DE8F46}" destId="{0B03092B-1175-4BDC-8C14-CF28DC582B78}" srcOrd="0" destOrd="0" presId="urn:microsoft.com/office/officeart/2005/8/layout/hierarchy3"/>
    <dgm:cxn modelId="{D7F22E1B-2FAF-42A8-B1B2-8582F761A70E}" type="presParOf" srcId="{0B03092B-1175-4BDC-8C14-CF28DC582B78}" destId="{BDDA51D6-5AEE-4334-B796-46D210B63A47}" srcOrd="0" destOrd="0" presId="urn:microsoft.com/office/officeart/2005/8/layout/hierarchy3"/>
    <dgm:cxn modelId="{16703FA1-5018-4370-A563-358BF78CF284}" type="presParOf" srcId="{0B03092B-1175-4BDC-8C14-CF28DC582B78}" destId="{982DA8CA-34BB-4ED2-96FB-1E21B95D9C73}" srcOrd="1" destOrd="0" presId="urn:microsoft.com/office/officeart/2005/8/layout/hierarchy3"/>
    <dgm:cxn modelId="{4AAEA5CC-16E0-4A74-BD8A-568D98293527}" type="presParOf" srcId="{79E24C9F-6506-4155-A1E7-0589F4DE8F46}" destId="{40ABC4D2-D9FE-4166-8201-C800B6C61D66}" srcOrd="1" destOrd="0" presId="urn:microsoft.com/office/officeart/2005/8/layout/hierarchy3"/>
    <dgm:cxn modelId="{DF1877D3-C620-4929-BE8A-19947FE52E5B}" type="presParOf" srcId="{40ABC4D2-D9FE-4166-8201-C800B6C61D66}" destId="{E9D2DA59-88D6-4BAA-9DC8-BA568510750B}" srcOrd="0" destOrd="0" presId="urn:microsoft.com/office/officeart/2005/8/layout/hierarchy3"/>
    <dgm:cxn modelId="{DAF8F8FA-1087-4443-9BC7-645C47A5119A}" type="presParOf" srcId="{40ABC4D2-D9FE-4166-8201-C800B6C61D66}" destId="{CB30D1F6-D230-4FE1-BC77-7B4985163994}" srcOrd="1" destOrd="0" presId="urn:microsoft.com/office/officeart/2005/8/layout/hierarchy3"/>
    <dgm:cxn modelId="{9B3B0426-DFB0-4175-9234-3AA557AC35E0}" type="presParOf" srcId="{40ABC4D2-D9FE-4166-8201-C800B6C61D66}" destId="{CE52945A-39A7-4E44-8297-E636042842B1}" srcOrd="2" destOrd="0" presId="urn:microsoft.com/office/officeart/2005/8/layout/hierarchy3"/>
    <dgm:cxn modelId="{C2F0211E-FAE3-46D1-8CF8-2BF793BA154C}" type="presParOf" srcId="{40ABC4D2-D9FE-4166-8201-C800B6C61D66}" destId="{15B39EE0-03CE-4D31-8621-1A37F80BE9E0}" srcOrd="3" destOrd="0" presId="urn:microsoft.com/office/officeart/2005/8/layout/hierarchy3"/>
    <dgm:cxn modelId="{7674F591-9802-4808-B88D-D9A0F4169861}" type="presParOf" srcId="{40ABC4D2-D9FE-4166-8201-C800B6C61D66}" destId="{6FE47A6E-38CB-4C26-B39F-CE11D2B036AB}" srcOrd="4" destOrd="0" presId="urn:microsoft.com/office/officeart/2005/8/layout/hierarchy3"/>
    <dgm:cxn modelId="{DDC20D99-79E3-413C-B301-EF3BC9F3B2ED}" type="presParOf" srcId="{40ABC4D2-D9FE-4166-8201-C800B6C61D66}" destId="{27413977-8A8D-4822-BCD2-4C9075B7E385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1BBB00-0C78-4A2C-B234-AAD8F2956346}">
      <dsp:nvSpPr>
        <dsp:cNvPr id="0" name=""/>
        <dsp:cNvSpPr/>
      </dsp:nvSpPr>
      <dsp:spPr>
        <a:xfrm>
          <a:off x="865742" y="1580"/>
          <a:ext cx="2236169" cy="2318739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600" kern="1200" dirty="0" smtClean="0"/>
            <a:t>Özkaynak</a:t>
          </a:r>
          <a:endParaRPr lang="tr-TR" sz="2600" kern="1200" dirty="0"/>
        </a:p>
      </dsp:txBody>
      <dsp:txXfrm>
        <a:off x="1193221" y="341151"/>
        <a:ext cx="1581211" cy="1639597"/>
      </dsp:txXfrm>
    </dsp:sp>
    <dsp:sp modelId="{26E595B1-781B-4BBB-B72C-9924B5BB4F60}">
      <dsp:nvSpPr>
        <dsp:cNvPr id="0" name=""/>
        <dsp:cNvSpPr/>
      </dsp:nvSpPr>
      <dsp:spPr>
        <a:xfrm>
          <a:off x="1493546" y="2457598"/>
          <a:ext cx="980560" cy="980560"/>
        </a:xfrm>
        <a:prstGeom prst="mathPlus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600" kern="1200"/>
        </a:p>
      </dsp:txBody>
      <dsp:txXfrm>
        <a:off x="1623519" y="2832564"/>
        <a:ext cx="720614" cy="230628"/>
      </dsp:txXfrm>
    </dsp:sp>
    <dsp:sp modelId="{57BB5E41-4A70-431B-8304-4F38715DB0ED}">
      <dsp:nvSpPr>
        <dsp:cNvPr id="0" name=""/>
        <dsp:cNvSpPr/>
      </dsp:nvSpPr>
      <dsp:spPr>
        <a:xfrm>
          <a:off x="892132" y="3575438"/>
          <a:ext cx="2183388" cy="1967597"/>
        </a:xfrm>
        <a:prstGeom prst="ellipse">
          <a:avLst/>
        </a:prstGeom>
        <a:gradFill rotWithShape="0">
          <a:gsLst>
            <a:gs pos="0">
              <a:schemeClr val="accent2">
                <a:hueOff val="2340759"/>
                <a:satOff val="-2919"/>
                <a:lumOff val="686"/>
                <a:alphaOff val="0"/>
                <a:shade val="51000"/>
                <a:satMod val="130000"/>
              </a:schemeClr>
            </a:gs>
            <a:gs pos="80000">
              <a:schemeClr val="accent2">
                <a:hueOff val="2340759"/>
                <a:satOff val="-2919"/>
                <a:lumOff val="686"/>
                <a:alphaOff val="0"/>
                <a:shade val="93000"/>
                <a:satMod val="130000"/>
              </a:schemeClr>
            </a:gs>
            <a:gs pos="100000">
              <a:schemeClr val="accent2">
                <a:hueOff val="2340759"/>
                <a:satOff val="-2919"/>
                <a:lumOff val="68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6990" tIns="46990" rIns="46990" bIns="4699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700" kern="1200" dirty="0" smtClean="0"/>
            <a:t>Yabancı Kaynak</a:t>
          </a:r>
          <a:endParaRPr lang="tr-TR" sz="3700" kern="1200" dirty="0"/>
        </a:p>
      </dsp:txBody>
      <dsp:txXfrm>
        <a:off x="1211882" y="3863586"/>
        <a:ext cx="1543888" cy="1391301"/>
      </dsp:txXfrm>
    </dsp:sp>
    <dsp:sp modelId="{DEA8F0A4-EDBF-45EF-83CA-85AE221E28F7}">
      <dsp:nvSpPr>
        <dsp:cNvPr id="0" name=""/>
        <dsp:cNvSpPr/>
      </dsp:nvSpPr>
      <dsp:spPr>
        <a:xfrm>
          <a:off x="3355504" y="2457852"/>
          <a:ext cx="537617" cy="62891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shade val="51000"/>
                <a:satMod val="130000"/>
              </a:schemeClr>
            </a:gs>
            <a:gs pos="80000">
              <a:schemeClr val="accent2">
                <a:hueOff val="4681519"/>
                <a:satOff val="-5839"/>
                <a:lumOff val="1373"/>
                <a:alphaOff val="0"/>
                <a:shade val="93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700" kern="1200"/>
        </a:p>
      </dsp:txBody>
      <dsp:txXfrm>
        <a:off x="3355504" y="2583634"/>
        <a:ext cx="376332" cy="377347"/>
      </dsp:txXfrm>
    </dsp:sp>
    <dsp:sp modelId="{755BD7D7-803C-4F1F-9CAC-70E65B079931}">
      <dsp:nvSpPr>
        <dsp:cNvPr id="0" name=""/>
        <dsp:cNvSpPr/>
      </dsp:nvSpPr>
      <dsp:spPr>
        <a:xfrm>
          <a:off x="4116284" y="1081685"/>
          <a:ext cx="3381244" cy="3381244"/>
        </a:xfrm>
        <a:prstGeom prst="ellipse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shade val="51000"/>
                <a:satMod val="130000"/>
              </a:schemeClr>
            </a:gs>
            <a:gs pos="80000">
              <a:schemeClr val="accent2">
                <a:hueOff val="4681519"/>
                <a:satOff val="-5839"/>
                <a:lumOff val="1373"/>
                <a:alphaOff val="0"/>
                <a:shade val="93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6500" kern="1200" dirty="0" smtClean="0"/>
            <a:t>FON</a:t>
          </a:r>
          <a:endParaRPr lang="tr-TR" sz="6500" kern="1200" dirty="0"/>
        </a:p>
      </dsp:txBody>
      <dsp:txXfrm>
        <a:off x="4611456" y="1576857"/>
        <a:ext cx="2390900" cy="23909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726035-0D9A-4770-BD19-1D3CF8E2CFD8}">
      <dsp:nvSpPr>
        <dsp:cNvPr id="0" name=""/>
        <dsp:cNvSpPr/>
      </dsp:nvSpPr>
      <dsp:spPr>
        <a:xfrm>
          <a:off x="1014947" y="1755"/>
          <a:ext cx="2302777" cy="115138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3820" tIns="55880" rIns="83820" bIns="5588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400" kern="1200" dirty="0" smtClean="0"/>
            <a:t>AKTİF</a:t>
          </a:r>
          <a:endParaRPr lang="tr-TR" sz="4400" kern="1200" dirty="0"/>
        </a:p>
      </dsp:txBody>
      <dsp:txXfrm>
        <a:off x="1048670" y="35478"/>
        <a:ext cx="2235331" cy="1083942"/>
      </dsp:txXfrm>
    </dsp:sp>
    <dsp:sp modelId="{3D031EA9-C58E-4FCF-9E44-4246AB594ABA}">
      <dsp:nvSpPr>
        <dsp:cNvPr id="0" name=""/>
        <dsp:cNvSpPr/>
      </dsp:nvSpPr>
      <dsp:spPr>
        <a:xfrm>
          <a:off x="1245225" y="1153144"/>
          <a:ext cx="295529" cy="14572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57209"/>
              </a:lnTo>
              <a:lnTo>
                <a:pt x="295529" y="1457209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8E2ADA-4313-4AC0-83D8-A63D32155585}">
      <dsp:nvSpPr>
        <dsp:cNvPr id="0" name=""/>
        <dsp:cNvSpPr/>
      </dsp:nvSpPr>
      <dsp:spPr>
        <a:xfrm>
          <a:off x="1540754" y="2034659"/>
          <a:ext cx="1842221" cy="11513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9530" tIns="33020" rIns="4953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600" kern="1200" dirty="0" smtClean="0"/>
            <a:t>Dönen Varlıkları</a:t>
          </a:r>
          <a:endParaRPr lang="tr-TR" sz="2600" kern="1200" dirty="0"/>
        </a:p>
      </dsp:txBody>
      <dsp:txXfrm>
        <a:off x="1574477" y="2068382"/>
        <a:ext cx="1774775" cy="1083942"/>
      </dsp:txXfrm>
    </dsp:sp>
    <dsp:sp modelId="{87F668EE-3FB1-44B3-8868-E533A4203217}">
      <dsp:nvSpPr>
        <dsp:cNvPr id="0" name=""/>
        <dsp:cNvSpPr/>
      </dsp:nvSpPr>
      <dsp:spPr>
        <a:xfrm>
          <a:off x="1245225" y="1153144"/>
          <a:ext cx="295529" cy="32113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11326"/>
              </a:lnTo>
              <a:lnTo>
                <a:pt x="295529" y="3211326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689C04-CE9A-4CC1-8A08-79FB44F67701}">
      <dsp:nvSpPr>
        <dsp:cNvPr id="0" name=""/>
        <dsp:cNvSpPr/>
      </dsp:nvSpPr>
      <dsp:spPr>
        <a:xfrm>
          <a:off x="1540754" y="3788776"/>
          <a:ext cx="1842221" cy="11513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1116192"/>
              <a:satOff val="6725"/>
              <a:lumOff val="539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9530" tIns="33020" rIns="4953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600" kern="1200" dirty="0" smtClean="0"/>
            <a:t>Duran Varlıklar</a:t>
          </a:r>
          <a:endParaRPr lang="tr-TR" sz="2600" kern="1200" dirty="0"/>
        </a:p>
      </dsp:txBody>
      <dsp:txXfrm>
        <a:off x="1574477" y="3822499"/>
        <a:ext cx="1774775" cy="1083942"/>
      </dsp:txXfrm>
    </dsp:sp>
    <dsp:sp modelId="{BDDA51D6-5AEE-4334-B796-46D210B63A47}">
      <dsp:nvSpPr>
        <dsp:cNvPr id="0" name=""/>
        <dsp:cNvSpPr/>
      </dsp:nvSpPr>
      <dsp:spPr>
        <a:xfrm>
          <a:off x="3893419" y="1755"/>
          <a:ext cx="2302777" cy="115138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3820" tIns="55880" rIns="83820" bIns="5588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400" kern="1200" dirty="0" smtClean="0"/>
            <a:t>PASİF</a:t>
          </a:r>
          <a:endParaRPr lang="tr-TR" sz="4400" kern="1200" dirty="0"/>
        </a:p>
      </dsp:txBody>
      <dsp:txXfrm>
        <a:off x="3927142" y="35478"/>
        <a:ext cx="2235331" cy="1083942"/>
      </dsp:txXfrm>
    </dsp:sp>
    <dsp:sp modelId="{E9D2DA59-88D6-4BAA-9DC8-BA568510750B}">
      <dsp:nvSpPr>
        <dsp:cNvPr id="0" name=""/>
        <dsp:cNvSpPr/>
      </dsp:nvSpPr>
      <dsp:spPr>
        <a:xfrm>
          <a:off x="4123696" y="1153144"/>
          <a:ext cx="230277" cy="8635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63541"/>
              </a:lnTo>
              <a:lnTo>
                <a:pt x="230277" y="863541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30D1F6-D230-4FE1-BC77-7B4985163994}">
      <dsp:nvSpPr>
        <dsp:cNvPr id="0" name=""/>
        <dsp:cNvSpPr/>
      </dsp:nvSpPr>
      <dsp:spPr>
        <a:xfrm>
          <a:off x="4353974" y="1440991"/>
          <a:ext cx="1842221" cy="11513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2232385"/>
              <a:satOff val="13449"/>
              <a:lumOff val="1078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9530" tIns="33020" rIns="4953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600" kern="1200" dirty="0" smtClean="0"/>
            <a:t>KVYK</a:t>
          </a:r>
          <a:endParaRPr lang="tr-TR" sz="2600" kern="1200" dirty="0"/>
        </a:p>
      </dsp:txBody>
      <dsp:txXfrm>
        <a:off x="4387697" y="1474714"/>
        <a:ext cx="1774775" cy="1083942"/>
      </dsp:txXfrm>
    </dsp:sp>
    <dsp:sp modelId="{CE52945A-39A7-4E44-8297-E636042842B1}">
      <dsp:nvSpPr>
        <dsp:cNvPr id="0" name=""/>
        <dsp:cNvSpPr/>
      </dsp:nvSpPr>
      <dsp:spPr>
        <a:xfrm>
          <a:off x="4123696" y="1153144"/>
          <a:ext cx="230277" cy="23027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02777"/>
              </a:lnTo>
              <a:lnTo>
                <a:pt x="230277" y="2302777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B39EE0-03CE-4D31-8621-1A37F80BE9E0}">
      <dsp:nvSpPr>
        <dsp:cNvPr id="0" name=""/>
        <dsp:cNvSpPr/>
      </dsp:nvSpPr>
      <dsp:spPr>
        <a:xfrm>
          <a:off x="4353974" y="2880227"/>
          <a:ext cx="1842221" cy="11513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3348577"/>
              <a:satOff val="20174"/>
              <a:lumOff val="1617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9530" tIns="33020" rIns="4953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600" kern="1200" dirty="0" smtClean="0"/>
            <a:t>UVYK</a:t>
          </a:r>
          <a:endParaRPr lang="tr-TR" sz="2600" kern="1200" dirty="0"/>
        </a:p>
      </dsp:txBody>
      <dsp:txXfrm>
        <a:off x="4387697" y="2913950"/>
        <a:ext cx="1774775" cy="1083942"/>
      </dsp:txXfrm>
    </dsp:sp>
    <dsp:sp modelId="{6FE47A6E-38CB-4C26-B39F-CE11D2B036AB}">
      <dsp:nvSpPr>
        <dsp:cNvPr id="0" name=""/>
        <dsp:cNvSpPr/>
      </dsp:nvSpPr>
      <dsp:spPr>
        <a:xfrm>
          <a:off x="4123696" y="1153144"/>
          <a:ext cx="230277" cy="37420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42013"/>
              </a:lnTo>
              <a:lnTo>
                <a:pt x="230277" y="3742013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413977-8A8D-4822-BCD2-4C9075B7E385}">
      <dsp:nvSpPr>
        <dsp:cNvPr id="0" name=""/>
        <dsp:cNvSpPr/>
      </dsp:nvSpPr>
      <dsp:spPr>
        <a:xfrm>
          <a:off x="4353974" y="4319463"/>
          <a:ext cx="1842221" cy="11513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9530" tIns="33020" rIns="4953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600" kern="1200" dirty="0" smtClean="0"/>
            <a:t>Özkaynaklar</a:t>
          </a:r>
          <a:endParaRPr lang="tr-TR" sz="2600" kern="1200" dirty="0"/>
        </a:p>
      </dsp:txBody>
      <dsp:txXfrm>
        <a:off x="4387697" y="4353186"/>
        <a:ext cx="1774775" cy="10839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1A40C-C685-40C6-BBC6-1B220B318CAE}" type="datetimeFigureOut">
              <a:rPr lang="tr-TR" smtClean="0"/>
              <a:pPr/>
              <a:t>2.08.2018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DFC-EE0C-47FD-B8BD-DF5BB8C0A44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0210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1A40C-C685-40C6-BBC6-1B220B318CAE}" type="datetimeFigureOut">
              <a:rPr lang="tr-TR" smtClean="0"/>
              <a:pPr/>
              <a:t>2.08.2018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DFC-EE0C-47FD-B8BD-DF5BB8C0A44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353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1A40C-C685-40C6-BBC6-1B220B318CAE}" type="datetimeFigureOut">
              <a:rPr lang="tr-TR" smtClean="0"/>
              <a:pPr/>
              <a:t>2.08.2018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DFC-EE0C-47FD-B8BD-DF5BB8C0A44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47764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1A40C-C685-40C6-BBC6-1B220B318CAE}" type="datetimeFigureOut">
              <a:rPr lang="tr-TR" smtClean="0"/>
              <a:pPr/>
              <a:t>2.08.2018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DFC-EE0C-47FD-B8BD-DF5BB8C0A44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6911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1A40C-C685-40C6-BBC6-1B220B318CAE}" type="datetimeFigureOut">
              <a:rPr lang="tr-TR" smtClean="0"/>
              <a:pPr/>
              <a:t>2.08.2018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DFC-EE0C-47FD-B8BD-DF5BB8C0A44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3753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1A40C-C685-40C6-BBC6-1B220B318CAE}" type="datetimeFigureOut">
              <a:rPr lang="tr-TR" smtClean="0"/>
              <a:pPr/>
              <a:t>2.08.2018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DFC-EE0C-47FD-B8BD-DF5BB8C0A44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0407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1A40C-C685-40C6-BBC6-1B220B318CAE}" type="datetimeFigureOut">
              <a:rPr lang="tr-TR" smtClean="0"/>
              <a:pPr/>
              <a:t>2.08.2018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DFC-EE0C-47FD-B8BD-DF5BB8C0A44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7192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1A40C-C685-40C6-BBC6-1B220B318CAE}" type="datetimeFigureOut">
              <a:rPr lang="tr-TR" smtClean="0"/>
              <a:pPr/>
              <a:t>2.08.2018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DFC-EE0C-47FD-B8BD-DF5BB8C0A44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088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1A40C-C685-40C6-BBC6-1B220B318CAE}" type="datetimeFigureOut">
              <a:rPr lang="tr-TR" smtClean="0"/>
              <a:pPr/>
              <a:t>2.08.2018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DFC-EE0C-47FD-B8BD-DF5BB8C0A44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6842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1A40C-C685-40C6-BBC6-1B220B318CAE}" type="datetimeFigureOut">
              <a:rPr lang="tr-TR" smtClean="0"/>
              <a:pPr/>
              <a:t>2.08.2018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DFC-EE0C-47FD-B8BD-DF5BB8C0A44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1357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1A40C-C685-40C6-BBC6-1B220B318CAE}" type="datetimeFigureOut">
              <a:rPr lang="tr-TR" smtClean="0"/>
              <a:pPr/>
              <a:t>2.08.2018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DFC-EE0C-47FD-B8BD-DF5BB8C0A44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3793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A1A40C-C685-40C6-BBC6-1B220B318CAE}" type="datetimeFigureOut">
              <a:rPr lang="tr-TR" smtClean="0"/>
              <a:pPr/>
              <a:t>2.08.2018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62ADFC-EE0C-47FD-B8BD-DF5BB8C0A44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2034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FİNANS FONKSİYONU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İşletme Biliminin Temel Kavramları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Finans Yöneticisinin Amacı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Kar maksimizasyonu mudur?</a:t>
            </a:r>
          </a:p>
          <a:p>
            <a:pPr lvl="1"/>
            <a:r>
              <a:rPr lang="tr-TR" dirty="0" smtClean="0"/>
              <a:t>Tahakkuk esası</a:t>
            </a:r>
          </a:p>
          <a:p>
            <a:pPr lvl="1"/>
            <a:r>
              <a:rPr lang="tr-TR" dirty="0" smtClean="0"/>
              <a:t>Ödeme gücü</a:t>
            </a:r>
          </a:p>
          <a:p>
            <a:pPr lvl="1"/>
            <a:r>
              <a:rPr lang="tr-TR" dirty="0" smtClean="0"/>
              <a:t>Karın risk düzeyi</a:t>
            </a:r>
          </a:p>
          <a:p>
            <a:pPr lvl="1"/>
            <a:r>
              <a:rPr lang="tr-TR" dirty="0" smtClean="0"/>
              <a:t>Etik olmayan yöntemler</a:t>
            </a:r>
          </a:p>
          <a:p>
            <a:r>
              <a:rPr lang="tr-TR" dirty="0" smtClean="0"/>
              <a:t>Şirketin değerini maksimize etmektir = şirketin ortaklarının servetinin artması anlamına gelir.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Temsil Problemi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Ortak </a:t>
            </a:r>
            <a:r>
              <a:rPr lang="tr-TR" smtClean="0"/>
              <a:t>– </a:t>
            </a:r>
            <a:r>
              <a:rPr lang="tr-TR" smtClean="0"/>
              <a:t>Yönetici ile Ortak </a:t>
            </a:r>
            <a:r>
              <a:rPr lang="tr-TR" dirty="0" smtClean="0"/>
              <a:t>– Borç veren arasında </a:t>
            </a:r>
            <a:r>
              <a:rPr lang="tr-TR" smtClean="0"/>
              <a:t>çıkar </a:t>
            </a:r>
            <a:r>
              <a:rPr lang="tr-TR" smtClean="0"/>
              <a:t>çatışması söz konusu olabilir. Bu soruna temsil problemi denir.</a:t>
            </a:r>
            <a:endParaRPr lang="tr-TR" dirty="0" smtClean="0"/>
          </a:p>
          <a:p>
            <a:r>
              <a:rPr lang="tr-TR" dirty="0" smtClean="0"/>
              <a:t>Temsil problemini engellemek için sürekli denetim </a:t>
            </a:r>
            <a:r>
              <a:rPr lang="tr-TR" smtClean="0"/>
              <a:t>halinde olmalıdır.</a:t>
            </a:r>
            <a:endParaRPr lang="tr-TR" dirty="0"/>
          </a:p>
          <a:p>
            <a:r>
              <a:rPr lang="tr-TR" smtClean="0"/>
              <a:t>Bu da Temsil Maliyetlerini beraberinde getirir.</a:t>
            </a:r>
            <a:r>
              <a:rPr lang="tr-TR" dirty="0" smtClean="0"/>
              <a:t>		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Finans Yöneticisinin Karar Alanları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76" indent="0">
              <a:buNone/>
            </a:pPr>
            <a:r>
              <a:rPr lang="tr-TR" sz="3600" smtClean="0"/>
              <a:t>Finans yöneticisinin temel karar alanları aşağıdaki gibi sıralanabilir:</a:t>
            </a:r>
          </a:p>
          <a:p>
            <a:pPr marL="550926" indent="-514350">
              <a:buFont typeface="+mj-lt"/>
              <a:buAutoNum type="arabicPeriod"/>
            </a:pPr>
            <a:r>
              <a:rPr lang="tr-TR" sz="3600" smtClean="0"/>
              <a:t>Finansman </a:t>
            </a:r>
            <a:r>
              <a:rPr lang="tr-TR" sz="3600" dirty="0" smtClean="0"/>
              <a:t>(kaynak sağlama): </a:t>
            </a:r>
          </a:p>
          <a:p>
            <a:pPr marL="550926" indent="-514350">
              <a:buFont typeface="+mj-lt"/>
              <a:buAutoNum type="arabicPeriod"/>
            </a:pPr>
            <a:r>
              <a:rPr lang="tr-TR" sz="3600" dirty="0" smtClean="0"/>
              <a:t>Yatırım (fonun bağlanacağı varlık):</a:t>
            </a:r>
          </a:p>
          <a:p>
            <a:pPr marL="550926" indent="-514350">
              <a:buFont typeface="+mj-lt"/>
              <a:buAutoNum type="arabicPeriod"/>
            </a:pPr>
            <a:r>
              <a:rPr lang="tr-TR" sz="3600" dirty="0" smtClean="0"/>
              <a:t>Kar dağıtımı</a:t>
            </a:r>
          </a:p>
          <a:p>
            <a:pPr marL="550926" indent="-514350">
              <a:buFont typeface="+mj-lt"/>
              <a:buAutoNum type="arabicPeriod"/>
            </a:pPr>
            <a:r>
              <a:rPr lang="tr-TR" sz="3600" dirty="0" smtClean="0"/>
              <a:t>Risk Yönetimi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Piyasa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Fon arz ve talebinin karşılaştığı yerdir.</a:t>
            </a:r>
          </a:p>
          <a:p>
            <a:r>
              <a:rPr lang="tr-TR" dirty="0" smtClean="0"/>
              <a:t>Sunduğu varlığın vadesine göre:</a:t>
            </a:r>
          </a:p>
          <a:p>
            <a:pPr lvl="1"/>
            <a:r>
              <a:rPr lang="tr-TR" dirty="0" smtClean="0"/>
              <a:t>Para piyasası</a:t>
            </a:r>
          </a:p>
          <a:p>
            <a:pPr lvl="1"/>
            <a:r>
              <a:rPr lang="tr-TR" dirty="0" smtClean="0"/>
              <a:t>Sermaye piyasası</a:t>
            </a:r>
          </a:p>
          <a:p>
            <a:r>
              <a:rPr lang="tr-TR" dirty="0" smtClean="0"/>
              <a:t>Sağladığı hakka göre</a:t>
            </a:r>
          </a:p>
          <a:p>
            <a:pPr lvl="1"/>
            <a:r>
              <a:rPr lang="tr-TR" dirty="0" smtClean="0"/>
              <a:t>Alacak hakkı sağlayanlar</a:t>
            </a:r>
          </a:p>
          <a:p>
            <a:pPr lvl="1"/>
            <a:r>
              <a:rPr lang="tr-TR" dirty="0" smtClean="0"/>
              <a:t>Ortaklık hakkı sağlayanlar</a:t>
            </a:r>
          </a:p>
          <a:p>
            <a:r>
              <a:rPr lang="tr-TR" dirty="0" smtClean="0"/>
              <a:t>Kıymet ihracının gerçekleşmesine göre</a:t>
            </a:r>
          </a:p>
          <a:p>
            <a:pPr lvl="1"/>
            <a:r>
              <a:rPr lang="tr-TR" dirty="0" smtClean="0"/>
              <a:t>Birinci el piyasa</a:t>
            </a:r>
          </a:p>
          <a:p>
            <a:pPr lvl="1"/>
            <a:r>
              <a:rPr lang="tr-TR" dirty="0" smtClean="0"/>
              <a:t>İkinci el piyasa</a:t>
            </a:r>
          </a:p>
          <a:p>
            <a:pPr lvl="1"/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Piyasa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Kıymet ihracının gerçekleşmesine göre</a:t>
            </a:r>
          </a:p>
          <a:p>
            <a:pPr lvl="1"/>
            <a:r>
              <a:rPr lang="tr-TR" dirty="0" smtClean="0"/>
              <a:t>Birinci el piyasa</a:t>
            </a:r>
          </a:p>
          <a:p>
            <a:pPr lvl="1"/>
            <a:r>
              <a:rPr lang="tr-TR" dirty="0" smtClean="0"/>
              <a:t>İkinci el piyasa</a:t>
            </a:r>
          </a:p>
          <a:p>
            <a:r>
              <a:rPr lang="tr-TR" dirty="0" smtClean="0"/>
              <a:t>Örgütlenme açısından</a:t>
            </a:r>
          </a:p>
          <a:p>
            <a:pPr lvl="1"/>
            <a:r>
              <a:rPr lang="tr-TR" dirty="0" smtClean="0"/>
              <a:t>Organize piyasalar</a:t>
            </a:r>
          </a:p>
          <a:p>
            <a:pPr lvl="1"/>
            <a:r>
              <a:rPr lang="tr-TR" dirty="0" smtClean="0"/>
              <a:t>Tezgah üstü piyasalar</a:t>
            </a:r>
          </a:p>
          <a:p>
            <a:r>
              <a:rPr lang="tr-TR" dirty="0" smtClean="0"/>
              <a:t>Piyasanın vadesine göre</a:t>
            </a:r>
          </a:p>
          <a:p>
            <a:pPr lvl="1"/>
            <a:r>
              <a:rPr lang="tr-TR" dirty="0" smtClean="0"/>
              <a:t>Spot Piyasa</a:t>
            </a:r>
          </a:p>
          <a:p>
            <a:pPr lvl="1"/>
            <a:r>
              <a:rPr lang="tr-TR" smtClean="0"/>
              <a:t>Vadeli </a:t>
            </a:r>
            <a:r>
              <a:rPr lang="tr-TR" smtClean="0"/>
              <a:t>Piyasalar</a:t>
            </a:r>
          </a:p>
          <a:p>
            <a:pPr marL="457200" lvl="1" indent="0">
              <a:buNone/>
            </a:pPr>
            <a:r>
              <a:rPr lang="tr-TR" smtClean="0"/>
              <a:t>Olmak üzere sınıflandırılabilir.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Faiz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Fon arz ve talep eden kişilerce oluşturulur.</a:t>
            </a:r>
          </a:p>
          <a:p>
            <a:r>
              <a:rPr lang="tr-TR" dirty="0" smtClean="0"/>
              <a:t>Paranın fiyatını yansıtır.</a:t>
            </a:r>
          </a:p>
          <a:p>
            <a:r>
              <a:rPr lang="tr-TR" dirty="0" smtClean="0"/>
              <a:t>Faizin unsurları:</a:t>
            </a:r>
          </a:p>
          <a:p>
            <a:pPr lvl="1"/>
            <a:r>
              <a:rPr lang="tr-TR" sz="2400" dirty="0" smtClean="0"/>
              <a:t>Tüketimi ertelemenin bedeli</a:t>
            </a:r>
          </a:p>
          <a:p>
            <a:pPr lvl="1"/>
            <a:r>
              <a:rPr lang="tr-TR" sz="2400" dirty="0" smtClean="0"/>
              <a:t>Enflasyon</a:t>
            </a:r>
          </a:p>
          <a:p>
            <a:pPr lvl="1"/>
            <a:r>
              <a:rPr lang="tr-TR" sz="2400" dirty="0" smtClean="0"/>
              <a:t>Risk primi</a:t>
            </a:r>
          </a:p>
          <a:p>
            <a:pPr lvl="1"/>
            <a:r>
              <a:rPr lang="tr-TR" sz="2400" dirty="0" smtClean="0"/>
              <a:t>Fırsat maliyeti</a:t>
            </a:r>
          </a:p>
          <a:p>
            <a:pPr lvl="1"/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Faiz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k = k* + IP + RP</a:t>
            </a:r>
          </a:p>
          <a:p>
            <a:r>
              <a:rPr lang="tr-TR" dirty="0" smtClean="0"/>
              <a:t>k= nominal faiz oranı</a:t>
            </a:r>
          </a:p>
          <a:p>
            <a:r>
              <a:rPr lang="tr-TR" dirty="0" smtClean="0"/>
              <a:t>k* = yalın faiz oranı</a:t>
            </a:r>
          </a:p>
          <a:p>
            <a:r>
              <a:rPr lang="tr-TR" dirty="0" smtClean="0"/>
              <a:t>IP = enflasyon primi</a:t>
            </a:r>
          </a:p>
          <a:p>
            <a:r>
              <a:rPr lang="tr-TR" dirty="0" smtClean="0"/>
              <a:t>RP = risk primi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Risk Primi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Geri Ödenmeme riski</a:t>
            </a:r>
          </a:p>
          <a:p>
            <a:r>
              <a:rPr lang="tr-TR" dirty="0" smtClean="0"/>
              <a:t>Likidite riski</a:t>
            </a:r>
          </a:p>
          <a:p>
            <a:r>
              <a:rPr lang="tr-TR" dirty="0" smtClean="0"/>
              <a:t>Yeniden yatırım riski</a:t>
            </a:r>
          </a:p>
          <a:p>
            <a:r>
              <a:rPr lang="tr-TR" dirty="0" smtClean="0"/>
              <a:t>Vade riski</a:t>
            </a:r>
          </a:p>
          <a:p>
            <a:r>
              <a:rPr lang="tr-TR" dirty="0" smtClean="0"/>
              <a:t>Ülke riski, kur riski, </a:t>
            </a:r>
            <a:r>
              <a:rPr lang="tr-TR" smtClean="0"/>
              <a:t>sektör </a:t>
            </a:r>
            <a:r>
              <a:rPr lang="tr-TR" smtClean="0"/>
              <a:t>riski gibi risklerden oluşmaktadır.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Yararlanılan Kaynaklar: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smtClean="0"/>
              <a:t>Varoğlu D., D. Tuncer ve D. Y. Ayhan (2007), </a:t>
            </a:r>
            <a:r>
              <a:rPr lang="tr-TR" sz="3600" i="1" smtClean="0"/>
              <a:t>Genel İşletmecilik Bilgileri</a:t>
            </a:r>
            <a:r>
              <a:rPr lang="tr-TR" sz="3600" smtClean="0"/>
              <a:t>, Ankara: Siyasal Kitabevi</a:t>
            </a:r>
          </a:p>
          <a:p>
            <a:r>
              <a:rPr lang="tr-TR" sz="3600" smtClean="0"/>
              <a:t>Müftüoğlu T. (2003), </a:t>
            </a:r>
            <a:r>
              <a:rPr lang="tr-TR" sz="3600" i="1" smtClean="0"/>
              <a:t>İşletme Ekonomisi</a:t>
            </a:r>
            <a:r>
              <a:rPr lang="tr-TR" sz="3600" smtClean="0"/>
              <a:t>, Ankara: Turhan Kitabevi</a:t>
            </a:r>
            <a:endParaRPr lang="en-US" sz="3600"/>
          </a:p>
        </p:txBody>
      </p:sp>
    </p:spTree>
    <p:extLst>
      <p:ext uri="{BB962C8B-B14F-4D97-AF65-F5344CB8AC3E}">
        <p14:creationId xmlns:p14="http://schemas.microsoft.com/office/powerpoint/2010/main" val="19520228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Finans Kavramı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smtClean="0"/>
              <a:t>İşletme Finansmanı aşağıdaki amaçları gerçekleştirmek ister:</a:t>
            </a:r>
            <a:endParaRPr lang="tr-TR" sz="3600" dirty="0" smtClean="0"/>
          </a:p>
          <a:p>
            <a:pPr lvl="1"/>
            <a:r>
              <a:rPr lang="tr-TR" sz="3200" dirty="0" smtClean="0"/>
              <a:t>İşletmenin ihtiyaç duyduğu fonların sağlanması</a:t>
            </a:r>
          </a:p>
          <a:p>
            <a:pPr lvl="1"/>
            <a:r>
              <a:rPr lang="tr-TR" sz="3200" dirty="0" smtClean="0"/>
              <a:t>Sağlanan fonların en karlı ve verimli yatırımlara yönlendirilmesi</a:t>
            </a:r>
          </a:p>
          <a:p>
            <a:pPr lvl="1"/>
            <a:r>
              <a:rPr lang="tr-TR" sz="3200" dirty="0" smtClean="0"/>
              <a:t>Fon fazlasının en uygun şekilde değerlendirilmesi</a:t>
            </a:r>
            <a:endParaRPr lang="tr-T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Finans Kavramı</a:t>
            </a:r>
            <a:br>
              <a:rPr lang="tr-TR" dirty="0" smtClean="0"/>
            </a:br>
            <a:endParaRPr lang="tr-TR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457200" y="1124744"/>
          <a:ext cx="8363272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Finans Kavramı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000" dirty="0" smtClean="0"/>
              <a:t>Fon sağlayanların kazanç beklentisi:</a:t>
            </a:r>
          </a:p>
          <a:p>
            <a:pPr lvl="1"/>
            <a:r>
              <a:rPr lang="tr-TR" sz="3600" dirty="0" smtClean="0"/>
              <a:t>Yabancı kaynaklar için 		FAİZ</a:t>
            </a:r>
          </a:p>
          <a:p>
            <a:pPr lvl="1"/>
            <a:r>
              <a:rPr lang="tr-TR" sz="3600" dirty="0" smtClean="0"/>
              <a:t>Özkaynaklar için 		temettü veya </a:t>
            </a:r>
            <a:r>
              <a:rPr lang="tr-TR" sz="3600" smtClean="0"/>
              <a:t>sermaye kazancıdır.</a:t>
            </a:r>
            <a:endParaRPr lang="tr-TR" sz="3600" dirty="0"/>
          </a:p>
        </p:txBody>
      </p:sp>
      <p:sp>
        <p:nvSpPr>
          <p:cNvPr id="4" name="3 Sağ Ok"/>
          <p:cNvSpPr/>
          <p:nvPr/>
        </p:nvSpPr>
        <p:spPr>
          <a:xfrm>
            <a:off x="5658904" y="2375172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4 Sağ Ok"/>
          <p:cNvSpPr/>
          <p:nvPr/>
        </p:nvSpPr>
        <p:spPr>
          <a:xfrm>
            <a:off x="4572000" y="3121544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Bilanço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İşletmenin belirli bir andaki aktif ve pasif yapısı</a:t>
            </a:r>
          </a:p>
          <a:p>
            <a:r>
              <a:rPr lang="tr-TR" sz="3600" dirty="0" smtClean="0"/>
              <a:t>Aktif 		İşletme varlıkları</a:t>
            </a:r>
          </a:p>
          <a:p>
            <a:r>
              <a:rPr lang="tr-TR" sz="3600" dirty="0" smtClean="0"/>
              <a:t>Pasif 		İşletmenin </a:t>
            </a:r>
            <a:r>
              <a:rPr lang="tr-TR" sz="3600" smtClean="0"/>
              <a:t>finansman yapısını ifade eder.</a:t>
            </a:r>
            <a:endParaRPr lang="tr-TR" sz="3600" dirty="0" smtClean="0"/>
          </a:p>
          <a:p>
            <a:r>
              <a:rPr lang="tr-TR" sz="3600" dirty="0" smtClean="0"/>
              <a:t>Finans fonksiyonu için:</a:t>
            </a:r>
          </a:p>
          <a:p>
            <a:pPr lvl="1"/>
            <a:r>
              <a:rPr lang="tr-TR" sz="3200" dirty="0" smtClean="0"/>
              <a:t>Sermaye ≠ üretim araçları</a:t>
            </a:r>
            <a:endParaRPr lang="tr-TR" sz="3200" dirty="0"/>
          </a:p>
        </p:txBody>
      </p:sp>
      <p:sp>
        <p:nvSpPr>
          <p:cNvPr id="4" name="3 Sağ Ok"/>
          <p:cNvSpPr/>
          <p:nvPr/>
        </p:nvSpPr>
        <p:spPr>
          <a:xfrm>
            <a:off x="2012326" y="2994255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4 Sağ Ok"/>
          <p:cNvSpPr/>
          <p:nvPr/>
        </p:nvSpPr>
        <p:spPr>
          <a:xfrm>
            <a:off x="2012326" y="3478887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Bilanço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Finansman fonksiyonu, aktif – pasif arasındaki optimal dengeyi bulmaya çalışır. </a:t>
            </a:r>
          </a:p>
          <a:p>
            <a:r>
              <a:rPr lang="tr-TR" dirty="0" err="1" smtClean="0"/>
              <a:t>KVYKların</a:t>
            </a:r>
            <a:r>
              <a:rPr lang="tr-TR" dirty="0" smtClean="0"/>
              <a:t> maliyeti, UVYK’ ye göre daha düşüktür.</a:t>
            </a:r>
          </a:p>
          <a:p>
            <a:r>
              <a:rPr lang="tr-TR" dirty="0" smtClean="0"/>
              <a:t>Özkaynakların maliyeti en yüksektir.</a:t>
            </a:r>
          </a:p>
          <a:p>
            <a:r>
              <a:rPr lang="tr-TR" dirty="0" smtClean="0"/>
              <a:t>Dönen varlıkların getirisi, duran varlıklardan daha düşüktür.</a:t>
            </a:r>
          </a:p>
          <a:p>
            <a:r>
              <a:rPr lang="tr-TR" dirty="0" smtClean="0"/>
              <a:t>Dönen varlıkların likiditesi daha yüksektir.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Bilanço</a:t>
            </a:r>
            <a:endParaRPr lang="tr-TR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323528" y="1385392"/>
          <a:ext cx="7211144" cy="5472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4 Sağ Ayraç"/>
          <p:cNvSpPr/>
          <p:nvPr/>
        </p:nvSpPr>
        <p:spPr>
          <a:xfrm>
            <a:off x="7020272" y="4005064"/>
            <a:ext cx="720080" cy="2664296"/>
          </a:xfrm>
          <a:prstGeom prst="rightBrace">
            <a:avLst/>
          </a:prstGeom>
          <a:solidFill>
            <a:schemeClr val="accent2">
              <a:lumMod val="60000"/>
              <a:lumOff val="40000"/>
            </a:schemeClr>
          </a:solidFill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5 Metin kutusu"/>
          <p:cNvSpPr txBox="1"/>
          <p:nvPr/>
        </p:nvSpPr>
        <p:spPr>
          <a:xfrm>
            <a:off x="7380312" y="4941168"/>
            <a:ext cx="212372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dirty="0" smtClean="0"/>
              <a:t>Sürekli Sermaye</a:t>
            </a:r>
            <a:endParaRPr lang="tr-TR" sz="3200" dirty="0"/>
          </a:p>
        </p:txBody>
      </p:sp>
      <p:sp>
        <p:nvSpPr>
          <p:cNvPr id="10" name="9 Sol Ayraç"/>
          <p:cNvSpPr/>
          <p:nvPr/>
        </p:nvSpPr>
        <p:spPr>
          <a:xfrm>
            <a:off x="899592" y="3789040"/>
            <a:ext cx="648072" cy="648072"/>
          </a:xfrm>
          <a:prstGeom prst="leftBrace">
            <a:avLst/>
          </a:prstGeom>
          <a:solidFill>
            <a:schemeClr val="accent2">
              <a:lumMod val="60000"/>
              <a:lumOff val="40000"/>
            </a:schemeClr>
          </a:solidFill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1" name="10 Metin kutusu"/>
          <p:cNvSpPr txBox="1"/>
          <p:nvPr/>
        </p:nvSpPr>
        <p:spPr>
          <a:xfrm>
            <a:off x="0" y="4581128"/>
            <a:ext cx="28584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800" dirty="0" smtClean="0"/>
              <a:t>Dönen V - KVYK</a:t>
            </a:r>
            <a:endParaRPr lang="tr-TR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10" grpId="0" animBg="1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Gelir Tablosu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İşletmenin bir faaliyet dönemi içerisindeki gelir ve giderlerini gösteren tablodur.</a:t>
            </a:r>
          </a:p>
          <a:p>
            <a:r>
              <a:rPr lang="tr-TR" sz="3600" dirty="0" smtClean="0"/>
              <a:t>Tahakkuk esası geçerlidir.</a:t>
            </a:r>
          </a:p>
          <a:p>
            <a:r>
              <a:rPr lang="tr-TR" sz="3600" dirty="0" smtClean="0"/>
              <a:t>Hesaplar, kümülatif olarak ilerler.</a:t>
            </a:r>
            <a:endParaRPr lang="tr-TR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Gelir Tablosu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tr-TR" dirty="0" smtClean="0"/>
              <a:t>BRÜT SATIŞLAR</a:t>
            </a:r>
          </a:p>
          <a:p>
            <a:pPr>
              <a:buNone/>
            </a:pPr>
            <a:r>
              <a:rPr lang="tr-TR" dirty="0" smtClean="0"/>
              <a:t>SATIŞTAN İND. (-)</a:t>
            </a:r>
          </a:p>
          <a:p>
            <a:pPr>
              <a:buNone/>
            </a:pPr>
            <a:r>
              <a:rPr lang="tr-TR" dirty="0" smtClean="0"/>
              <a:t>NET SATIŞLAR</a:t>
            </a:r>
          </a:p>
          <a:p>
            <a:pPr>
              <a:buNone/>
            </a:pPr>
            <a:r>
              <a:rPr lang="tr-TR" dirty="0" smtClean="0"/>
              <a:t>SATIŞLARIN MALİYETİ (-)</a:t>
            </a:r>
          </a:p>
          <a:p>
            <a:pPr>
              <a:buNone/>
            </a:pPr>
            <a:r>
              <a:rPr lang="tr-TR" dirty="0" smtClean="0"/>
              <a:t>BRÜT SATIŞ K/Z</a:t>
            </a:r>
          </a:p>
          <a:p>
            <a:pPr>
              <a:buNone/>
            </a:pPr>
            <a:r>
              <a:rPr lang="tr-TR" dirty="0" smtClean="0"/>
              <a:t>FAALİYET GİD (-)</a:t>
            </a:r>
          </a:p>
          <a:p>
            <a:pPr>
              <a:buNone/>
            </a:pPr>
            <a:r>
              <a:rPr lang="tr-TR" dirty="0" smtClean="0"/>
              <a:t>FAALİYET K/Z</a:t>
            </a:r>
          </a:p>
          <a:p>
            <a:pPr>
              <a:buNone/>
            </a:pPr>
            <a:r>
              <a:rPr lang="tr-TR" dirty="0" smtClean="0"/>
              <a:t>DİĞER OLAĞAN GELİR VE KARLAR</a:t>
            </a:r>
          </a:p>
          <a:p>
            <a:pPr>
              <a:buNone/>
            </a:pPr>
            <a:r>
              <a:rPr lang="tr-TR" dirty="0" smtClean="0"/>
              <a:t>DİĞER OLAĞAN GİDER VE ZARARLAR</a:t>
            </a:r>
          </a:p>
          <a:p>
            <a:pPr>
              <a:buNone/>
            </a:pPr>
            <a:r>
              <a:rPr lang="tr-TR" dirty="0" smtClean="0"/>
              <a:t>FİNANSMAN GİDERİ</a:t>
            </a:r>
          </a:p>
          <a:p>
            <a:pPr>
              <a:buNone/>
            </a:pPr>
            <a:r>
              <a:rPr lang="tr-TR" dirty="0" smtClean="0"/>
              <a:t>OLAĞAN K/Z</a:t>
            </a:r>
          </a:p>
          <a:p>
            <a:pPr>
              <a:buNone/>
            </a:pPr>
            <a:r>
              <a:rPr lang="tr-TR" dirty="0" smtClean="0"/>
              <a:t>OLAĞAN DIŞI GELİR VE KARLAR</a:t>
            </a:r>
          </a:p>
          <a:p>
            <a:pPr>
              <a:buNone/>
            </a:pPr>
            <a:r>
              <a:rPr lang="tr-TR" dirty="0" smtClean="0"/>
              <a:t>OLAĞAN DIŞI GİDER VE ZARAR</a:t>
            </a:r>
          </a:p>
          <a:p>
            <a:pPr>
              <a:buNone/>
            </a:pPr>
            <a:r>
              <a:rPr lang="tr-TR" dirty="0" smtClean="0"/>
              <a:t>DÖNEM K/Z</a:t>
            </a:r>
          </a:p>
          <a:p>
            <a:pPr>
              <a:buNone/>
            </a:pPr>
            <a:r>
              <a:rPr lang="tr-TR" dirty="0" smtClean="0"/>
              <a:t>VERGİ VE DİĞER YY</a:t>
            </a:r>
          </a:p>
          <a:p>
            <a:pPr>
              <a:buNone/>
            </a:pPr>
            <a:r>
              <a:rPr lang="tr-TR" dirty="0" smtClean="0"/>
              <a:t>DÖNEM NET K/Z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291</TotalTime>
  <Words>472</Words>
  <Application>Microsoft Office PowerPoint</Application>
  <PresentationFormat>Ekran Gösterisi (4:3)</PresentationFormat>
  <Paragraphs>120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18</vt:i4>
      </vt:variant>
    </vt:vector>
  </HeadingPairs>
  <TitlesOfParts>
    <vt:vector size="19" baseType="lpstr">
      <vt:lpstr>Ofis Teması</vt:lpstr>
      <vt:lpstr>FİNANS FONKSİYONU</vt:lpstr>
      <vt:lpstr>Finans Kavramı</vt:lpstr>
      <vt:lpstr>Finans Kavramı </vt:lpstr>
      <vt:lpstr>Finans Kavramı</vt:lpstr>
      <vt:lpstr>Bilanço</vt:lpstr>
      <vt:lpstr>Bilanço</vt:lpstr>
      <vt:lpstr>Bilanço</vt:lpstr>
      <vt:lpstr>Gelir Tablosu</vt:lpstr>
      <vt:lpstr>Gelir Tablosu</vt:lpstr>
      <vt:lpstr>Finans Yöneticisinin Amacı </vt:lpstr>
      <vt:lpstr>Temsil Problemi</vt:lpstr>
      <vt:lpstr>Finans Yöneticisinin Karar Alanları</vt:lpstr>
      <vt:lpstr>Piyasa</vt:lpstr>
      <vt:lpstr>Piyasa</vt:lpstr>
      <vt:lpstr>Faiz</vt:lpstr>
      <vt:lpstr>Faiz</vt:lpstr>
      <vt:lpstr>Risk Primi</vt:lpstr>
      <vt:lpstr>Yararlanılan Kaynaklar: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FİNANS FONKSİYONU</dc:title>
  <dc:creator>YETKIN CINAR</dc:creator>
  <cp:lastModifiedBy>Sevgi Eda Tuzcu</cp:lastModifiedBy>
  <cp:revision>43</cp:revision>
  <dcterms:created xsi:type="dcterms:W3CDTF">2012-12-17T11:49:49Z</dcterms:created>
  <dcterms:modified xsi:type="dcterms:W3CDTF">2018-08-02T10:03:50Z</dcterms:modified>
</cp:coreProperties>
</file>