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0" r:id="rId5"/>
    <p:sldId id="267" r:id="rId6"/>
    <p:sldId id="266" r:id="rId7"/>
    <p:sldId id="268" r:id="rId8"/>
    <p:sldId id="26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5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8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98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77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1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0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72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55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9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80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midkid.org/wp-content/uploads/2019/09/sz%C3%A1mok1_10.pdf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72">
            <a:extLst>
              <a:ext uri="{FF2B5EF4-FFF2-40B4-BE49-F238E27FC236}">
                <a16:creationId xmlns="" xmlns:a16="http://schemas.microsoft.com/office/drawing/2014/main" id="{466012E2-2E5E-4208-B59C-DA4FC44DC7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28635" y="0"/>
            <a:ext cx="12220634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1" name="Picture 74">
            <a:extLst>
              <a:ext uri="{FF2B5EF4-FFF2-40B4-BE49-F238E27FC236}">
                <a16:creationId xmlns="" xmlns:a16="http://schemas.microsoft.com/office/drawing/2014/main" id="{05F94A0D-DB2E-4487-BA31-9105C14D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36" y="0"/>
            <a:ext cx="1222063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0073" y="2302209"/>
            <a:ext cx="3658053" cy="2244436"/>
          </a:xfrm>
        </p:spPr>
        <p:txBody>
          <a:bodyPr anchor="b">
            <a:noAutofit/>
          </a:bodyPr>
          <a:lstStyle/>
          <a:p>
            <a:r>
              <a:rPr lang="hu-HU" sz="6000" dirty="0">
                <a:solidFill>
                  <a:srgbClr val="FFFFFF"/>
                </a:solidFill>
                <a:latin typeface="Candara" panose="020E0502030303020204" pitchFamily="34" charset="0"/>
              </a:rPr>
              <a:t>Színek </a:t>
            </a:r>
            <a:endParaRPr lang="hu-HU" sz="6000" dirty="0" smtClean="0">
              <a:solidFill>
                <a:srgbClr val="FFFFFF"/>
              </a:solidFill>
              <a:latin typeface="Candara" panose="020E0502030303020204" pitchFamily="34" charset="0"/>
            </a:endParaRPr>
          </a:p>
          <a:p>
            <a:r>
              <a:rPr lang="hu-HU" sz="6000" dirty="0">
                <a:solidFill>
                  <a:srgbClr val="FFFFFF"/>
                </a:solidFill>
                <a:latin typeface="Candara" panose="020E0502030303020204" pitchFamily="34" charset="0"/>
              </a:rPr>
              <a:t>I</a:t>
            </a:r>
            <a:r>
              <a:rPr lang="hu-HU" sz="6000" dirty="0" smtClean="0">
                <a:solidFill>
                  <a:srgbClr val="FFFFFF"/>
                </a:solidFill>
                <a:latin typeface="Candara" panose="020E0502030303020204" pitchFamily="34" charset="0"/>
              </a:rPr>
              <a:t>smétlés</a:t>
            </a:r>
            <a:endParaRPr lang="tr-TR" sz="6000" dirty="0">
              <a:solidFill>
                <a:srgbClr val="FFFFFF"/>
              </a:solidFill>
              <a:latin typeface="Candara" panose="020E0502030303020204" pitchFamily="34" charset="0"/>
            </a:endParaRPr>
          </a:p>
        </p:txBody>
      </p:sp>
      <p:pic>
        <p:nvPicPr>
          <p:cNvPr id="1026" name="Picture 2" descr="Pink and white rose Free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3683" y="3979871"/>
            <a:ext cx="3728316" cy="268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4920214" y="2302209"/>
            <a:ext cx="4847857" cy="33553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latin typeface="Candara" panose="020E0502030303020204" pitchFamily="34" charset="0"/>
              </a:rPr>
              <a:t>Milyen színű a rózsa?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latin typeface="Candara" panose="020E0502030303020204" pitchFamily="34" charset="0"/>
              </a:rPr>
              <a:t>A rózsa </a:t>
            </a:r>
            <a:r>
              <a:rPr lang="hu-HU" sz="3000" dirty="0" smtClean="0">
                <a:latin typeface="Candara" panose="020E0502030303020204" pitchFamily="34" charset="0"/>
              </a:rPr>
              <a:t>rózsaszín.</a:t>
            </a:r>
            <a:endParaRPr lang="hu-HU" sz="3000" dirty="0">
              <a:latin typeface="Candara" panose="020E0502030303020204" pitchFamily="34" charset="0"/>
            </a:endParaRPr>
          </a:p>
          <a:p>
            <a:r>
              <a:rPr lang="hu-HU" sz="3000" dirty="0" smtClean="0">
                <a:latin typeface="Candara" panose="020E0502030303020204" pitchFamily="34" charset="0"/>
                <a:sym typeface="Webdings" panose="05030102010509060703" pitchFamily="18" charset="2"/>
              </a:rPr>
              <a:t></a:t>
            </a:r>
            <a:endParaRPr lang="hu-HU" sz="3000" dirty="0">
              <a:latin typeface="Candara" panose="020E0502030303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hu-HU" sz="3000" dirty="0">
                <a:latin typeface="Candara" panose="020E0502030303020204" pitchFamily="34" charset="0"/>
              </a:rPr>
              <a:t>A rózsa sárga?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hu-HU" sz="3000" dirty="0">
                <a:latin typeface="Candara" panose="020E0502030303020204" pitchFamily="34" charset="0"/>
              </a:rPr>
              <a:t>Nem. A rózsa nem sárga, </a:t>
            </a:r>
            <a:r>
              <a:rPr lang="hu-HU" sz="3000" dirty="0">
                <a:solidFill>
                  <a:srgbClr val="FF0000"/>
                </a:solidFill>
                <a:latin typeface="Candara" panose="020E0502030303020204" pitchFamily="34" charset="0"/>
              </a:rPr>
              <a:t>hanem</a:t>
            </a:r>
            <a:r>
              <a:rPr lang="hu-HU" sz="3000" dirty="0">
                <a:latin typeface="Candara" panose="020E0502030303020204" pitchFamily="34" charset="0"/>
              </a:rPr>
              <a:t> </a:t>
            </a:r>
            <a:r>
              <a:rPr lang="hu-HU" sz="3000" dirty="0" smtClean="0">
                <a:latin typeface="Candara" panose="020E0502030303020204" pitchFamily="34" charset="0"/>
              </a:rPr>
              <a:t>rózsaszín.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97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41CCBED-E4E1-4997-A072-94D325AE38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609599"/>
            <a:ext cx="12192000" cy="62484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04672" y="5434228"/>
            <a:ext cx="10640754" cy="775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magyar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számok</a:t>
            </a: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227F50A4-96DC-44F7-8805-D1713FA4CA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 flipV="1">
            <a:off x="0" y="4030580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953618" y="6610199"/>
            <a:ext cx="9163757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Forrás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: SZILI,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Katalin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Magyar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utca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1,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Budapet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ELTE Magyar mint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idegen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nyelv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módszertani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7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műhely</a:t>
            </a: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2018.</a:t>
            </a:r>
          </a:p>
          <a:p>
            <a:pPr marL="0" indent="0">
              <a:buNone/>
            </a:pP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>
              <a:buNone/>
            </a:pPr>
            <a:endParaRPr lang="en-US" sz="7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7657922F-06FC-4A81-9EC2-4047535D13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1"/>
            <a:ext cx="12188952" cy="417495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0953" t="33958" r="37992" b="23817"/>
          <a:stretch/>
        </p:blipFill>
        <p:spPr>
          <a:xfrm>
            <a:off x="2594610" y="982318"/>
            <a:ext cx="6240780" cy="290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2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2">
            <a:extLst>
              <a:ext uri="{FF2B5EF4-FFF2-40B4-BE49-F238E27FC236}">
                <a16:creationId xmlns="" xmlns:a16="http://schemas.microsoft.com/office/drawing/2014/main" id="{B05E4F47-B148-49E0-B472-BBF1493155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4">
            <a:extLst>
              <a:ext uri="{FF2B5EF4-FFF2-40B4-BE49-F238E27FC236}">
                <a16:creationId xmlns="" xmlns:a16="http://schemas.microsoft.com/office/drawing/2014/main" id="{7A2CE8EB-F719-4F84-9E91-F538438CAC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5850460" y="646324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</a:t>
            </a:r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sz="1050" dirty="0">
              <a:solidFill>
                <a:schemeClr val="bg1">
                  <a:lumMod val="50000"/>
                </a:schemeClr>
              </a:solidFill>
            </a:endParaRP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46254" y="2413337"/>
            <a:ext cx="59457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Candara" panose="020E0502030303020204" pitchFamily="34" charset="0"/>
              </a:rPr>
              <a:t>200: kétszáz </a:t>
            </a:r>
          </a:p>
          <a:p>
            <a:r>
              <a:rPr lang="tr-TR" dirty="0">
                <a:solidFill>
                  <a:srgbClr val="000000"/>
                </a:solidFill>
                <a:latin typeface="Candara" panose="020E0502030303020204" pitchFamily="34" charset="0"/>
              </a:rPr>
              <a:t>300: háromszáz </a:t>
            </a:r>
          </a:p>
          <a:p>
            <a:r>
              <a:rPr lang="tr-TR" dirty="0">
                <a:solidFill>
                  <a:srgbClr val="000000"/>
                </a:solidFill>
                <a:latin typeface="Candara" panose="020E0502030303020204" pitchFamily="34" charset="0"/>
              </a:rPr>
              <a:t>400: __________, 500: __________, 600: __________, 700: __________, 800: __________, </a:t>
            </a:r>
          </a:p>
          <a:p>
            <a:r>
              <a:rPr lang="tr-TR" dirty="0">
                <a:solidFill>
                  <a:srgbClr val="000000"/>
                </a:solidFill>
                <a:latin typeface="Candara" panose="020E0502030303020204" pitchFamily="34" charset="0"/>
              </a:rPr>
              <a:t>900: __________, 1000: </a:t>
            </a:r>
            <a:r>
              <a:rPr lang="tr-TR" b="1" dirty="0">
                <a:solidFill>
                  <a:srgbClr val="000000"/>
                </a:solidFill>
                <a:latin typeface="Candara" panose="020E0502030303020204" pitchFamily="34" charset="0"/>
              </a:rPr>
              <a:t>ezer </a:t>
            </a:r>
            <a:endParaRPr lang="tr-TR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andara" panose="020E0502030303020204" pitchFamily="34" charset="0"/>
              </a:rPr>
              <a:t>1110: ezer + száz + tíz = </a:t>
            </a:r>
            <a:r>
              <a:rPr lang="tr-TR" b="1" dirty="0">
                <a:solidFill>
                  <a:srgbClr val="000000"/>
                </a:solidFill>
                <a:latin typeface="Candara" panose="020E0502030303020204" pitchFamily="34" charset="0"/>
              </a:rPr>
              <a:t>ezerszáztíz </a:t>
            </a:r>
            <a:endParaRPr lang="tr-TR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andara" panose="020E0502030303020204" pitchFamily="34" charset="0"/>
              </a:rPr>
              <a:t>5615: öt + ezer + hat + száz + tizenöt = </a:t>
            </a:r>
            <a:r>
              <a:rPr lang="tr-TR" b="1" dirty="0">
                <a:solidFill>
                  <a:srgbClr val="000000"/>
                </a:solidFill>
                <a:latin typeface="Candara" panose="020E0502030303020204" pitchFamily="34" charset="0"/>
              </a:rPr>
              <a:t>ötezerhatszáztizenöt </a:t>
            </a:r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2101" y="2406964"/>
            <a:ext cx="3968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5000" dirty="0" smtClean="0">
                <a:solidFill>
                  <a:schemeClr val="bg1"/>
                </a:solidFill>
                <a:latin typeface="Candara" panose="020E0502030303020204" pitchFamily="34" charset="0"/>
              </a:rPr>
              <a:t>Számok kétszáztól ezerig</a:t>
            </a:r>
          </a:p>
          <a:p>
            <a:endParaRPr lang="tr-TR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746663" y="6497682"/>
            <a:ext cx="8257517" cy="3603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1400" dirty="0">
                <a:hlinkClick r:id="rId2"/>
              </a:rPr>
              <a:t>https://midkid.org/wp-content/uploads/2019/09/sz%C3%A1mok1_10.pdf</a:t>
            </a:r>
            <a:r>
              <a:rPr lang="tr-TR" sz="1400" dirty="0"/>
              <a:t>.</a:t>
            </a: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9091" t="17863" r="21080" b="10890"/>
          <a:stretch/>
        </p:blipFill>
        <p:spPr>
          <a:xfrm>
            <a:off x="1475510" y="0"/>
            <a:ext cx="9351818" cy="6261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8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0BC9EFE1-D8CB-4668-9980-DB108327A79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7CBAE1BD-B8E4-4029-8AA2-C77E4FED98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799817" y="2770632"/>
            <a:ext cx="4672584" cy="210107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Ön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hány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éves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?</a:t>
            </a:r>
          </a:p>
          <a:p>
            <a:pPr marL="571500" indent="-571500" algn="l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7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571500" indent="-571500" algn="l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64 </a:t>
            </a: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éves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vagyok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ön</a:t>
            </a:r>
            <a:r>
              <a:rPr lang="en-US" sz="37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25" name="Freeform 49">
            <a:extLst>
              <a:ext uri="{FF2B5EF4-FFF2-40B4-BE49-F238E27FC236}">
                <a16:creationId xmlns="" xmlns:a16="http://schemas.microsoft.com/office/drawing/2014/main" id="{77DA6D33-2D62-458C-BF5D-DBF612FD55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6"/>
                </a:gs>
                <a:gs pos="23000">
                  <a:schemeClr val="accent6"/>
                </a:gs>
                <a:gs pos="83000">
                  <a:schemeClr val="accent1"/>
                </a:gs>
                <a:gs pos="100000">
                  <a:schemeClr val="accent1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" descr="Teacher with a blackboard design Free Vector">
            <a:extLst>
              <a:ext uri="{FF2B5EF4-FFF2-40B4-BE49-F238E27FC236}">
                <a16:creationId xmlns="" xmlns:a16="http://schemas.microsoft.com/office/drawing/2014/main" id="{EDC551F6-D512-4BF2-804A-47806F43ED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5" r="8287" b="3"/>
          <a:stretch/>
        </p:blipFill>
        <p:spPr bwMode="auto"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8173570" y="3818756"/>
            <a:ext cx="6105194" cy="682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5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freepik.com</a:t>
            </a:r>
          </a:p>
          <a:p>
            <a:pPr marL="0" indent="0" algn="ctr">
              <a:buNone/>
            </a:pPr>
            <a:r>
              <a:rPr lang="en-US" sz="15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 algn="ctr">
              <a:buNone/>
            </a:pPr>
            <a:endParaRPr lang="en-US" sz="15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53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0BC9EFE1-D8CB-4668-9980-DB108327A79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="" xmlns:a16="http://schemas.microsoft.com/office/drawing/2014/main" id="{7CBAE1BD-B8E4-4029-8AA2-C77E4FED98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828634" y="2728276"/>
            <a:ext cx="4805996" cy="1401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Te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hány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éves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vagy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?</a:t>
            </a:r>
          </a:p>
          <a:p>
            <a:pPr marL="457200" indent="-457200" algn="l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457200" indent="-457200" algn="l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18. </a:t>
            </a:r>
            <a:r>
              <a:rPr lang="en-US" sz="28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te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4" name="Freeform 49">
            <a:extLst>
              <a:ext uri="{FF2B5EF4-FFF2-40B4-BE49-F238E27FC236}">
                <a16:creationId xmlns="" xmlns:a16="http://schemas.microsoft.com/office/drawing/2014/main" id="{77DA6D33-2D62-458C-BF5D-DBF612FD55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6"/>
                </a:gs>
                <a:gs pos="23000">
                  <a:schemeClr val="accent6"/>
                </a:gs>
                <a:gs pos="83000">
                  <a:schemeClr val="accent1"/>
                </a:gs>
                <a:gs pos="100000">
                  <a:schemeClr val="accent1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4" descr="Friends communicating through video call Free Vector">
            <a:extLst>
              <a:ext uri="{FF2B5EF4-FFF2-40B4-BE49-F238E27FC236}">
                <a16:creationId xmlns="" xmlns:a16="http://schemas.microsoft.com/office/drawing/2014/main" id="{C288CD35-63E9-4986-A77C-84CD5AED29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9" r="4653" b="3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-793177" y="6516960"/>
            <a:ext cx="6105194" cy="682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5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freepik.com</a:t>
            </a:r>
          </a:p>
          <a:p>
            <a:pPr marL="0" indent="0" algn="ctr">
              <a:buNone/>
            </a:pPr>
            <a:r>
              <a:rPr lang="en-US" sz="15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 algn="ctr">
              <a:buNone/>
            </a:pPr>
            <a:endParaRPr lang="en-US" sz="15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530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ityscape scene with crosswalk road Free Vector">
            <a:extLst>
              <a:ext uri="{FF2B5EF4-FFF2-40B4-BE49-F238E27FC236}">
                <a16:creationId xmlns="" xmlns:a16="http://schemas.microsoft.com/office/drawing/2014/main" id="{61A38C76-4BB3-4BCF-A838-352F905313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73" b="11830"/>
          <a:stretch/>
        </p:blipFill>
        <p:spPr bwMode="auto">
          <a:xfrm>
            <a:off x="0" y="0"/>
            <a:ext cx="12192000" cy="6132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56">
            <a:extLst>
              <a:ext uri="{FF2B5EF4-FFF2-40B4-BE49-F238E27FC236}">
                <a16:creationId xmlns="" xmlns:a16="http://schemas.microsoft.com/office/drawing/2014/main" id="{7309214B-9B60-4A94-88B5-44CB8D2632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04"/>
          <a:stretch>
            <a:fillRect/>
          </a:stretch>
        </p:blipFill>
        <p:spPr>
          <a:xfrm>
            <a:off x="0" y="1783365"/>
            <a:ext cx="12192000" cy="5074635"/>
          </a:xfrm>
          <a:custGeom>
            <a:avLst/>
            <a:gdLst>
              <a:gd name="connsiteX0" fmla="*/ 0 w 12192000"/>
              <a:gd name="connsiteY0" fmla="*/ 0 h 5074635"/>
              <a:gd name="connsiteX1" fmla="*/ 12192000 w 12192000"/>
              <a:gd name="connsiteY1" fmla="*/ 0 h 5074635"/>
              <a:gd name="connsiteX2" fmla="*/ 12192000 w 12192000"/>
              <a:gd name="connsiteY2" fmla="*/ 5074635 h 5074635"/>
              <a:gd name="connsiteX3" fmla="*/ 0 w 12192000"/>
              <a:gd name="connsiteY3" fmla="*/ 5074635 h 5074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5074635">
                <a:moveTo>
                  <a:pt x="0" y="0"/>
                </a:moveTo>
                <a:lnTo>
                  <a:pt x="12192000" y="0"/>
                </a:lnTo>
                <a:lnTo>
                  <a:pt x="12192000" y="5074635"/>
                </a:lnTo>
                <a:lnTo>
                  <a:pt x="0" y="5074635"/>
                </a:lnTo>
                <a:close/>
              </a:path>
            </a:pathLst>
          </a:cu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11391877" y="3623190"/>
            <a:ext cx="9163757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freepik.com</a:t>
            </a:r>
          </a:p>
          <a:p>
            <a:pPr marL="0" indent="0">
              <a:buNone/>
            </a:pPr>
            <a:r>
              <a:rPr lang="en-US" sz="7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>
              <a:buNone/>
            </a:pPr>
            <a:endParaRPr lang="en-US" sz="7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9486" y="5834743"/>
            <a:ext cx="6251079" cy="10232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spcBef>
                <a:spcPct val="0"/>
              </a:spcBef>
              <a:spcAft>
                <a:spcPts val="600"/>
              </a:spcAft>
            </a:pP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Ön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000" u="sng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a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nkara</a:t>
            </a:r>
            <a:r>
              <a:rPr lang="en-US" sz="3000" dirty="0" err="1">
                <a:solidFill>
                  <a:srgbClr val="FF0000"/>
                </a:solidFill>
                <a:latin typeface="Candara" panose="020E0502030303020204" pitchFamily="34" charset="0"/>
                <a:ea typeface="+mj-ea"/>
                <a:cs typeface="+mj-cs"/>
              </a:rPr>
              <a:t>i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?</a:t>
            </a:r>
          </a:p>
          <a:p>
            <a:pPr marL="571500" indent="-571500" algn="l">
              <a:spcBef>
                <a:spcPct val="0"/>
              </a:spcBef>
              <a:spcAft>
                <a:spcPts val="600"/>
              </a:spcAft>
            </a:pPr>
            <a:r>
              <a:rPr lang="hu-HU" sz="3000" dirty="0" smtClean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+ </a:t>
            </a:r>
            <a:r>
              <a:rPr lang="en-US" sz="3000" dirty="0" err="1" smtClean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Igen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én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000" u="sng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a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nkara</a:t>
            </a:r>
            <a:r>
              <a:rPr lang="en-US" sz="3000" dirty="0" err="1">
                <a:solidFill>
                  <a:srgbClr val="FF0000"/>
                </a:solidFill>
                <a:latin typeface="Candara" panose="020E0502030303020204" pitchFamily="34" charset="0"/>
                <a:ea typeface="+mj-ea"/>
                <a:cs typeface="+mj-cs"/>
              </a:rPr>
              <a:t>i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  <a:ea typeface="+mj-ea"/>
                <a:cs typeface="+mj-cs"/>
              </a:rPr>
              <a:t>vagyok</a:t>
            </a:r>
            <a:r>
              <a:rPr lang="en-US" sz="2800" b="1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5225143" y="6019169"/>
            <a:ext cx="6966857" cy="8388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hu-HU" sz="3000" dirty="0" smtClean="0">
                <a:solidFill>
                  <a:srgbClr val="000000"/>
                </a:solidFill>
                <a:latin typeface="Candara" panose="020E0502030303020204" pitchFamily="34" charset="0"/>
              </a:rPr>
              <a:t>- </a:t>
            </a:r>
            <a:r>
              <a:rPr lang="en-US" sz="3000" dirty="0" err="1" smtClean="0">
                <a:solidFill>
                  <a:srgbClr val="000000"/>
                </a:solidFill>
                <a:latin typeface="Candara" panose="020E0502030303020204" pitchFamily="34" charset="0"/>
              </a:rPr>
              <a:t>Nem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</a:rPr>
              <a:t>nem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3000" u="sng" dirty="0" err="1">
                <a:solidFill>
                  <a:srgbClr val="000000"/>
                </a:solidFill>
                <a:latin typeface="Candara" panose="020E0502030303020204" pitchFamily="34" charset="0"/>
              </a:rPr>
              <a:t>a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</a:rPr>
              <a:t>nkara</a:t>
            </a:r>
            <a:r>
              <a:rPr lang="en-US" sz="3000" dirty="0" err="1">
                <a:solidFill>
                  <a:srgbClr val="FF0000"/>
                </a:solidFill>
                <a:latin typeface="Candara" panose="020E0502030303020204" pitchFamily="34" charset="0"/>
              </a:rPr>
              <a:t>i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</a:rPr>
              <a:t>vagyok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</a:rPr>
              <a:t>hanem</a:t>
            </a:r>
            <a:r>
              <a:rPr lang="en-US" sz="30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3000" u="sng" dirty="0" err="1">
                <a:solidFill>
                  <a:srgbClr val="000000"/>
                </a:solidFill>
                <a:latin typeface="Candara" panose="020E0502030303020204" pitchFamily="34" charset="0"/>
              </a:rPr>
              <a:t>i</a:t>
            </a:r>
            <a:r>
              <a:rPr lang="en-US" sz="3000" dirty="0" err="1">
                <a:solidFill>
                  <a:srgbClr val="000000"/>
                </a:solidFill>
                <a:latin typeface="Candara" panose="020E0502030303020204" pitchFamily="34" charset="0"/>
              </a:rPr>
              <a:t>zmir</a:t>
            </a:r>
            <a:r>
              <a:rPr lang="en-US" sz="3000" dirty="0" err="1">
                <a:solidFill>
                  <a:srgbClr val="FF0000"/>
                </a:solidFill>
                <a:latin typeface="Candara" panose="020E0502030303020204" pitchFamily="34" charset="0"/>
              </a:rPr>
              <a:t>i</a:t>
            </a:r>
            <a:r>
              <a:rPr lang="en-US" sz="3600" b="1" dirty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705350" y="27622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88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="" xmlns:a16="http://schemas.microsoft.com/office/drawing/2014/main" id="{32BC26D8-82FB-445E-AA49-62A77D7C1EE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="" xmlns:a16="http://schemas.microsoft.com/office/drawing/2014/main" id="{CB44330D-EA18-4254-AA95-EB49948539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4705350" y="27622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74083"/>
              </p:ext>
            </p:extLst>
          </p:nvPr>
        </p:nvGraphicFramePr>
        <p:xfrm>
          <a:off x="789145" y="854050"/>
          <a:ext cx="10613711" cy="514990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2597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539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Város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+i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Isztambul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isztambuli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Ankara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ankarai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Izmir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izmiri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Budapest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budapesti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Eger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egri (!)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Debrecen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debreceni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43738"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Washington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3300">
                          <a:latin typeface="Candara" panose="020E0502030303020204" pitchFamily="34" charset="0"/>
                        </a:rPr>
                        <a:t>washingtoni</a:t>
                      </a:r>
                      <a:endParaRPr lang="tr-TR" sz="3300">
                        <a:latin typeface="Candara" panose="020E0502030303020204" pitchFamily="34" charset="0"/>
                      </a:endParaRPr>
                    </a:p>
                  </a:txBody>
                  <a:tcPr marL="100584" marR="100584" marT="50292" marB="50292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2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196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Candara</vt:lpstr>
      <vt:lpstr>Webdings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Yakup Yildizlar</dc:creator>
  <cp:lastModifiedBy>Éva Tóth</cp:lastModifiedBy>
  <cp:revision>4</cp:revision>
  <dcterms:created xsi:type="dcterms:W3CDTF">2020-05-09T20:03:47Z</dcterms:created>
  <dcterms:modified xsi:type="dcterms:W3CDTF">2020-05-10T20:56:49Z</dcterms:modified>
</cp:coreProperties>
</file>