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485900"/>
          </a:xfrm>
        </p:spPr>
        <p:txBody>
          <a:bodyPr/>
          <a:lstStyle/>
          <a:p>
            <a:r>
              <a:rPr lang="ru-RU" dirty="0"/>
              <a:t>Сложноподчиненные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32453"/>
            <a:ext cx="9601200" cy="493974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Главные признаки сложносочиненного предложения</a:t>
            </a:r>
          </a:p>
          <a:p>
            <a:pPr marL="0" indent="0">
              <a:buNone/>
            </a:pPr>
            <a:r>
              <a:rPr lang="ru-RU" dirty="0"/>
              <a:t>	- неравнозначность частей</a:t>
            </a:r>
          </a:p>
          <a:p>
            <a:pPr marL="0" indent="0">
              <a:buNone/>
            </a:pPr>
            <a:r>
              <a:rPr lang="ru-RU" dirty="0"/>
              <a:t>	- подчинительная связь между частями</a:t>
            </a:r>
          </a:p>
          <a:p>
            <a:pPr algn="just"/>
            <a:r>
              <a:rPr lang="ru-RU" dirty="0"/>
              <a:t>Неравнозначность заключается в главенстве одной из частей в составе сложноподчиненного предложения и подчинении ей других частей. Поэтому в сложноподчиненном предложении выделяются </a:t>
            </a:r>
            <a:r>
              <a:rPr lang="ru-RU" b="1" i="1" dirty="0"/>
              <a:t>главная</a:t>
            </a:r>
            <a:r>
              <a:rPr lang="ru-RU" dirty="0"/>
              <a:t> и </a:t>
            </a:r>
            <a:r>
              <a:rPr lang="ru-RU" b="1" i="1" dirty="0"/>
              <a:t>придаточные</a:t>
            </a:r>
            <a:r>
              <a:rPr lang="ru-RU" dirty="0"/>
              <a:t> части.</a:t>
            </a:r>
          </a:p>
          <a:p>
            <a:pPr algn="just"/>
            <a:r>
              <a:rPr lang="ru-RU" dirty="0"/>
              <a:t>Придаточные части подчиняются главной части и отвечают на вопросы членов предложения. </a:t>
            </a:r>
          </a:p>
          <a:p>
            <a:pPr algn="just"/>
            <a:r>
              <a:rPr lang="ru-RU" dirty="0"/>
              <a:t>Неравнозначность предложений имеет грамматический характер, а не смысловой.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</a:p>
          <a:p>
            <a:pPr marL="0" indent="0" algn="just">
              <a:buNone/>
            </a:pPr>
            <a:r>
              <a:rPr lang="ru-RU" i="1" dirty="0"/>
              <a:t>Было уже утро, когда Сергей проснулся.</a:t>
            </a:r>
          </a:p>
          <a:p>
            <a:pPr marL="0" indent="0" algn="just">
              <a:buNone/>
            </a:pPr>
            <a:r>
              <a:rPr lang="ru-RU" i="1" dirty="0"/>
              <a:t>Сергей проснулся, когда было уже утро.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91479-3693-40B0-A7AD-52EBE4A8B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24070"/>
            <a:ext cx="9601200" cy="5443330"/>
          </a:xfrm>
        </p:spPr>
        <p:txBody>
          <a:bodyPr/>
          <a:lstStyle/>
          <a:p>
            <a:r>
              <a:rPr lang="ru-RU" dirty="0"/>
              <a:t>Придаточные части (предложения) могут стоять перед, после или разделять главное предложение (главную придаточную часть).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Собака была очень привязана к хозяину, поэтому всегда ходила за ним о пятам.</a:t>
            </a:r>
          </a:p>
          <a:p>
            <a:pPr marL="0" indent="0">
              <a:buNone/>
            </a:pPr>
            <a:r>
              <a:rPr lang="ru-RU" i="1" dirty="0"/>
              <a:t>Когда отец пришел с работы, сын уже спал.</a:t>
            </a:r>
          </a:p>
          <a:p>
            <a:pPr marL="0" indent="0">
              <a:buNone/>
            </a:pPr>
            <a:r>
              <a:rPr lang="ru-RU" i="1" dirty="0"/>
              <a:t>Город, где прошло мое детство, часто снится мне по ночам.</a:t>
            </a:r>
          </a:p>
          <a:p>
            <a:pPr marL="0" indent="0">
              <a:buNone/>
            </a:pPr>
            <a:r>
              <a:rPr lang="ru-RU" dirty="0"/>
              <a:t>! Придаточное предложение обязательно отделяется от главного запятыми. Если придаточное предложение разделяет главное, то запятые ставятся с обоих сторон придаточной части. </a:t>
            </a:r>
          </a:p>
          <a:p>
            <a:pPr marL="0" indent="0">
              <a:buNone/>
            </a:pPr>
            <a:r>
              <a:rPr lang="ru-RU" dirty="0"/>
              <a:t>! Сложноподчиненное предложение может состоять из нескольких придаточных предложений. Придаточные части в составе сложноподчиненного предложения могут относится не только к главной части, но и к друг другу.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279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747B9-FB7E-4002-93FD-4FC6057D7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105" y="576469"/>
            <a:ext cx="9601200" cy="593034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Когда я увидел книгу в его руках, я почувствовал радость от осознания того, что с этого момента  его жизнь резко изменится.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(Когда …………………….), </a:t>
            </a:r>
            <a:r>
              <a:rPr lang="en-US" dirty="0"/>
              <a:t>[ ……………………….], (</a:t>
            </a:r>
            <a:r>
              <a:rPr lang="ru-RU" dirty="0"/>
              <a:t>что ………………….).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i="1" dirty="0"/>
              <a:t>Книги еще важны потому, что они дают нам знания, которые мы не можем получить от жизни. 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r>
              <a:rPr lang="en-US" dirty="0"/>
              <a:t>[……………………………], (</a:t>
            </a:r>
            <a:r>
              <a:rPr lang="ru-RU" dirty="0"/>
              <a:t>что </a:t>
            </a:r>
            <a:r>
              <a:rPr lang="tr-TR" dirty="0"/>
              <a:t>……………………), (</a:t>
            </a:r>
            <a:r>
              <a:rPr lang="ru-RU" dirty="0"/>
              <a:t>которые ………………).</a:t>
            </a:r>
          </a:p>
          <a:p>
            <a:pPr marL="0" indent="0">
              <a:buNone/>
            </a:pPr>
            <a:r>
              <a:rPr lang="ru-RU" dirty="0"/>
              <a:t>В первом примере два придаточных предложения поясняют главное, т.е. они оба относятся к главному предложению. Во втором примере к главному предложению относится только первое придаточное, а второе относится к первому придаточному. </a:t>
            </a:r>
          </a:p>
        </p:txBody>
      </p:sp>
      <p:sp>
        <p:nvSpPr>
          <p:cNvPr id="4" name="Arrow: Curved Right 3">
            <a:extLst>
              <a:ext uri="{FF2B5EF4-FFF2-40B4-BE49-F238E27FC236}">
                <a16:creationId xmlns:a16="http://schemas.microsoft.com/office/drawing/2014/main" id="{6092F3F8-8C98-4B70-8F13-40C6250D824C}"/>
              </a:ext>
            </a:extLst>
          </p:cNvPr>
          <p:cNvSpPr/>
          <p:nvPr/>
        </p:nvSpPr>
        <p:spPr>
          <a:xfrm rot="5400000">
            <a:off x="3348351" y="1096662"/>
            <a:ext cx="397565" cy="18218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Arrow: Curved Down 4">
            <a:extLst>
              <a:ext uri="{FF2B5EF4-FFF2-40B4-BE49-F238E27FC236}">
                <a16:creationId xmlns:a16="http://schemas.microsoft.com/office/drawing/2014/main" id="{C70DCA4A-337F-4173-9AE4-A0469B1F1B44}"/>
              </a:ext>
            </a:extLst>
          </p:cNvPr>
          <p:cNvSpPr/>
          <p:nvPr/>
        </p:nvSpPr>
        <p:spPr>
          <a:xfrm>
            <a:off x="5506632" y="1808788"/>
            <a:ext cx="1821821" cy="39756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rrow: Curved Down 5">
            <a:extLst>
              <a:ext uri="{FF2B5EF4-FFF2-40B4-BE49-F238E27FC236}">
                <a16:creationId xmlns:a16="http://schemas.microsoft.com/office/drawing/2014/main" id="{232E2EA4-11B9-4E12-94A5-C5BFF037E5C3}"/>
              </a:ext>
            </a:extLst>
          </p:cNvPr>
          <p:cNvSpPr/>
          <p:nvPr/>
        </p:nvSpPr>
        <p:spPr>
          <a:xfrm>
            <a:off x="2770058" y="3813244"/>
            <a:ext cx="1821821" cy="39756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rrow: Curved Down 6">
            <a:extLst>
              <a:ext uri="{FF2B5EF4-FFF2-40B4-BE49-F238E27FC236}">
                <a16:creationId xmlns:a16="http://schemas.microsoft.com/office/drawing/2014/main" id="{C8AD1A53-29F7-43F9-9267-40DE87153D05}"/>
              </a:ext>
            </a:extLst>
          </p:cNvPr>
          <p:cNvSpPr/>
          <p:nvPr/>
        </p:nvSpPr>
        <p:spPr>
          <a:xfrm>
            <a:off x="5632527" y="3813243"/>
            <a:ext cx="1821821" cy="39756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123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6EFFF-96CA-4E2B-B6A2-1BCF0085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Подчинительная связь оформляется союзными средствами: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FF919-CDBC-4910-916B-62744BF51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Подчинительными союзами (простыми и составными)</a:t>
            </a:r>
          </a:p>
          <a:p>
            <a:pPr marL="0" indent="0">
              <a:buNone/>
            </a:pPr>
            <a:r>
              <a:rPr lang="ru-RU" dirty="0"/>
              <a:t>	-простые союзы состоят из одного слова, например: что, чтобы, когда, пока, как, будто, словно, если и др.</a:t>
            </a:r>
          </a:p>
          <a:p>
            <a:pPr marL="0" indent="0">
              <a:buNone/>
            </a:pPr>
            <a:r>
              <a:rPr lang="ru-RU" dirty="0"/>
              <a:t>	- составные союзы состоят из двух и более слов, например: потому что, оттого что, так как, лишь только и др. </a:t>
            </a:r>
          </a:p>
          <a:p>
            <a:r>
              <a:rPr lang="ru-RU" dirty="0"/>
              <a:t>Союзными словами</a:t>
            </a:r>
          </a:p>
          <a:p>
            <a:r>
              <a:rPr lang="ru-RU" dirty="0"/>
              <a:t>Указательными словами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17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DAF83-FBF1-42CD-BE18-3C2C0431E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r>
              <a:rPr lang="ru-RU" dirty="0"/>
              <a:t>Союзы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EEE93-BF66-4316-8AFF-874CD7506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4343400"/>
          </a:xfrm>
        </p:spPr>
        <p:txBody>
          <a:bodyPr/>
          <a:lstStyle/>
          <a:p>
            <a:pPr algn="just"/>
            <a:r>
              <a:rPr lang="ru-RU" dirty="0"/>
              <a:t>Не являются членами предложения.</a:t>
            </a:r>
          </a:p>
          <a:p>
            <a:pPr marL="0" indent="0" algn="just">
              <a:buNone/>
            </a:pPr>
            <a:r>
              <a:rPr lang="ru-RU" dirty="0"/>
              <a:t>	Пример: </a:t>
            </a:r>
            <a:r>
              <a:rPr lang="ru-RU" i="1" dirty="0"/>
              <a:t>Он сказал, </a:t>
            </a:r>
            <a:r>
              <a:rPr lang="ru-RU" b="1" i="1" dirty="0"/>
              <a:t>что</a:t>
            </a:r>
            <a:r>
              <a:rPr lang="ru-RU" i="1" dirty="0"/>
              <a:t> сестра не вернётся к ужину</a:t>
            </a:r>
            <a:r>
              <a:rPr lang="ru-RU" dirty="0"/>
              <a:t> (</a:t>
            </a:r>
            <a:r>
              <a:rPr lang="ru-RU" b="1" i="1" dirty="0"/>
              <a:t>что</a:t>
            </a:r>
            <a:r>
              <a:rPr lang="ru-RU" dirty="0"/>
              <a:t> – союз, не является 	членом предложения).</a:t>
            </a:r>
          </a:p>
          <a:p>
            <a:pPr algn="just"/>
            <a:r>
              <a:rPr lang="ru-RU" dirty="0"/>
              <a:t>Часто (но не всегда!) союз можно изъять из придаточного предложения.</a:t>
            </a:r>
          </a:p>
          <a:p>
            <a:pPr marL="0" indent="0" algn="just">
              <a:buNone/>
            </a:pPr>
            <a:r>
              <a:rPr lang="ru-RU" dirty="0"/>
              <a:t>	Пример: </a:t>
            </a:r>
            <a:r>
              <a:rPr lang="ru-RU" i="1" dirty="0"/>
              <a:t>Он сказал, </a:t>
            </a:r>
            <a:r>
              <a:rPr lang="ru-RU" b="1" i="1" dirty="0"/>
              <a:t>что</a:t>
            </a:r>
            <a:r>
              <a:rPr lang="ru-RU" i="1" dirty="0"/>
              <a:t> сестра не вернётся к ужину. – Он сказал: сестра не 	вернётся к ужину.</a:t>
            </a:r>
          </a:p>
          <a:p>
            <a:pPr algn="just"/>
            <a:r>
              <a:rPr lang="ru-RU" dirty="0"/>
              <a:t> На союз не может падать логическое ударение.</a:t>
            </a:r>
          </a:p>
          <a:p>
            <a:pPr algn="just"/>
            <a:r>
              <a:rPr lang="ru-RU" dirty="0"/>
              <a:t>После союза нельзя поставить частицы </a:t>
            </a:r>
            <a:r>
              <a:rPr lang="ru-RU" b="1" i="1" dirty="0"/>
              <a:t>же</a:t>
            </a:r>
            <a:r>
              <a:rPr lang="ru-RU" dirty="0"/>
              <a:t>, </a:t>
            </a:r>
            <a:r>
              <a:rPr lang="ru-RU" b="1" i="1" dirty="0"/>
              <a:t>именно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Союз нельзя заменить указательным местоимением или местоимённым наречием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89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7AD8F-91D2-4981-A568-668E362C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29208"/>
            <a:ext cx="9601200" cy="851452"/>
          </a:xfrm>
        </p:spPr>
        <p:txBody>
          <a:bodyPr/>
          <a:lstStyle/>
          <a:p>
            <a:r>
              <a:rPr lang="ru-RU" dirty="0"/>
              <a:t>Союзные слова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84053-EBFC-40AB-80B7-5A0F0409C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980660"/>
            <a:ext cx="9601200" cy="519154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Являются членами придаточного предложения.</a:t>
            </a:r>
          </a:p>
          <a:p>
            <a:pPr marL="0" indent="0">
              <a:buNone/>
            </a:pPr>
            <a:r>
              <a:rPr lang="ru-RU" dirty="0"/>
              <a:t>	Пример:  </a:t>
            </a:r>
            <a:r>
              <a:rPr lang="ru-RU" i="1" dirty="0"/>
              <a:t>Она не сводила глаз с дороги, </a:t>
            </a:r>
            <a:r>
              <a:rPr lang="ru-RU" b="1" i="1" dirty="0"/>
              <a:t>что</a:t>
            </a:r>
            <a:r>
              <a:rPr lang="ru-RU" i="1" dirty="0"/>
              <a:t> ведёт через рощу</a:t>
            </a:r>
            <a:r>
              <a:rPr lang="ru-RU" dirty="0"/>
              <a:t> (союзное 	слово </a:t>
            </a:r>
            <a:r>
              <a:rPr lang="ru-RU" b="1" i="1" dirty="0"/>
              <a:t>что</a:t>
            </a:r>
            <a:r>
              <a:rPr lang="ru-RU" dirty="0"/>
              <a:t> – подлежащее).</a:t>
            </a:r>
          </a:p>
          <a:p>
            <a:r>
              <a:rPr lang="ru-RU" dirty="0"/>
              <a:t>Поскольку союзное слово – член придаточного предложения, его нельзя изъять без изменения смысла</a:t>
            </a:r>
          </a:p>
          <a:p>
            <a:pPr marL="0" indent="0">
              <a:buNone/>
            </a:pPr>
            <a:r>
              <a:rPr lang="ru-RU" i="1" dirty="0"/>
              <a:t>	Пример: Она не сводила глаз с дороги, </a:t>
            </a:r>
            <a:r>
              <a:rPr lang="ru-RU" b="1" i="1" dirty="0"/>
              <a:t>что</a:t>
            </a:r>
            <a:r>
              <a:rPr lang="ru-RU" i="1" dirty="0"/>
              <a:t> ведёт через рощу</a:t>
            </a:r>
            <a:r>
              <a:rPr lang="ru-RU" dirty="0"/>
              <a:t>; 	невозможно: </a:t>
            </a:r>
            <a:r>
              <a:rPr lang="ru-RU" i="1" dirty="0"/>
              <a:t>Она не сводила глаз с дороги, ведёт через рощу</a:t>
            </a:r>
            <a:r>
              <a:rPr lang="ru-RU" dirty="0"/>
              <a:t>.</a:t>
            </a:r>
          </a:p>
          <a:p>
            <a:r>
              <a:rPr lang="ru-RU" dirty="0"/>
              <a:t>На союзное слово может падать логическое ударение</a:t>
            </a:r>
          </a:p>
          <a:p>
            <a:pPr marL="0" indent="0">
              <a:buNone/>
            </a:pPr>
            <a:r>
              <a:rPr lang="ru-RU" i="1" dirty="0"/>
              <a:t>	Пример: Я знаю, </a:t>
            </a:r>
            <a:r>
              <a:rPr lang="ru-RU" b="1" i="1" dirty="0"/>
              <a:t>что́</a:t>
            </a:r>
            <a:r>
              <a:rPr lang="ru-RU" i="1" dirty="0"/>
              <a:t> он будет делать завтра.</a:t>
            </a:r>
          </a:p>
          <a:p>
            <a:r>
              <a:rPr lang="ru-RU" dirty="0"/>
              <a:t>После союзного слова можно поставить частицы </a:t>
            </a:r>
            <a:r>
              <a:rPr lang="ru-RU" b="1" i="1" dirty="0"/>
              <a:t>же</a:t>
            </a:r>
            <a:r>
              <a:rPr lang="ru-RU" dirty="0"/>
              <a:t>, </a:t>
            </a:r>
            <a:r>
              <a:rPr lang="ru-RU" b="1" i="1" dirty="0"/>
              <a:t>именно.</a:t>
            </a:r>
          </a:p>
          <a:p>
            <a:pPr marL="0" indent="0">
              <a:buNone/>
            </a:pPr>
            <a:r>
              <a:rPr lang="ru-RU" i="1" dirty="0"/>
              <a:t>	Пример: Я знаю, </a:t>
            </a:r>
            <a:r>
              <a:rPr lang="ru-RU" b="1" i="1" dirty="0"/>
              <a:t>что же</a:t>
            </a:r>
            <a:r>
              <a:rPr lang="ru-RU" i="1" dirty="0"/>
              <a:t> он будет делать завтра.</a:t>
            </a:r>
          </a:p>
          <a:p>
            <a:pPr marL="0" indent="0">
              <a:buNone/>
            </a:pPr>
            <a:r>
              <a:rPr lang="ru-RU" i="1" dirty="0"/>
              <a:t>		 Я знаю, </a:t>
            </a:r>
            <a:r>
              <a:rPr lang="ru-RU" b="1" i="1" dirty="0"/>
              <a:t>что именно</a:t>
            </a:r>
            <a:r>
              <a:rPr lang="ru-RU" i="1" dirty="0"/>
              <a:t> он будет делать завтра.</a:t>
            </a:r>
          </a:p>
          <a:p>
            <a:r>
              <a:rPr lang="ru-RU" dirty="0"/>
              <a:t>Союзное слово можно заменить указательным местоимением или местоимённым наречием.</a:t>
            </a:r>
          </a:p>
          <a:p>
            <a:pPr marL="0" indent="0">
              <a:buNone/>
            </a:pPr>
            <a:r>
              <a:rPr lang="ru-RU" i="1" dirty="0"/>
              <a:t>Пример: Я знаю, </a:t>
            </a:r>
            <a:r>
              <a:rPr lang="ru-RU" b="1" i="1" dirty="0"/>
              <a:t>что</a:t>
            </a:r>
            <a:r>
              <a:rPr lang="ru-RU" i="1" dirty="0"/>
              <a:t> он будет делать завтра. – Я знаю: </a:t>
            </a:r>
            <a:r>
              <a:rPr lang="ru-RU" b="1" i="1" dirty="0"/>
              <a:t>это</a:t>
            </a:r>
            <a:r>
              <a:rPr lang="ru-RU" i="1" dirty="0"/>
              <a:t> он будет делать завтра; Я знаю, </a:t>
            </a:r>
            <a:r>
              <a:rPr lang="ru-RU" b="1" i="1" dirty="0"/>
              <a:t>где</a:t>
            </a:r>
            <a:r>
              <a:rPr lang="ru-RU" i="1" dirty="0"/>
              <a:t> он был вчера. – Я знаю: </a:t>
            </a:r>
            <a:r>
              <a:rPr lang="ru-RU" b="1" i="1" dirty="0"/>
              <a:t>там</a:t>
            </a:r>
            <a:r>
              <a:rPr lang="ru-RU" i="1" dirty="0"/>
              <a:t> он был вчера.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176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570922"/>
            <a:ext cx="9601200" cy="3140765"/>
          </a:xfrm>
        </p:spPr>
        <p:txBody>
          <a:bodyPr/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478</TotalTime>
  <Words>757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Синтаксис II</vt:lpstr>
      <vt:lpstr>Сложноподчиненные предложения</vt:lpstr>
      <vt:lpstr>PowerPoint Presentation</vt:lpstr>
      <vt:lpstr>PowerPoint Presentation</vt:lpstr>
      <vt:lpstr>Подчинительная связь оформляется союзными средствами:</vt:lpstr>
      <vt:lpstr>Союзы</vt:lpstr>
      <vt:lpstr>Союзные слова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47</cp:revision>
  <dcterms:created xsi:type="dcterms:W3CDTF">2020-03-16T17:46:39Z</dcterms:created>
  <dcterms:modified xsi:type="dcterms:W3CDTF">2020-03-17T17:14:25Z</dcterms:modified>
</cp:coreProperties>
</file>