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6" y="-3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16.11.2017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16.11.2017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pPr algn="l"/>
            <a:r>
              <a:rPr lang="tr-TR" smtClean="0"/>
              <a:t>“YAZMAK”</a:t>
            </a:r>
            <a:r>
              <a:rPr lang="tr-TR" dirty="0" smtClean="0"/>
              <a:t/>
            </a:r>
            <a:br>
              <a:rPr lang="tr-TR" dirty="0" smtClean="0"/>
            </a:br>
            <a:r>
              <a:rPr lang="tr-TR" dirty="0" smtClean="0"/>
              <a:t/>
            </a:r>
            <a:br>
              <a:rPr lang="tr-TR" dirty="0" smtClean="0"/>
            </a:br>
            <a:r>
              <a:rPr lang="tr-TR" dirty="0" smtClean="0"/>
              <a:t>“Bir ödev yazmak bir örgüt kurmaktır.” (</a:t>
            </a:r>
            <a:r>
              <a:rPr lang="tr-TR" dirty="0" err="1" smtClean="0"/>
              <a:t>Yalçınkaya</a:t>
            </a:r>
            <a:r>
              <a:rPr lang="tr-TR" dirty="0" smtClean="0"/>
              <a:t>, 2012: 96)</a:t>
            </a:r>
            <a:br>
              <a:rPr lang="tr-TR" dirty="0" smtClean="0"/>
            </a:b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Üslup</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Dilin bulunduğu düzeye göre (basit, gündelik, doğal, mecazi, yüksek vs)</a:t>
            </a:r>
          </a:p>
          <a:p>
            <a:r>
              <a:rPr lang="tr-TR" dirty="0" smtClean="0"/>
              <a:t>Metnin üretildiği çağa göre (Ortaçağ, Aydınlanma vs)</a:t>
            </a:r>
          </a:p>
          <a:p>
            <a:r>
              <a:rPr lang="tr-TR" dirty="0" smtClean="0"/>
              <a:t>Dilin kendisine bağlı (Alman, Fransız vs)</a:t>
            </a:r>
          </a:p>
          <a:p>
            <a:r>
              <a:rPr lang="tr-TR" dirty="0" smtClean="0"/>
              <a:t>Konuya bağlı (akademik, felsefi vs)</a:t>
            </a:r>
          </a:p>
          <a:p>
            <a:r>
              <a:rPr lang="tr-TR" dirty="0" smtClean="0"/>
              <a:t>Coğrafyaya bağlı (Anadolu vs)</a:t>
            </a:r>
          </a:p>
          <a:p>
            <a:r>
              <a:rPr lang="tr-TR" dirty="0" smtClean="0"/>
              <a:t>Okuyucuya bağlı (popüler, elit vs)</a:t>
            </a:r>
          </a:p>
          <a:p>
            <a:r>
              <a:rPr lang="tr-TR" dirty="0" smtClean="0"/>
              <a:t>Amaca bağlı (eleştiri, hiciv, övgü vs) </a:t>
            </a:r>
          </a:p>
          <a:p>
            <a:pPr>
              <a:buNone/>
            </a:pPr>
            <a:r>
              <a:rPr lang="tr-TR" dirty="0" smtClean="0"/>
              <a:t>	(</a:t>
            </a:r>
            <a:r>
              <a:rPr lang="tr-TR" dirty="0" err="1" smtClean="0"/>
              <a:t>Yalçınkaya</a:t>
            </a:r>
            <a:r>
              <a:rPr lang="tr-TR" dirty="0" smtClean="0"/>
              <a:t>, 2012: 103)</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Üslup</a:t>
            </a:r>
            <a:endParaRPr lang="tr-TR" dirty="0"/>
          </a:p>
        </p:txBody>
      </p:sp>
      <p:sp>
        <p:nvSpPr>
          <p:cNvPr id="3" name="2 İçerik Yer Tutucusu"/>
          <p:cNvSpPr>
            <a:spLocks noGrp="1"/>
          </p:cNvSpPr>
          <p:nvPr>
            <p:ph idx="1"/>
          </p:nvPr>
        </p:nvSpPr>
        <p:spPr/>
        <p:txBody>
          <a:bodyPr/>
          <a:lstStyle/>
          <a:p>
            <a:r>
              <a:rPr lang="tr-TR" dirty="0" smtClean="0"/>
              <a:t>Akıcı, açık, yalın ve canlı</a:t>
            </a:r>
          </a:p>
          <a:p>
            <a:r>
              <a:rPr lang="tr-TR" dirty="0" smtClean="0"/>
              <a:t>Ahlaki yargı barındırmayan</a:t>
            </a:r>
          </a:p>
          <a:p>
            <a:r>
              <a:rPr lang="tr-TR" dirty="0" smtClean="0"/>
              <a:t>Nesnellik/ Nötr bir üslup</a:t>
            </a:r>
          </a:p>
          <a:p>
            <a:r>
              <a:rPr lang="tr-TR" dirty="0" smtClean="0"/>
              <a:t>Zamir sorunu: Biz mi? Ben mi?</a:t>
            </a:r>
          </a:p>
          <a:p>
            <a:r>
              <a:rPr lang="tr-TR" dirty="0" smtClean="0"/>
              <a:t>Nesneye karşı mesafe</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Sözcük, cümle, paragraf…</a:t>
            </a:r>
            <a:endParaRPr lang="tr-TR" dirty="0"/>
          </a:p>
        </p:txBody>
      </p:sp>
      <p:sp>
        <p:nvSpPr>
          <p:cNvPr id="3" name="2 İçerik Yer Tutucusu"/>
          <p:cNvSpPr>
            <a:spLocks noGrp="1"/>
          </p:cNvSpPr>
          <p:nvPr>
            <p:ph idx="1"/>
          </p:nvPr>
        </p:nvSpPr>
        <p:spPr/>
        <p:txBody>
          <a:bodyPr>
            <a:normAutofit/>
          </a:bodyPr>
          <a:lstStyle/>
          <a:p>
            <a:r>
              <a:rPr lang="tr-TR" dirty="0" smtClean="0"/>
              <a:t>İlgili konunun temel sözcük dağarcığına hakimiyet</a:t>
            </a:r>
          </a:p>
          <a:p>
            <a:r>
              <a:rPr lang="tr-TR" dirty="0" smtClean="0"/>
              <a:t>Bağlaçların yerinde ve doğru kullanılması</a:t>
            </a:r>
          </a:p>
          <a:p>
            <a:r>
              <a:rPr lang="tr-TR" dirty="0" smtClean="0"/>
              <a:t>Uzun cümlelerden kaçının. </a:t>
            </a:r>
          </a:p>
          <a:p>
            <a:r>
              <a:rPr lang="tr-TR" dirty="0" smtClean="0"/>
              <a:t>Devrik cümlelerden uzak durmakta fayda var, edebi bir metin yazmıyoruz.</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Sözcük, cümle, paragraf…</a:t>
            </a:r>
            <a:endParaRPr lang="tr-TR" dirty="0"/>
          </a:p>
        </p:txBody>
      </p:sp>
      <p:sp>
        <p:nvSpPr>
          <p:cNvPr id="3" name="2 İçerik Yer Tutucusu"/>
          <p:cNvSpPr>
            <a:spLocks noGrp="1"/>
          </p:cNvSpPr>
          <p:nvPr>
            <p:ph idx="1"/>
          </p:nvPr>
        </p:nvSpPr>
        <p:spPr/>
        <p:txBody>
          <a:bodyPr/>
          <a:lstStyle/>
          <a:p>
            <a:r>
              <a:rPr lang="tr-TR" dirty="0" smtClean="0"/>
              <a:t>Paragrafı içeriden başlatmak ve paragraflar arasında boşluk bırakmak okumayı kolaylaştırır.</a:t>
            </a:r>
          </a:p>
          <a:p>
            <a:r>
              <a:rPr lang="tr-TR" dirty="0" smtClean="0"/>
              <a:t>Paragrafların kendi içlerinde bir anlam bütünlüğü olmalıdır.</a:t>
            </a:r>
          </a:p>
          <a:p>
            <a:r>
              <a:rPr lang="tr-TR" dirty="0" smtClean="0"/>
              <a:t>Paragraflar arasında da bir süreklilik/ bağlantılı kurulmalıdır.</a:t>
            </a:r>
          </a:p>
          <a:p>
            <a:pPr>
              <a:buNone/>
            </a:pPr>
            <a:r>
              <a:rPr lang="tr-TR" dirty="0" smtClean="0"/>
              <a:t>	(</a:t>
            </a:r>
            <a:r>
              <a:rPr lang="tr-TR" dirty="0" err="1" smtClean="0"/>
              <a:t>Yalçınkaya</a:t>
            </a:r>
            <a:r>
              <a:rPr lang="tr-TR" dirty="0" smtClean="0"/>
              <a:t>, 2012: 107-112)</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Başlık </a:t>
            </a:r>
            <a:endParaRPr lang="tr-TR" dirty="0"/>
          </a:p>
        </p:txBody>
      </p:sp>
      <p:sp>
        <p:nvSpPr>
          <p:cNvPr id="3" name="2 İçerik Yer Tutucusu"/>
          <p:cNvSpPr>
            <a:spLocks noGrp="1"/>
          </p:cNvSpPr>
          <p:nvPr>
            <p:ph idx="1"/>
          </p:nvPr>
        </p:nvSpPr>
        <p:spPr/>
        <p:txBody>
          <a:bodyPr/>
          <a:lstStyle/>
          <a:p>
            <a:r>
              <a:rPr lang="tr-TR" dirty="0" smtClean="0"/>
              <a:t>Başlık konuyla ilgili olmalı.</a:t>
            </a:r>
          </a:p>
          <a:p>
            <a:r>
              <a:rPr lang="tr-TR" dirty="0" smtClean="0"/>
              <a:t>Başlık okuyucuyu yönlendirir, o yüzden amaç ve işlevler göz önünde bulundurularak dikkatle atılmalıdır.</a:t>
            </a:r>
          </a:p>
          <a:p>
            <a:r>
              <a:rPr lang="tr-TR" dirty="0" smtClean="0"/>
              <a:t>Tek bir sözcük ya da bir cümle olabilir.</a:t>
            </a:r>
          </a:p>
          <a:p>
            <a:r>
              <a:rPr lang="tr-TR" dirty="0" smtClean="0"/>
              <a:t>Sadece dikkat çekmek için içeriği karşılamayan başlıklar kullanmayın.</a:t>
            </a:r>
          </a:p>
          <a:p>
            <a:r>
              <a:rPr lang="tr-TR" dirty="0" smtClean="0"/>
              <a:t>Başlığı önce ya da sonra atmak size kalmış.</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Bölümlere ayırma</a:t>
            </a:r>
            <a:endParaRPr lang="tr-TR" dirty="0"/>
          </a:p>
        </p:txBody>
      </p:sp>
      <p:sp>
        <p:nvSpPr>
          <p:cNvPr id="3" name="2 İçerik Yer Tutucusu"/>
          <p:cNvSpPr>
            <a:spLocks noGrp="1"/>
          </p:cNvSpPr>
          <p:nvPr>
            <p:ph idx="1"/>
          </p:nvPr>
        </p:nvSpPr>
        <p:spPr/>
        <p:txBody>
          <a:bodyPr/>
          <a:lstStyle/>
          <a:p>
            <a:r>
              <a:rPr lang="tr-TR" dirty="0" smtClean="0"/>
              <a:t>Ödevi bölümlere ayırmak konusunda ne çok cömert ne de çok cimri olun. Gerektiği yerde, gerektiği kadar alt başlık atın.</a:t>
            </a:r>
          </a:p>
          <a:p>
            <a:r>
              <a:rPr lang="tr-TR" dirty="0" smtClean="0"/>
              <a:t>Temel bölümler: giriş, gelişme ve sonuç</a:t>
            </a:r>
          </a:p>
          <a:p>
            <a:r>
              <a:rPr lang="tr-TR" dirty="0" smtClean="0"/>
              <a:t>Gelişme kısmı, giriş ve sonuçtan uzundur.</a:t>
            </a:r>
          </a:p>
          <a:p>
            <a:r>
              <a:rPr lang="tr-TR" dirty="0" smtClean="0"/>
              <a:t>Ana bölüm başlıklarını yeni sayfadan başlatın.</a:t>
            </a:r>
          </a:p>
          <a:p>
            <a:pPr>
              <a:buNone/>
            </a:pPr>
            <a:r>
              <a:rPr lang="tr-TR" dirty="0" smtClean="0"/>
              <a:t>	(</a:t>
            </a:r>
            <a:r>
              <a:rPr lang="tr-TR" dirty="0" err="1" smtClean="0"/>
              <a:t>Yalçınkaya</a:t>
            </a:r>
            <a:r>
              <a:rPr lang="tr-TR" dirty="0" smtClean="0"/>
              <a:t>, 2012: 119- 121)</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Giriş </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Giriş, ödevin beynidir.</a:t>
            </a:r>
          </a:p>
          <a:p>
            <a:r>
              <a:rPr lang="tr-TR" dirty="0" smtClean="0"/>
              <a:t>Sorunun ortaya konulduğu bölümdür.</a:t>
            </a:r>
          </a:p>
          <a:p>
            <a:r>
              <a:rPr lang="tr-TR" dirty="0" smtClean="0"/>
              <a:t>Konuyu neden ve nasıl seçtiğiniz ve önemi</a:t>
            </a:r>
          </a:p>
          <a:p>
            <a:r>
              <a:rPr lang="tr-TR" dirty="0" smtClean="0"/>
              <a:t>Konu üzerine temel tartışmaların kısa özeti</a:t>
            </a:r>
          </a:p>
          <a:p>
            <a:r>
              <a:rPr lang="tr-TR" dirty="0" smtClean="0"/>
              <a:t>Siz konuyu nasıl ele alıyorsunuz?</a:t>
            </a:r>
          </a:p>
          <a:p>
            <a:r>
              <a:rPr lang="tr-TR" dirty="0" smtClean="0"/>
              <a:t>Ödevin sınırları neler? Neleri dışta bırakıyor, neleri dahil ediyorsunuz? Neden? </a:t>
            </a:r>
          </a:p>
          <a:p>
            <a:r>
              <a:rPr lang="tr-TR" dirty="0" smtClean="0"/>
              <a:t>Kullanacağınız araştırma teknikleri</a:t>
            </a:r>
          </a:p>
          <a:p>
            <a:r>
              <a:rPr lang="tr-TR" dirty="0" smtClean="0"/>
              <a:t>Olası sonuçlarınız neler?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Gelişme </a:t>
            </a:r>
            <a:endParaRPr lang="tr-TR" dirty="0"/>
          </a:p>
        </p:txBody>
      </p:sp>
      <p:sp>
        <p:nvSpPr>
          <p:cNvPr id="3" name="2 İçerik Yer Tutucusu"/>
          <p:cNvSpPr>
            <a:spLocks noGrp="1"/>
          </p:cNvSpPr>
          <p:nvPr>
            <p:ph idx="1"/>
          </p:nvPr>
        </p:nvSpPr>
        <p:spPr/>
        <p:txBody>
          <a:bodyPr/>
          <a:lstStyle/>
          <a:p>
            <a:r>
              <a:rPr lang="tr-TR" dirty="0" smtClean="0"/>
              <a:t>Birden fazla bölümden oluşabilir.</a:t>
            </a:r>
          </a:p>
          <a:p>
            <a:r>
              <a:rPr lang="tr-TR" dirty="0" smtClean="0"/>
              <a:t>Savlarınız ve referanslarınız</a:t>
            </a:r>
          </a:p>
          <a:p>
            <a:r>
              <a:rPr lang="tr-TR" dirty="0" smtClean="0"/>
              <a:t>Literatür </a:t>
            </a:r>
          </a:p>
          <a:p>
            <a:r>
              <a:rPr lang="tr-TR" dirty="0" smtClean="0"/>
              <a:t>Kullandığınız verileri bağlamından saptırmayın, tarihselliği gözden kaçırmayın.</a:t>
            </a:r>
          </a:p>
          <a:p>
            <a:r>
              <a:rPr lang="tr-TR" dirty="0" smtClean="0"/>
              <a:t>Tartışma </a:t>
            </a:r>
          </a:p>
          <a:p>
            <a:r>
              <a:rPr lang="tr-TR" dirty="0" smtClean="0"/>
              <a:t>Savınızı ispata girişmek…</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Sonuç </a:t>
            </a:r>
            <a:endParaRPr lang="tr-TR" dirty="0"/>
          </a:p>
        </p:txBody>
      </p:sp>
      <p:sp>
        <p:nvSpPr>
          <p:cNvPr id="3" name="2 İçerik Yer Tutucusu"/>
          <p:cNvSpPr>
            <a:spLocks noGrp="1"/>
          </p:cNvSpPr>
          <p:nvPr>
            <p:ph idx="1"/>
          </p:nvPr>
        </p:nvSpPr>
        <p:spPr/>
        <p:txBody>
          <a:bodyPr/>
          <a:lstStyle/>
          <a:p>
            <a:r>
              <a:rPr lang="tr-TR" dirty="0" smtClean="0"/>
              <a:t>Derleme, toparlama, anımsatma, özetleme</a:t>
            </a:r>
          </a:p>
          <a:p>
            <a:r>
              <a:rPr lang="tr-TR" dirty="0" smtClean="0"/>
              <a:t>Ödevi zan altında bırakacak riskli tartışmalara girmeyin.</a:t>
            </a:r>
          </a:p>
          <a:p>
            <a:r>
              <a:rPr lang="tr-TR" dirty="0" smtClean="0"/>
              <a:t>Giriş bölümünde belirtilen olası sonuçların anımsatılması</a:t>
            </a:r>
          </a:p>
          <a:p>
            <a:r>
              <a:rPr lang="tr-TR" dirty="0" smtClean="0"/>
              <a:t>Gelişme bölümünün kısa özeti</a:t>
            </a:r>
          </a:p>
          <a:p>
            <a:r>
              <a:rPr lang="tr-TR" dirty="0" smtClean="0"/>
              <a:t>Vardığınız sonuçlar</a:t>
            </a:r>
          </a:p>
          <a:p>
            <a:pPr>
              <a:buNone/>
            </a:pPr>
            <a:r>
              <a:rPr lang="tr-TR" dirty="0" smtClean="0"/>
              <a:t>	(</a:t>
            </a:r>
            <a:r>
              <a:rPr lang="tr-TR" dirty="0" err="1" smtClean="0"/>
              <a:t>Yalçınkaya</a:t>
            </a:r>
            <a:r>
              <a:rPr lang="tr-TR" dirty="0" smtClean="0"/>
              <a:t>, 2012: 121-131)</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Kaynak: </a:t>
            </a:r>
          </a:p>
          <a:p>
            <a:pPr>
              <a:buNone/>
            </a:pPr>
            <a:r>
              <a:rPr lang="tr-TR" dirty="0" smtClean="0"/>
              <a:t>	</a:t>
            </a:r>
            <a:r>
              <a:rPr lang="tr-TR" dirty="0" err="1" smtClean="0"/>
              <a:t>Yalçınkaya</a:t>
            </a:r>
            <a:r>
              <a:rPr lang="tr-TR" dirty="0" smtClean="0"/>
              <a:t>, Ayhan (2012) </a:t>
            </a:r>
            <a:r>
              <a:rPr lang="tr-TR" i="1" dirty="0" smtClean="0"/>
              <a:t>Mazerete Mahal Yok Sosyal Bilimler Öğrencileri İçin </a:t>
            </a:r>
            <a:r>
              <a:rPr lang="tr-TR" i="1" dirty="0" err="1" smtClean="0"/>
              <a:t>Eğenceli</a:t>
            </a:r>
            <a:r>
              <a:rPr lang="tr-TR" i="1" dirty="0" smtClean="0"/>
              <a:t>(k) Bir Ödev, Lisansüstü Öğretim ve Tez </a:t>
            </a:r>
            <a:r>
              <a:rPr lang="tr-TR" i="1" dirty="0" err="1" smtClean="0"/>
              <a:t>Klavuzu</a:t>
            </a:r>
            <a:r>
              <a:rPr lang="tr-TR" i="1" dirty="0" smtClean="0"/>
              <a:t>. </a:t>
            </a:r>
            <a:r>
              <a:rPr lang="tr-TR" dirty="0" smtClean="0"/>
              <a:t>Ankara: Siyasal </a:t>
            </a:r>
            <a:r>
              <a:rPr lang="tr-TR" dirty="0" err="1" smtClean="0"/>
              <a:t>Kitabevi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Genel uyarılar</a:t>
            </a:r>
            <a:endParaRPr lang="tr-TR" dirty="0"/>
          </a:p>
        </p:txBody>
      </p:sp>
      <p:sp>
        <p:nvSpPr>
          <p:cNvPr id="3" name="2 İçerik Yer Tutucusu"/>
          <p:cNvSpPr>
            <a:spLocks noGrp="1"/>
          </p:cNvSpPr>
          <p:nvPr>
            <p:ph idx="1"/>
          </p:nvPr>
        </p:nvSpPr>
        <p:spPr/>
        <p:txBody>
          <a:bodyPr/>
          <a:lstStyle/>
          <a:p>
            <a:r>
              <a:rPr lang="tr-TR" dirty="0" smtClean="0"/>
              <a:t>İlgili kaynakları okumaya başlamadan önce sınıflandırın.</a:t>
            </a:r>
          </a:p>
          <a:p>
            <a:r>
              <a:rPr lang="tr-TR" dirty="0" smtClean="0"/>
              <a:t>İlk önce konuyla ilgili en genel, en kapsamlı kaynaktan başlayın.</a:t>
            </a:r>
          </a:p>
          <a:p>
            <a:r>
              <a:rPr lang="tr-TR" dirty="0" smtClean="0"/>
              <a:t>Sonra daha dar kapsamlı kaynaklara geçin.</a:t>
            </a:r>
          </a:p>
          <a:p>
            <a:r>
              <a:rPr lang="tr-TR" dirty="0" smtClean="0"/>
              <a:t>Temel kaynaklar elinizin altında bulunsun, sıklıkla geri döneceksiniz.</a:t>
            </a:r>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Genel uyarılar</a:t>
            </a:r>
            <a:endParaRPr lang="tr-TR" dirty="0"/>
          </a:p>
        </p:txBody>
      </p:sp>
      <p:sp>
        <p:nvSpPr>
          <p:cNvPr id="3" name="2 İçerik Yer Tutucusu"/>
          <p:cNvSpPr>
            <a:spLocks noGrp="1"/>
          </p:cNvSpPr>
          <p:nvPr>
            <p:ph idx="1"/>
          </p:nvPr>
        </p:nvSpPr>
        <p:spPr/>
        <p:txBody>
          <a:bodyPr>
            <a:normAutofit lnSpcReduction="10000"/>
          </a:bodyPr>
          <a:lstStyle/>
          <a:p>
            <a:r>
              <a:rPr lang="tr-TR" dirty="0" smtClean="0"/>
              <a:t>Not çıkartarak okuyun. Bu notlar asıl metni yazmaya başladığınızda çok işinize yarar. Ayrıca metinler arasında karşılaştırma yapmanızı da kolaylaştırır.</a:t>
            </a:r>
          </a:p>
          <a:p>
            <a:r>
              <a:rPr lang="tr-TR" dirty="0" smtClean="0"/>
              <a:t>Aldığınız notlarda kitabın künyesi ve sayfa sayısını, doğrudan mı dolaylı mı alıntı yaptığınızı açıkça belirtin. İlerledikçe işler karışır. </a:t>
            </a:r>
          </a:p>
          <a:p>
            <a:pPr>
              <a:buNone/>
            </a:pPr>
            <a:r>
              <a:rPr lang="tr-TR" dirty="0" smtClean="0"/>
              <a:t>	(</a:t>
            </a:r>
            <a:r>
              <a:rPr lang="tr-TR" dirty="0" err="1" smtClean="0"/>
              <a:t>Yalçınkaya</a:t>
            </a:r>
            <a:r>
              <a:rPr lang="tr-TR" dirty="0" smtClean="0"/>
              <a:t>, 2012: 97, 98)</a:t>
            </a:r>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Leit</a:t>
            </a:r>
            <a:r>
              <a:rPr lang="tr-TR" dirty="0" smtClean="0"/>
              <a:t> </a:t>
            </a:r>
            <a:r>
              <a:rPr lang="tr-TR" dirty="0" err="1" smtClean="0"/>
              <a:t>motiv</a:t>
            </a:r>
            <a:endParaRPr lang="tr-TR" dirty="0"/>
          </a:p>
        </p:txBody>
      </p:sp>
      <p:sp>
        <p:nvSpPr>
          <p:cNvPr id="3" name="2 İçerik Yer Tutucusu"/>
          <p:cNvSpPr>
            <a:spLocks noGrp="1"/>
          </p:cNvSpPr>
          <p:nvPr>
            <p:ph idx="1"/>
          </p:nvPr>
        </p:nvSpPr>
        <p:spPr/>
        <p:txBody>
          <a:bodyPr/>
          <a:lstStyle/>
          <a:p>
            <a:r>
              <a:rPr lang="tr-TR" dirty="0" smtClean="0"/>
              <a:t>Ana izlek. Araştırdığınız konuyla ilgili temel savınız, perspektifiniz. </a:t>
            </a:r>
          </a:p>
          <a:p>
            <a:r>
              <a:rPr lang="tr-TR" dirty="0" smtClean="0"/>
              <a:t>Tüm yazı bunun etrafında şekillenir, sağlamsa yazı da sağlam olur. </a:t>
            </a:r>
          </a:p>
          <a:p>
            <a:r>
              <a:rPr lang="tr-TR" dirty="0" smtClean="0"/>
              <a:t>Tutarlı, bütünlüklü ve iyi örgütlenmiş olmalıdır.</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Plan </a:t>
            </a:r>
            <a:endParaRPr lang="tr-TR" dirty="0"/>
          </a:p>
        </p:txBody>
      </p:sp>
      <p:sp>
        <p:nvSpPr>
          <p:cNvPr id="3" name="2 İçerik Yer Tutucusu"/>
          <p:cNvSpPr>
            <a:spLocks noGrp="1"/>
          </p:cNvSpPr>
          <p:nvPr>
            <p:ph idx="1"/>
          </p:nvPr>
        </p:nvSpPr>
        <p:spPr/>
        <p:txBody>
          <a:bodyPr/>
          <a:lstStyle/>
          <a:p>
            <a:r>
              <a:rPr lang="tr-TR" dirty="0" smtClean="0"/>
              <a:t>Yazmaya başlamadan önce bir plan çıkarın. Muhtemelen ilk hali son halinden oldukça farklı olacaktır. Bu sizi korkutmasın ve bu konuda katı olmayın, esnek olun. İlerledikçe eklemek ve çıkarmak istediğiniz yerler mutlaka olacaktır.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Yazmaya başlamak</a:t>
            </a:r>
            <a:endParaRPr lang="tr-TR" dirty="0"/>
          </a:p>
        </p:txBody>
      </p:sp>
      <p:sp>
        <p:nvSpPr>
          <p:cNvPr id="3" name="2 İçerik Yer Tutucusu"/>
          <p:cNvSpPr>
            <a:spLocks noGrp="1"/>
          </p:cNvSpPr>
          <p:nvPr>
            <p:ph idx="1"/>
          </p:nvPr>
        </p:nvSpPr>
        <p:spPr/>
        <p:txBody>
          <a:bodyPr>
            <a:normAutofit lnSpcReduction="10000"/>
          </a:bodyPr>
          <a:lstStyle/>
          <a:p>
            <a:r>
              <a:rPr lang="tr-TR" dirty="0" smtClean="0"/>
              <a:t>Yazmaya başlamak için bütün kaynakları okumayı beklemeyin. </a:t>
            </a:r>
          </a:p>
          <a:p>
            <a:r>
              <a:rPr lang="tr-TR" dirty="0" smtClean="0"/>
              <a:t>Okuduğunuz her kaynak sizi yeni birine yönlendirir ve bunun sonu yok. Bilgi sınırsızdır.</a:t>
            </a:r>
          </a:p>
          <a:p>
            <a:r>
              <a:rPr lang="tr-TR" dirty="0" smtClean="0"/>
              <a:t>Konu kafanızda netleşmeye başladığında yazmaya da başlayabilir ve bu sürede okumalarınıza devam edebilirsiniz. </a:t>
            </a:r>
          </a:p>
          <a:p>
            <a:r>
              <a:rPr lang="tr-TR" dirty="0" smtClean="0"/>
              <a:t>Geriye dönüp düzeltme şansınız her zaman var.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Yazmaya başlamak</a:t>
            </a:r>
            <a:endParaRPr lang="tr-TR" dirty="0"/>
          </a:p>
        </p:txBody>
      </p:sp>
      <p:sp>
        <p:nvSpPr>
          <p:cNvPr id="3" name="2 İçerik Yer Tutucusu"/>
          <p:cNvSpPr>
            <a:spLocks noGrp="1"/>
          </p:cNvSpPr>
          <p:nvPr>
            <p:ph idx="1"/>
          </p:nvPr>
        </p:nvSpPr>
        <p:spPr/>
        <p:txBody>
          <a:bodyPr>
            <a:normAutofit lnSpcReduction="10000"/>
          </a:bodyPr>
          <a:lstStyle/>
          <a:p>
            <a:r>
              <a:rPr lang="tr-TR" dirty="0" smtClean="0"/>
              <a:t>Yazmaya başlamayı ertelemeyin!</a:t>
            </a:r>
          </a:p>
          <a:p>
            <a:r>
              <a:rPr lang="tr-TR" dirty="0" smtClean="0"/>
              <a:t>Yazma süreniz tahmin ettiğinizden uzun sürecektir. Halledeceğinizi düşündüğünüzden daha uzun bir zaman ayırın.</a:t>
            </a:r>
          </a:p>
          <a:p>
            <a:r>
              <a:rPr lang="tr-TR" dirty="0" smtClean="0"/>
              <a:t>Unutmayın ki ödevi tamamlamanız için ilk önce başlamanız gerek.</a:t>
            </a:r>
          </a:p>
          <a:p>
            <a:r>
              <a:rPr lang="tr-TR" dirty="0" smtClean="0"/>
              <a:t>Başladıktan sonra işlerin kolaylaştığını göreceksiniz.</a:t>
            </a:r>
          </a:p>
          <a:p>
            <a:pPr>
              <a:buNone/>
            </a:pPr>
            <a:r>
              <a:rPr lang="tr-TR" dirty="0" smtClean="0"/>
              <a:t>	(</a:t>
            </a:r>
            <a:r>
              <a:rPr lang="tr-TR" dirty="0" err="1" smtClean="0"/>
              <a:t>Yalçınkaya</a:t>
            </a:r>
            <a:r>
              <a:rPr lang="tr-TR" dirty="0" smtClean="0"/>
              <a:t>, 2012: 100, 101)</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Notların düzenlenmesi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Elinizdeki tüm notları, kullanmayı planladığınız yerlere göre sınıflandırın. </a:t>
            </a:r>
          </a:p>
          <a:p>
            <a:r>
              <a:rPr lang="tr-TR" dirty="0" smtClean="0"/>
              <a:t>Bazı kaynakları boşuna okumuş olabilirsiniz, sırf okudunuz diye konunuzu dağıtmak pahasına bunları kullanmayın. Elerken de üzülmeyin, çok şey söylemekle mantıklı bir şey söylemek arasında bir ilişki yoktur.</a:t>
            </a:r>
          </a:p>
          <a:p>
            <a:r>
              <a:rPr lang="tr-TR" dirty="0" smtClean="0"/>
              <a:t>Bir konu üzerine yazılmış her şeyi okuma şansınız yok, notları düzenlerken boşluklar olduğunu fark edeceksiniz. Sonsuza kadar kaynak peşinde koşamazsınız. Fakat eksikliklerinizi açıkça belirtmeyi de unutmayın!   </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Üslup </a:t>
            </a:r>
            <a:endParaRPr lang="tr-TR" dirty="0"/>
          </a:p>
        </p:txBody>
      </p:sp>
      <p:sp>
        <p:nvSpPr>
          <p:cNvPr id="3" name="2 İçerik Yer Tutucusu"/>
          <p:cNvSpPr>
            <a:spLocks noGrp="1"/>
          </p:cNvSpPr>
          <p:nvPr>
            <p:ph idx="1"/>
          </p:nvPr>
        </p:nvSpPr>
        <p:spPr/>
        <p:txBody>
          <a:bodyPr>
            <a:normAutofit/>
          </a:bodyPr>
          <a:lstStyle/>
          <a:p>
            <a:r>
              <a:rPr lang="tr-TR" dirty="0" smtClean="0"/>
              <a:t>Anlatma, oluş, deyiş veya yapış biçimi, tarz.</a:t>
            </a:r>
          </a:p>
          <a:p>
            <a:r>
              <a:rPr lang="tr-TR" dirty="0" smtClean="0"/>
              <a:t>Bir sanatçıya, bir çağa veya bir ülkeye özgü teknik, renk, biçimlendirme ve söyleyiş özelliği, biçem, stil.</a:t>
            </a:r>
          </a:p>
          <a:p>
            <a:r>
              <a:rPr lang="tr-TR" i="1" dirty="0" smtClean="0"/>
              <a:t>(edebiyat)</a:t>
            </a:r>
            <a:r>
              <a:rPr lang="tr-TR" dirty="0" smtClean="0"/>
              <a:t> Sanatçının görüş, duyuş, anlayış ve anlatıştaki özelliği veya bir türün, bir çağın kendine özgü anlatış biçimi, biçem, tarz, stil.</a:t>
            </a:r>
          </a:p>
          <a:p>
            <a:pPr>
              <a:buNone/>
            </a:pPr>
            <a:r>
              <a:rPr lang="tr-TR" dirty="0" smtClean="0"/>
              <a:t>	(</a:t>
            </a:r>
            <a:r>
              <a:rPr lang="tr-TR" sz="2800" i="1" dirty="0" smtClean="0"/>
              <a:t>TDK, Güncel Türkçe Sözlük</a:t>
            </a:r>
            <a:r>
              <a:rPr lang="tr-TR" dirty="0" smtClean="0"/>
              <a:t>)</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712</Words>
  <Application>Microsoft Office PowerPoint</Application>
  <PresentationFormat>Ekran Gösterisi (4:3)</PresentationFormat>
  <Paragraphs>98</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“YAZMAK”  “Bir ödev yazmak bir örgüt kurmaktır.” (Yalçınkaya, 2012: 96) </vt:lpstr>
      <vt:lpstr>Genel uyarılar</vt:lpstr>
      <vt:lpstr>Genel uyarılar</vt:lpstr>
      <vt:lpstr>Leit motiv</vt:lpstr>
      <vt:lpstr>Plan </vt:lpstr>
      <vt:lpstr>Yazmaya başlamak</vt:lpstr>
      <vt:lpstr>Yazmaya başlamak</vt:lpstr>
      <vt:lpstr>Notların düzenlenmesi</vt:lpstr>
      <vt:lpstr>Üslup </vt:lpstr>
      <vt:lpstr>Üslup</vt:lpstr>
      <vt:lpstr>Üslup</vt:lpstr>
      <vt:lpstr>Sözcük, cümle, paragraf…</vt:lpstr>
      <vt:lpstr>Sözcük, cümle, paragraf…</vt:lpstr>
      <vt:lpstr>Başlık </vt:lpstr>
      <vt:lpstr>Bölümlere ayırma</vt:lpstr>
      <vt:lpstr>Giriş </vt:lpstr>
      <vt:lpstr>Gelişme </vt:lpstr>
      <vt:lpstr>Sonuç </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YAZMAK – 1  “Bir ödev yazmak bir örgüt kurmaktır.” (Yalçınkaya, 2012: 96) </dc:title>
  <dc:creator>irem yilmaz</dc:creator>
  <cp:lastModifiedBy>iremyilmaz</cp:lastModifiedBy>
  <cp:revision>22</cp:revision>
  <dcterms:created xsi:type="dcterms:W3CDTF">2017-11-14T10:51:15Z</dcterms:created>
  <dcterms:modified xsi:type="dcterms:W3CDTF">2017-11-16T13:24:09Z</dcterms:modified>
</cp:coreProperties>
</file>