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9"/>
  </p:handoutMasterIdLst>
  <p:sldIdLst>
    <p:sldId id="288" r:id="rId2"/>
    <p:sldId id="256" r:id="rId3"/>
    <p:sldId id="289" r:id="rId4"/>
    <p:sldId id="290" r:id="rId5"/>
    <p:sldId id="291" r:id="rId6"/>
    <p:sldId id="292" r:id="rId7"/>
    <p:sldId id="293" r:id="rId8"/>
    <p:sldId id="270" r:id="rId9"/>
    <p:sldId id="268" r:id="rId10"/>
    <p:sldId id="269" r:id="rId11"/>
    <p:sldId id="285" r:id="rId12"/>
    <p:sldId id="286" r:id="rId13"/>
    <p:sldId id="257" r:id="rId14"/>
    <p:sldId id="258" r:id="rId15"/>
    <p:sldId id="275" r:id="rId16"/>
    <p:sldId id="259" r:id="rId17"/>
    <p:sldId id="276" r:id="rId18"/>
    <p:sldId id="260" r:id="rId19"/>
    <p:sldId id="277" r:id="rId20"/>
    <p:sldId id="261" r:id="rId21"/>
    <p:sldId id="278" r:id="rId22"/>
    <p:sldId id="271" r:id="rId23"/>
    <p:sldId id="262" r:id="rId24"/>
    <p:sldId id="279" r:id="rId25"/>
    <p:sldId id="263" r:id="rId26"/>
    <p:sldId id="264" r:id="rId27"/>
    <p:sldId id="280" r:id="rId28"/>
    <p:sldId id="265" r:id="rId29"/>
    <p:sldId id="281" r:id="rId30"/>
    <p:sldId id="266" r:id="rId31"/>
    <p:sldId id="282" r:id="rId32"/>
    <p:sldId id="267" r:id="rId33"/>
    <p:sldId id="283" r:id="rId34"/>
    <p:sldId id="284" r:id="rId35"/>
    <p:sldId id="272" r:id="rId36"/>
    <p:sldId id="274" r:id="rId37"/>
    <p:sldId id="273" r:id="rId38"/>
  </p:sldIdLst>
  <p:sldSz cx="9144000" cy="6858000" type="screen4x3"/>
  <p:notesSz cx="6858000" cy="90805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4660" autoAdjust="0"/>
  </p:normalViewPr>
  <p:slideViewPr>
    <p:cSldViewPr>
      <p:cViewPr varScale="1">
        <p:scale>
          <a:sx n="107" d="100"/>
          <a:sy n="107" d="100"/>
        </p:scale>
        <p:origin x="-90" y="-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24888"/>
            <a:ext cx="29718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24888"/>
            <a:ext cx="29718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F1003D7-37CB-4D7D-AA2B-90B6B714A5B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365170-2980-4042-AF23-C2C9AE498D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719351-2ED9-47F1-891A-B2D953B4559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33004C-1385-4AAF-87F7-C4EDEDD72B7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5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3BB7F7-1A41-4C93-8D7F-F6E8FDC934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5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FF2E70-131B-4126-BFAC-69978520CE8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5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C4A48C-0443-425C-8B55-43AC80A622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500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72BA81-2DB0-4679-B001-BB1FD3B8BC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27D869-18CD-4216-AE50-B35526A3183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01AC05-440A-4609-8E4E-D1EE5DA7400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BD90D4-C4D0-4D51-86C6-5B3A7C1188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B849BB-FC17-4BB2-B2BF-2013BC93CF1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30A562-D332-44BC-96AE-85089E84FFB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F26B65-C4B0-47D5-B537-FFE9C17DEC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CAA822-CE9A-46CA-A4D1-DA45D2281B1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7845A7-48AD-454C-8D60-E2D03D0F144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4A4C905-97FA-4073-BCF1-38E40B44E47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advClick="0" advTm="15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5" Type="http://schemas.openxmlformats.org/officeDocument/2006/relationships/image" Target="../media/image2.png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biology-resources.com/biology-videos-insects.html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.youtube.com/watch?v=nuPCu8lHC8I" TargetMode="Externa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ucbiotech.org/resources/biotech/slides/10insect/28.jpg" TargetMode="Externa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cropwatch.unl.edu/photos/cwphoto/coblkcut.jpg" TargetMode="Externa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www.uri.edu/ce/factsheets/prints/cutworms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www.sharnoffphotos.com/photos/caterpillar.jpeg" TargetMode="Externa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http://doacs.state.fl.us/~pi/enpp/ento/images/grasshopper.jpg" TargetMode="Externa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hyperlink" Target="http://mamba.bio.uci.edu/~pjbryant/biodiv/hemipt/index.4.jpg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hyperlink" Target="http://eny3005.ifas.ufl.edu/lab1/Hemiptera/Mirid_1.jpg" TargetMode="External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hyperlink" Target="http://www.myhouseplants.com/mealybug.jpg" TargetMode="External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hyperlink" Target="http://www.plant.wageningen-ur.nl/news/images/2001-19-Thrips-adult.jpg" TargetMode="External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hyperlink" Target="http://www.gardenguides.com/news/images/whitefly.jpg" TargetMode="Externa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hyperlink" Target="http://www.abc.net.au/science/news/img/mites.gif" TargetMode="External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orestpests.org/images/768x512/0488030.jpg" TargetMode="External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slideLayout" Target="../slideLayouts/slideLayout7.xml"/><Relationship Id="rId1" Type="http://schemas.openxmlformats.org/officeDocument/2006/relationships/audio" Target="file:///\\ARTCITY-IS\SYS\SHARED\sounds\bad%20to%20the%20bone.wav" TargetMode="Externa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WordArt 3"/>
          <p:cNvSpPr>
            <a:spLocks noChangeArrowheads="1" noChangeShapeType="1" noTextEdit="1"/>
          </p:cNvSpPr>
          <p:nvPr/>
        </p:nvSpPr>
        <p:spPr bwMode="auto">
          <a:xfrm>
            <a:off x="3429000" y="1676400"/>
            <a:ext cx="3933825" cy="2209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6600" kern="10">
                <a:ln w="12700">
                  <a:solidFill>
                    <a:srgbClr val="3333CC"/>
                  </a:solidFill>
                  <a:miter lim="800000"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First-Grader"/>
              </a:rPr>
              <a:t>Insects</a:t>
            </a:r>
          </a:p>
        </p:txBody>
      </p:sp>
      <p:pic>
        <p:nvPicPr>
          <p:cNvPr id="2053" name="Picture 5" descr="D:\MHP\homeprem\hmprdir2\na01420_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6400" y="4495800"/>
            <a:ext cx="1873250" cy="1381125"/>
          </a:xfrm>
          <a:prstGeom prst="rect">
            <a:avLst/>
          </a:prstGeom>
          <a:noFill/>
        </p:spPr>
      </p:pic>
      <p:sp>
        <p:nvSpPr>
          <p:cNvPr id="2059" name="AutoShape 11"/>
          <p:cNvSpPr>
            <a:spLocks noChangeArrowheads="1"/>
          </p:cNvSpPr>
          <p:nvPr/>
        </p:nvSpPr>
        <p:spPr bwMode="auto">
          <a:xfrm>
            <a:off x="1447800" y="4191000"/>
            <a:ext cx="2438400" cy="2133600"/>
          </a:xfrm>
          <a:prstGeom prst="irregularSeal1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2060" name="Picture 12">
            <a:hlinkClick r:id="" action="ppaction://media"/>
          </p:cNvPr>
          <p:cNvPicPr>
            <a:picLocks noRot="1" noChangeAspect="1" noChangeArrowheads="1"/>
          </p:cNvPicPr>
          <p:nvPr>
            <a:wavAudioFile r:embed="rId1" name="slap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62484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 or fly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s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nimBg="1"/>
      <p:bldP spid="205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 descr="incomplete metamorphosi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4400" y="457200"/>
            <a:ext cx="4419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8" descr="complete metamorphosis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457200"/>
            <a:ext cx="42545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Rectangle 9"/>
          <p:cNvSpPr>
            <a:spLocks noGrp="1" noChangeArrowheads="1"/>
          </p:cNvSpPr>
          <p:nvPr>
            <p:ph type="title"/>
          </p:nvPr>
        </p:nvSpPr>
        <p:spPr>
          <a:xfrm>
            <a:off x="0" y="5486400"/>
            <a:ext cx="91440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*Insects must be killed when they are actively feeding or moving on the plant.</a:t>
            </a:r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smtClean="0"/>
              <a:t>Complete Metamorphosis Video</a:t>
            </a:r>
          </a:p>
        </p:txBody>
      </p:sp>
      <p:pic>
        <p:nvPicPr>
          <p:cNvPr id="7171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l="21875" t="36458" r="32813" b="18750"/>
          <a:stretch>
            <a:fillRect/>
          </a:stretch>
        </p:blipFill>
        <p:spPr bwMode="auto">
          <a:xfrm>
            <a:off x="838200" y="1219200"/>
            <a:ext cx="7315200" cy="542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http://www.youtube.com/watch?v=nuPCu8lHC8I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3" cstate="print"/>
          <a:srcRect l="10938" t="28125" r="43750" b="36458"/>
          <a:stretch>
            <a:fillRect/>
          </a:stretch>
        </p:blipFill>
        <p:spPr bwMode="auto">
          <a:xfrm>
            <a:off x="990600" y="2057400"/>
            <a:ext cx="7408863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Damage 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8229600" cy="4191000"/>
          </a:xfrm>
        </p:spPr>
        <p:txBody>
          <a:bodyPr/>
          <a:lstStyle/>
          <a:p>
            <a:pPr eaLnBrk="1" hangingPunct="1"/>
            <a:r>
              <a:rPr lang="en-US" sz="2400" smtClean="0"/>
              <a:t>Damage depends on the type of mouthpart</a:t>
            </a:r>
          </a:p>
          <a:p>
            <a:pPr eaLnBrk="1" hangingPunct="1"/>
            <a:r>
              <a:rPr lang="en-US" sz="2400" smtClean="0"/>
              <a:t>Chewing-tear, chew or grind food</a:t>
            </a:r>
          </a:p>
          <a:p>
            <a:pPr eaLnBrk="1" hangingPunct="1"/>
            <a:r>
              <a:rPr lang="en-US" sz="2400" smtClean="0"/>
              <a:t>Sucking:</a:t>
            </a:r>
          </a:p>
          <a:p>
            <a:pPr lvl="1" eaLnBrk="1" hangingPunct="1"/>
            <a:r>
              <a:rPr lang="en-US" sz="2000" smtClean="0"/>
              <a:t>Piercing: punctures plant and suck sap</a:t>
            </a:r>
          </a:p>
          <a:p>
            <a:pPr lvl="1" eaLnBrk="1" hangingPunct="1"/>
            <a:r>
              <a:rPr lang="en-US" sz="2000" smtClean="0"/>
              <a:t>Rasping: rasps or break surface and suck sap.</a:t>
            </a:r>
          </a:p>
          <a:p>
            <a:pPr eaLnBrk="1" hangingPunct="1"/>
            <a:r>
              <a:rPr lang="en-US" sz="2400" smtClean="0"/>
              <a:t>Siphoning: have a coiled tube they dip into liquid food such as nectar and draw it in (ex. Butterfly)</a:t>
            </a:r>
          </a:p>
          <a:p>
            <a:pPr eaLnBrk="1" hangingPunct="1"/>
            <a:r>
              <a:rPr lang="en-US" sz="2400" smtClean="0"/>
              <a:t>Sponging: have two sponge-like structures that collect liquid food and move it into the food canal. (ex. House fly)</a:t>
            </a:r>
          </a:p>
          <a:p>
            <a:pPr eaLnBrk="1" hangingPunct="1"/>
            <a:endParaRPr lang="en-US" sz="2400" smtClean="0"/>
          </a:p>
        </p:txBody>
      </p:sp>
      <p:pic>
        <p:nvPicPr>
          <p:cNvPr id="1031" name="Picture 7" descr="28">
            <a:hlinkClick r:id="rId3"/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858000" y="457200"/>
            <a:ext cx="1828800" cy="1212850"/>
          </a:xfrm>
        </p:spPr>
      </p:pic>
      <p:graphicFrame>
        <p:nvGraphicFramePr>
          <p:cNvPr id="1026" name="Object 8"/>
          <p:cNvGraphicFramePr>
            <a:graphicFrameLocks noChangeAspect="1"/>
          </p:cNvGraphicFramePr>
          <p:nvPr>
            <p:ph sz="quarter" idx="3"/>
          </p:nvPr>
        </p:nvGraphicFramePr>
        <p:xfrm>
          <a:off x="7637463" y="5257800"/>
          <a:ext cx="1506537" cy="1600200"/>
        </p:xfrm>
        <a:graphic>
          <a:graphicData uri="http://schemas.openxmlformats.org/presentationml/2006/ole">
            <p:oleObj spid="_x0000_s1026" name="Clip" r:id="rId5" imgW="515520" imgH="547560" progId="">
              <p:embed/>
            </p:oleObj>
          </a:graphicData>
        </a:graphic>
      </p:graphicFrame>
      <p:graphicFrame>
        <p:nvGraphicFramePr>
          <p:cNvPr id="1027" name="Object 10"/>
          <p:cNvGraphicFramePr>
            <a:graphicFrameLocks noChangeAspect="1"/>
          </p:cNvGraphicFramePr>
          <p:nvPr/>
        </p:nvGraphicFramePr>
        <p:xfrm>
          <a:off x="6858000" y="2078038"/>
          <a:ext cx="1981200" cy="1920875"/>
        </p:xfrm>
        <a:graphic>
          <a:graphicData uri="http://schemas.openxmlformats.org/presentationml/2006/ole">
            <p:oleObj spid="_x0000_s1027" name="Clip" r:id="rId6" imgW="1415160" imgH="1370520" progId="">
              <p:embed/>
            </p:oleObj>
          </a:graphicData>
        </a:graphic>
      </p:graphicFrame>
      <p:graphicFrame>
        <p:nvGraphicFramePr>
          <p:cNvPr id="1028" name="Object 11"/>
          <p:cNvGraphicFramePr>
            <a:graphicFrameLocks noChangeAspect="1"/>
          </p:cNvGraphicFramePr>
          <p:nvPr/>
        </p:nvGraphicFramePr>
        <p:xfrm>
          <a:off x="381000" y="152400"/>
          <a:ext cx="2971800" cy="1287463"/>
        </p:xfrm>
        <a:graphic>
          <a:graphicData uri="http://schemas.openxmlformats.org/presentationml/2006/ole">
            <p:oleObj spid="_x0000_s1028" name="Clip" r:id="rId7" imgW="936000" imgH="405000" progId="">
              <p:embed/>
            </p:oleObj>
          </a:graphicData>
        </a:graphic>
      </p:graphicFrame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Chewing- Beetles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Eat leaves</a:t>
            </a:r>
          </a:p>
          <a:p>
            <a:pPr eaLnBrk="1" hangingPunct="1"/>
            <a:r>
              <a:rPr lang="en-US" sz="2800" smtClean="0"/>
              <a:t>Stems</a:t>
            </a:r>
          </a:p>
          <a:p>
            <a:pPr eaLnBrk="1" hangingPunct="1"/>
            <a:r>
              <a:rPr lang="en-US" sz="2800" smtClean="0"/>
              <a:t>Flowers</a:t>
            </a:r>
          </a:p>
          <a:p>
            <a:pPr eaLnBrk="1" hangingPunct="1"/>
            <a:r>
              <a:rPr lang="en-US" sz="2800" smtClean="0"/>
              <a:t>Fruits</a:t>
            </a:r>
          </a:p>
          <a:p>
            <a:pPr eaLnBrk="1" hangingPunct="1"/>
            <a:r>
              <a:rPr lang="en-US" sz="2800" smtClean="0"/>
              <a:t>Nuts</a:t>
            </a:r>
          </a:p>
        </p:txBody>
      </p:sp>
      <p:pic>
        <p:nvPicPr>
          <p:cNvPr id="9220" name="Picture 10" descr="mandibles of female Stag Beetle, genus Platycerus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038600" y="2216150"/>
            <a:ext cx="4572000" cy="3313113"/>
          </a:xfrm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Beetles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0244" name="Picture 5" descr="japanese_beetle_adul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1600200"/>
            <a:ext cx="3124200" cy="251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7" descr="beetl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95750"/>
            <a:ext cx="4419600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9" descr="beetles-00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9638" y="4071938"/>
            <a:ext cx="4424362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11" descr="BlackScarabBeetle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62750" y="0"/>
            <a:ext cx="238125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13" descr="CucumberBeetleStriped_C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2819400" cy="26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Chewing- Cutworms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Usually attacks stems</a:t>
            </a:r>
          </a:p>
          <a:p>
            <a:pPr eaLnBrk="1" hangingPunct="1"/>
            <a:r>
              <a:rPr lang="en-US" sz="2800" smtClean="0"/>
              <a:t>May eat other plants</a:t>
            </a:r>
          </a:p>
        </p:txBody>
      </p:sp>
      <p:pic>
        <p:nvPicPr>
          <p:cNvPr id="11268" name="Picture 7" descr="coblkcut">
            <a:hlinkClick r:id="rId2"/>
          </p:cNvPr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114800" y="2700338"/>
            <a:ext cx="4648200" cy="3616325"/>
          </a:xfrm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Cutworms: </a:t>
            </a:r>
            <a:r>
              <a:rPr lang="en-US" sz="4000" smtClean="0">
                <a:hlinkClick r:id="rId2"/>
              </a:rPr>
              <a:t> </a:t>
            </a:r>
            <a:r>
              <a:rPr lang="en-US" sz="4000" smtClean="0"/>
              <a:t/>
            </a:r>
            <a:br>
              <a:rPr lang="en-US" sz="4000" smtClean="0"/>
            </a:br>
            <a:r>
              <a:rPr lang="en-US" sz="4000" smtClean="0"/>
              <a:t> </a:t>
            </a:r>
            <a:r>
              <a:rPr lang="en-US" sz="2400" smtClean="0"/>
              <a:t>The larvae or caterpillars of some moths are called cutworms (</a:t>
            </a:r>
            <a:r>
              <a:rPr lang="en-US" sz="2400" i="1" smtClean="0"/>
              <a:t>Agrotis</a:t>
            </a:r>
            <a:r>
              <a:rPr lang="en-US" sz="2400" smtClean="0"/>
              <a:t>, </a:t>
            </a:r>
            <a:r>
              <a:rPr lang="en-US" sz="2400" i="1" smtClean="0"/>
              <a:t>Amathes</a:t>
            </a:r>
            <a:r>
              <a:rPr lang="en-US" sz="2400" smtClean="0"/>
              <a:t>, </a:t>
            </a:r>
            <a:r>
              <a:rPr lang="en-US" sz="2400" i="1" smtClean="0"/>
              <a:t>Peridroma</a:t>
            </a:r>
            <a:r>
              <a:rPr lang="en-US" sz="2400" smtClean="0"/>
              <a:t>, </a:t>
            </a:r>
            <a:r>
              <a:rPr lang="en-US" sz="2400" i="1" smtClean="0"/>
              <a:t>Prodenia</a:t>
            </a:r>
            <a:r>
              <a:rPr lang="en-US" sz="2400" smtClean="0"/>
              <a:t> spp.) because of the manner in which they cut down young plants as they feed.</a:t>
            </a:r>
            <a:r>
              <a:rPr lang="en-US" sz="4000" smtClean="0"/>
              <a:t> </a:t>
            </a:r>
          </a:p>
        </p:txBody>
      </p:sp>
      <p:pic>
        <p:nvPicPr>
          <p:cNvPr id="12291" name="Picture 5" descr="cutworm-larva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2514600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7" descr="cutwor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0" y="2514600"/>
            <a:ext cx="5715000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Chewing- Caterpillars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Larva</a:t>
            </a:r>
          </a:p>
          <a:p>
            <a:pPr eaLnBrk="1" hangingPunct="1"/>
            <a:r>
              <a:rPr lang="en-US" sz="2800" smtClean="0"/>
              <a:t>Moths</a:t>
            </a:r>
          </a:p>
          <a:p>
            <a:pPr eaLnBrk="1" hangingPunct="1"/>
            <a:r>
              <a:rPr lang="en-US" sz="2800" smtClean="0"/>
              <a:t>Butterflies</a:t>
            </a:r>
          </a:p>
          <a:p>
            <a:pPr eaLnBrk="1" hangingPunct="1"/>
            <a:r>
              <a:rPr lang="en-US" sz="2800" smtClean="0"/>
              <a:t>Fuzzy and hair</a:t>
            </a:r>
          </a:p>
          <a:p>
            <a:pPr eaLnBrk="1" hangingPunct="1"/>
            <a:r>
              <a:rPr lang="en-US" sz="2800" smtClean="0"/>
              <a:t>Eat young leaves and stems</a:t>
            </a:r>
          </a:p>
          <a:p>
            <a:pPr eaLnBrk="1" hangingPunct="1"/>
            <a:r>
              <a:rPr lang="en-US" sz="2800" smtClean="0"/>
              <a:t>Roll up in leaves, makes leaves curl</a:t>
            </a:r>
          </a:p>
        </p:txBody>
      </p:sp>
      <p:pic>
        <p:nvPicPr>
          <p:cNvPr id="13316" name="Picture 7" descr="caterpillar">
            <a:hlinkClick r:id="rId2"/>
          </p:cNvPr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343400" y="3429000"/>
            <a:ext cx="4343400" cy="2900363"/>
          </a:xfrm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Caterpillars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4340" name="Picture 5" descr="tent_caterpillar-78739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70325"/>
            <a:ext cx="3733800" cy="298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7" descr="313099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0"/>
            <a:ext cx="3200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9" descr="SawflyCaterpillar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200400" cy="233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11" descr="cupmo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0" y="1981200"/>
            <a:ext cx="277177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13" descr="caterpillar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05400" y="3829050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15" descr="canker_worm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43600" y="1905000"/>
            <a:ext cx="2686050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Insect bad guys!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You’ll never look at a bug the same.</a:t>
            </a:r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Chewing- Grasshoppers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Eat all parts of plants</a:t>
            </a:r>
          </a:p>
        </p:txBody>
      </p:sp>
      <p:pic>
        <p:nvPicPr>
          <p:cNvPr id="15364" name="Picture 7" descr="grasshopper">
            <a:hlinkClick r:id="rId2"/>
          </p:cNvPr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8200" y="2111375"/>
            <a:ext cx="3810000" cy="3852863"/>
          </a:xfrm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Grasshopper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6388" name="Picture 5" descr="Gail_Grasshoppers"/>
          <p:cNvPicPr>
            <a:picLocks noChangeAspect="1" noChangeArrowheads="1"/>
          </p:cNvPicPr>
          <p:nvPr/>
        </p:nvPicPr>
        <p:blipFill>
          <a:blip r:embed="rId2" cstate="print"/>
          <a:srcRect l="33589" t="30855" r="25385" b="13077"/>
          <a:stretch>
            <a:fillRect/>
          </a:stretch>
        </p:blipFill>
        <p:spPr bwMode="auto">
          <a:xfrm>
            <a:off x="0" y="0"/>
            <a:ext cx="30480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9" descr="Manu_1023_2366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4603750"/>
            <a:ext cx="29718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11" descr="grasshoppers_adult_3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00" y="0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13" descr="armored%20grasshoppe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201988"/>
            <a:ext cx="5486400" cy="365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Sucking</a:t>
            </a:r>
          </a:p>
        </p:txBody>
      </p:sp>
      <p:sp>
        <p:nvSpPr>
          <p:cNvPr id="17411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981200"/>
            <a:ext cx="3810000" cy="4114800"/>
          </a:xfrm>
        </p:spPr>
        <p:txBody>
          <a:bodyPr/>
          <a:lstStyle/>
          <a:p>
            <a:pPr eaLnBrk="1" hangingPunct="1"/>
            <a:r>
              <a:rPr lang="en-US" sz="2800" smtClean="0"/>
              <a:t>Puncturing the surface to take out the sap of a plant or other animal.</a:t>
            </a:r>
          </a:p>
        </p:txBody>
      </p:sp>
      <p:sp>
        <p:nvSpPr>
          <p:cNvPr id="17412" name="Rectangle 5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en-US" sz="2800" smtClean="0"/>
          </a:p>
        </p:txBody>
      </p:sp>
      <p:pic>
        <p:nvPicPr>
          <p:cNvPr id="17413" name="Picture 7" descr="2_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2438400"/>
            <a:ext cx="4391025" cy="307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Sucking- Aphids</a:t>
            </a:r>
          </a:p>
        </p:txBody>
      </p:sp>
      <p:sp>
        <p:nvSpPr>
          <p:cNvPr id="18435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Pierce and suck juices</a:t>
            </a:r>
          </a:p>
          <a:p>
            <a:pPr eaLnBrk="1" hangingPunct="1"/>
            <a:r>
              <a:rPr lang="en-US" sz="2800" smtClean="0"/>
              <a:t>Plant lice</a:t>
            </a:r>
          </a:p>
          <a:p>
            <a:pPr eaLnBrk="1" hangingPunct="1"/>
            <a:r>
              <a:rPr lang="en-US" sz="2800" smtClean="0"/>
              <a:t>Cause stunted growth, yellow spotted leaves</a:t>
            </a:r>
          </a:p>
          <a:p>
            <a:pPr eaLnBrk="1" hangingPunct="1"/>
            <a:r>
              <a:rPr lang="en-US" sz="2800" smtClean="0"/>
              <a:t>Sticky substance and black mold</a:t>
            </a:r>
          </a:p>
          <a:p>
            <a:pPr eaLnBrk="1" hangingPunct="1"/>
            <a:r>
              <a:rPr lang="en-US" sz="2800" smtClean="0"/>
              <a:t>Attracts ants</a:t>
            </a:r>
          </a:p>
        </p:txBody>
      </p:sp>
      <p:pic>
        <p:nvPicPr>
          <p:cNvPr id="18436" name="Picture 7" descr="index">
            <a:hlinkClick r:id="rId2"/>
          </p:cNvPr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85800" y="1600200"/>
            <a:ext cx="2895600" cy="2335213"/>
          </a:xfrm>
        </p:spPr>
      </p:pic>
      <p:pic>
        <p:nvPicPr>
          <p:cNvPr id="18437" name="Picture 8" descr="aphids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4052888"/>
            <a:ext cx="3657600" cy="247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Aphids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9460" name="Picture 5" descr="Aphids_rose355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3381375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7" descr="aphids-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914400"/>
            <a:ext cx="47625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9" descr="soybean-aphid-ant-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4114800"/>
            <a:ext cx="48006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Sucking- Leaf Bugs</a:t>
            </a:r>
          </a:p>
        </p:txBody>
      </p:sp>
      <p:sp>
        <p:nvSpPr>
          <p:cNvPr id="20483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Causes plants to look unhealthy</a:t>
            </a:r>
          </a:p>
          <a:p>
            <a:pPr eaLnBrk="1" hangingPunct="1"/>
            <a:r>
              <a:rPr lang="en-US" sz="2800" smtClean="0"/>
              <a:t>Lose normal color and wilt</a:t>
            </a:r>
          </a:p>
        </p:txBody>
      </p:sp>
      <p:pic>
        <p:nvPicPr>
          <p:cNvPr id="20484" name="Picture 7" descr="Mirid_1">
            <a:hlinkClick r:id="rId2"/>
          </p:cNvPr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28600" y="2265363"/>
            <a:ext cx="4267200" cy="3203575"/>
          </a:xfrm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Sucking- Mealy Bugs</a:t>
            </a:r>
          </a:p>
        </p:txBody>
      </p:sp>
      <p:sp>
        <p:nvSpPr>
          <p:cNvPr id="21507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Pierce and suck from underside of leaves</a:t>
            </a:r>
          </a:p>
          <a:p>
            <a:pPr eaLnBrk="1" hangingPunct="1"/>
            <a:r>
              <a:rPr lang="en-US" sz="2800" smtClean="0"/>
              <a:t>Suck in leaf axils</a:t>
            </a:r>
          </a:p>
          <a:p>
            <a:pPr eaLnBrk="1" hangingPunct="1"/>
            <a:r>
              <a:rPr lang="en-US" sz="2800" smtClean="0"/>
              <a:t>Causes yellow appearance</a:t>
            </a:r>
          </a:p>
          <a:p>
            <a:pPr eaLnBrk="1" hangingPunct="1"/>
            <a:r>
              <a:rPr lang="en-US" sz="2800" smtClean="0"/>
              <a:t>Sticky secretions</a:t>
            </a:r>
          </a:p>
        </p:txBody>
      </p:sp>
      <p:pic>
        <p:nvPicPr>
          <p:cNvPr id="21508" name="Picture 7" descr="mealybug">
            <a:hlinkClick r:id="rId2"/>
          </p:cNvPr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04800" y="2322513"/>
            <a:ext cx="4191000" cy="3146425"/>
          </a:xfrm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Mealy bug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2532" name="Picture 5" descr="mealybugs_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62350"/>
            <a:ext cx="4943475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7" descr="mealy%20bug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28600"/>
            <a:ext cx="28956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9" descr="img_13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-304800"/>
            <a:ext cx="2881313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11" descr="mealybu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1600" y="3990975"/>
            <a:ext cx="3810000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Sucking- Thrips</a:t>
            </a:r>
          </a:p>
        </p:txBody>
      </p:sp>
      <p:sp>
        <p:nvSpPr>
          <p:cNvPr id="23555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Chews and then sucks</a:t>
            </a:r>
          </a:p>
          <a:p>
            <a:pPr eaLnBrk="1" hangingPunct="1"/>
            <a:r>
              <a:rPr lang="en-US" sz="2800" smtClean="0"/>
              <a:t>Causes plant tissue to become speckled or whitened</a:t>
            </a:r>
          </a:p>
          <a:p>
            <a:pPr eaLnBrk="1" hangingPunct="1"/>
            <a:r>
              <a:rPr lang="en-US" sz="2800" smtClean="0"/>
              <a:t>Leaf tip withers</a:t>
            </a:r>
          </a:p>
          <a:p>
            <a:pPr eaLnBrk="1" hangingPunct="1"/>
            <a:r>
              <a:rPr lang="en-US" sz="2800" smtClean="0"/>
              <a:t>Leaf curls and dies</a:t>
            </a:r>
          </a:p>
        </p:txBody>
      </p:sp>
      <p:pic>
        <p:nvPicPr>
          <p:cNvPr id="23556" name="Picture 7" descr="2001-19-Thrips-adult">
            <a:hlinkClick r:id="rId2"/>
          </p:cNvPr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62000" y="1676400"/>
            <a:ext cx="3151188" cy="4876800"/>
          </a:xfrm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Thrips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4580" name="Picture 5" descr="thrips2_l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31242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7" descr="thrips_damage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2619375"/>
            <a:ext cx="6096000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9" descr="sixspotted_thrip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3505200"/>
            <a:ext cx="280035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WordArt 3"/>
          <p:cNvSpPr>
            <a:spLocks noChangeArrowheads="1" noChangeShapeType="1" noTextEdit="1"/>
          </p:cNvSpPr>
          <p:nvPr/>
        </p:nvSpPr>
        <p:spPr bwMode="auto">
          <a:xfrm>
            <a:off x="2895600" y="1066800"/>
            <a:ext cx="3943350" cy="638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3333CC"/>
                  </a:solidFill>
                  <a:miter lim="800000"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What is an insect?</a:t>
            </a:r>
          </a:p>
        </p:txBody>
      </p:sp>
      <p:sp>
        <p:nvSpPr>
          <p:cNvPr id="5125" name="WordArt 5"/>
          <p:cNvSpPr>
            <a:spLocks noChangeArrowheads="1" noChangeShapeType="1" noTextEdit="1"/>
          </p:cNvSpPr>
          <p:nvPr/>
        </p:nvSpPr>
        <p:spPr bwMode="auto">
          <a:xfrm>
            <a:off x="3581400" y="1905000"/>
            <a:ext cx="2428875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>
                <a:ln w="19050">
                  <a:solidFill>
                    <a:srgbClr val="99CCFF"/>
                  </a:solidFill>
                  <a:miter lim="800000"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3 body parts</a:t>
            </a:r>
          </a:p>
        </p:txBody>
      </p:sp>
      <p:sp>
        <p:nvSpPr>
          <p:cNvPr id="5126" name="WordArt 6"/>
          <p:cNvSpPr>
            <a:spLocks noChangeArrowheads="1" noChangeShapeType="1" noTextEdit="1"/>
          </p:cNvSpPr>
          <p:nvPr/>
        </p:nvSpPr>
        <p:spPr bwMode="auto">
          <a:xfrm>
            <a:off x="1905000" y="3429000"/>
            <a:ext cx="781050" cy="495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kern="10">
                <a:ln w="19050">
                  <a:solidFill>
                    <a:srgbClr val="99CCFF"/>
                  </a:solidFill>
                  <a:miter lim="800000"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head</a:t>
            </a:r>
          </a:p>
        </p:txBody>
      </p:sp>
      <p:sp>
        <p:nvSpPr>
          <p:cNvPr id="5127" name="WordArt 7"/>
          <p:cNvSpPr>
            <a:spLocks noChangeArrowheads="1" noChangeShapeType="1" noTextEdit="1"/>
          </p:cNvSpPr>
          <p:nvPr/>
        </p:nvSpPr>
        <p:spPr bwMode="auto">
          <a:xfrm>
            <a:off x="990600" y="5867400"/>
            <a:ext cx="1847850" cy="495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kern="10">
                <a:ln w="19050">
                  <a:solidFill>
                    <a:srgbClr val="99CCFF"/>
                  </a:solidFill>
                  <a:miter lim="800000"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abdomen</a:t>
            </a:r>
          </a:p>
        </p:txBody>
      </p:sp>
      <p:sp>
        <p:nvSpPr>
          <p:cNvPr id="5128" name="WordArt 8"/>
          <p:cNvSpPr>
            <a:spLocks noChangeArrowheads="1" noChangeShapeType="1" noTextEdit="1"/>
          </p:cNvSpPr>
          <p:nvPr/>
        </p:nvSpPr>
        <p:spPr bwMode="auto">
          <a:xfrm>
            <a:off x="1371600" y="4572000"/>
            <a:ext cx="1390650" cy="495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kern="10">
                <a:ln w="19050">
                  <a:solidFill>
                    <a:srgbClr val="99CCFF"/>
                  </a:solidFill>
                  <a:miter lim="800000"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thorax</a:t>
            </a:r>
          </a:p>
        </p:txBody>
      </p:sp>
      <p:pic>
        <p:nvPicPr>
          <p:cNvPr id="5129" name="Picture 9" descr="D:\MHP\homeprem\hmprdir1\an00163_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3810000"/>
            <a:ext cx="3124200" cy="2298700"/>
          </a:xfrm>
          <a:prstGeom prst="rect">
            <a:avLst/>
          </a:prstGeom>
          <a:noFill/>
        </p:spPr>
      </p:pic>
      <p:sp>
        <p:nvSpPr>
          <p:cNvPr id="5131" name="AutoShape 11"/>
          <p:cNvSpPr>
            <a:spLocks noChangeArrowheads="1"/>
          </p:cNvSpPr>
          <p:nvPr/>
        </p:nvSpPr>
        <p:spPr bwMode="auto">
          <a:xfrm>
            <a:off x="4114800" y="3276600"/>
            <a:ext cx="457200" cy="9144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32" name="AutoShape 12"/>
          <p:cNvSpPr>
            <a:spLocks noChangeArrowheads="1"/>
          </p:cNvSpPr>
          <p:nvPr/>
        </p:nvSpPr>
        <p:spPr bwMode="auto">
          <a:xfrm rot="719182">
            <a:off x="5105400" y="3276600"/>
            <a:ext cx="381000" cy="990600"/>
          </a:xfrm>
          <a:prstGeom prst="downArrow">
            <a:avLst>
              <a:gd name="adj1" fmla="val 50000"/>
              <a:gd name="adj2" fmla="val 6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33" name="AutoShape 13"/>
          <p:cNvSpPr>
            <a:spLocks noChangeArrowheads="1"/>
          </p:cNvSpPr>
          <p:nvPr/>
        </p:nvSpPr>
        <p:spPr bwMode="auto">
          <a:xfrm rot="-1145029">
            <a:off x="6705600" y="4953000"/>
            <a:ext cx="1295400" cy="304800"/>
          </a:xfrm>
          <a:prstGeom prst="leftArrow">
            <a:avLst>
              <a:gd name="adj1" fmla="val 50000"/>
              <a:gd name="adj2" fmla="val 106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animBg="1"/>
      <p:bldP spid="5125" grpId="0" animBg="1"/>
      <p:bldP spid="5126" grpId="0" animBg="1"/>
      <p:bldP spid="5127" grpId="0" animBg="1"/>
      <p:bldP spid="5128" grpId="0" animBg="1"/>
      <p:bldP spid="5131" grpId="0" animBg="1"/>
      <p:bldP spid="5132" grpId="0" animBg="1"/>
      <p:bldP spid="513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Sucking-  Whiteflies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Feeds on underside of young leaves</a:t>
            </a:r>
          </a:p>
          <a:p>
            <a:pPr eaLnBrk="1" hangingPunct="1"/>
            <a:r>
              <a:rPr lang="en-US" sz="2800" smtClean="0"/>
              <a:t>Little flying white specks when plants are shaken</a:t>
            </a:r>
          </a:p>
        </p:txBody>
      </p:sp>
      <p:pic>
        <p:nvPicPr>
          <p:cNvPr id="25604" name="Picture 7" descr="whitefly">
            <a:hlinkClick r:id="rId2"/>
          </p:cNvPr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0" y="2895600"/>
            <a:ext cx="4114800" cy="2733675"/>
          </a:xfrm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White flies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6628" name="Picture 5" descr="White%20Flies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95250"/>
            <a:ext cx="3057525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7" descr="Whitefli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63938"/>
            <a:ext cx="4343400" cy="329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9" descr="whitefl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8600" y="1905000"/>
            <a:ext cx="4953000" cy="348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Sucking- Mites (Watch Out it isn’t an insect)</a:t>
            </a:r>
          </a:p>
        </p:txBody>
      </p:sp>
      <p:sp>
        <p:nvSpPr>
          <p:cNvPr id="27651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Attack underside of leaf</a:t>
            </a:r>
          </a:p>
          <a:p>
            <a:pPr eaLnBrk="1" hangingPunct="1"/>
            <a:r>
              <a:rPr lang="en-US" sz="2800" smtClean="0"/>
              <a:t>Causes leaves to turn gray to grayish</a:t>
            </a:r>
          </a:p>
          <a:p>
            <a:pPr eaLnBrk="1" hangingPunct="1"/>
            <a:r>
              <a:rPr lang="en-US" sz="2800" smtClean="0"/>
              <a:t>Severe infestations cause webbing</a:t>
            </a:r>
          </a:p>
          <a:p>
            <a:pPr eaLnBrk="1" hangingPunct="1"/>
            <a:r>
              <a:rPr lang="en-US" sz="2800" smtClean="0"/>
              <a:t>Insects can be red</a:t>
            </a:r>
          </a:p>
        </p:txBody>
      </p:sp>
      <p:pic>
        <p:nvPicPr>
          <p:cNvPr id="27652" name="Picture 7" descr="mites">
            <a:hlinkClick r:id="rId2"/>
          </p:cNvPr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04800" y="2160588"/>
            <a:ext cx="4267200" cy="3306762"/>
          </a:xfrm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Mites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8676" name="Picture 5" descr="twospotted_mi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0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7" descr="house-plant-pests-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3400"/>
            <a:ext cx="3810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9" descr="spider-mites1_l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0" y="2878138"/>
            <a:ext cx="5257800" cy="397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-15240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cankerworms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9700" name="Picture 5" descr="305707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67138"/>
            <a:ext cx="4638675" cy="309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7" descr="female wingless moth with eggs on twi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1143000"/>
            <a:ext cx="36576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9" descr="Canker-worm-band-on-Manitoba-maple-M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838200"/>
            <a:ext cx="3810000" cy="536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14400"/>
          </a:xfrm>
        </p:spPr>
        <p:txBody>
          <a:bodyPr/>
          <a:lstStyle/>
          <a:p>
            <a:pPr eaLnBrk="1" hangingPunct="1"/>
            <a:r>
              <a:rPr lang="en-US" dirty="0" smtClean="0"/>
              <a:t>Group </a:t>
            </a:r>
            <a:r>
              <a:rPr lang="en-US" dirty="0" err="1" smtClean="0"/>
              <a:t>classwork</a:t>
            </a:r>
            <a:endParaRPr lang="en-US" dirty="0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7772400" cy="55626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Choose an insect from the list for your group. (Beatles, cutworms, grasshoppers, caterpillars, aphids, leaf bugs, Mealy bugs, </a:t>
            </a:r>
            <a:r>
              <a:rPr lang="en-US" sz="2800" dirty="0" err="1" smtClean="0"/>
              <a:t>thrips</a:t>
            </a:r>
            <a:r>
              <a:rPr lang="en-US" sz="2800" dirty="0" smtClean="0"/>
              <a:t>, </a:t>
            </a:r>
            <a:r>
              <a:rPr lang="en-US" sz="2800" dirty="0" err="1" smtClean="0"/>
              <a:t>whiteflies,mites</a:t>
            </a:r>
            <a:r>
              <a:rPr lang="en-US" sz="2800" dirty="0" smtClean="0"/>
              <a:t> or cankerworms</a:t>
            </a:r>
          </a:p>
          <a:p>
            <a:pPr eaLnBrk="1" hangingPunct="1"/>
            <a:r>
              <a:rPr lang="en-US" sz="2800" dirty="0" smtClean="0"/>
              <a:t>As a group research your insect. Determine: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sz="2400" dirty="0" smtClean="0"/>
              <a:t>Mouthpart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sz="2400" dirty="0" smtClean="0"/>
              <a:t>Host(where does it live?)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sz="2400" dirty="0" smtClean="0"/>
              <a:t>Is it damaging or beneficial? How?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sz="2400" dirty="0" smtClean="0"/>
              <a:t>How would you get rid of it (damaging) or encourage it (beneficial)?</a:t>
            </a:r>
          </a:p>
          <a:p>
            <a:pPr marL="514350" indent="-514350" eaLnBrk="1" hangingPunct="1"/>
            <a:r>
              <a:rPr lang="en-US" dirty="0" smtClean="0"/>
              <a:t>Draw, color and label your insect on poster board. List neatly the information you found.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Pest Management	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458200" cy="4114800"/>
          </a:xfrm>
        </p:spPr>
        <p:txBody>
          <a:bodyPr/>
          <a:lstStyle/>
          <a:p>
            <a:pPr eaLnBrk="1" hangingPunct="1"/>
            <a:r>
              <a:rPr lang="en-US" sz="2800" u="sng" dirty="0" smtClean="0"/>
              <a:t>Integrated pest management </a:t>
            </a:r>
            <a:r>
              <a:rPr lang="en-US" sz="2800" dirty="0" smtClean="0"/>
              <a:t>(IPM) focuses on pest prevention by identifying, preventing and monitoring pests with the least amount of danger to the environment.</a:t>
            </a:r>
          </a:p>
          <a:p>
            <a:pPr marL="914400" lvl="1" indent="-457200" eaLnBrk="1" hangingPunct="1">
              <a:buFont typeface="+mj-lt"/>
              <a:buAutoNum type="arabicPeriod"/>
            </a:pPr>
            <a:r>
              <a:rPr lang="en-US" sz="2400" dirty="0" smtClean="0"/>
              <a:t>Identify the pest</a:t>
            </a:r>
          </a:p>
          <a:p>
            <a:pPr marL="914400" lvl="1" indent="-457200" eaLnBrk="1" hangingPunct="1">
              <a:buFont typeface="+mj-lt"/>
              <a:buAutoNum type="arabicPeriod"/>
            </a:pPr>
            <a:r>
              <a:rPr lang="en-US" sz="2400" dirty="0" smtClean="0"/>
              <a:t>Prevention by using methods such as crop rotation, pest resistant varieties and planting pest-free rootstock.</a:t>
            </a:r>
          </a:p>
          <a:p>
            <a:pPr marL="914400" lvl="1" indent="-457200" eaLnBrk="1" hangingPunct="1">
              <a:buFont typeface="+mj-lt"/>
              <a:buAutoNum type="arabicPeriod"/>
            </a:pPr>
            <a:r>
              <a:rPr lang="en-US" sz="2400" dirty="0" smtClean="0"/>
              <a:t>Monitoring new infestations can be the best controlled by early detections.</a:t>
            </a:r>
          </a:p>
          <a:p>
            <a:pPr marL="914400" lvl="1" indent="-457200" eaLnBrk="1" hangingPunct="1">
              <a:buFont typeface="+mj-lt"/>
              <a:buAutoNum type="arabicPeriod"/>
            </a:pPr>
            <a:r>
              <a:rPr lang="en-US" sz="2400" dirty="0" smtClean="0"/>
              <a:t>Traps may be used to check pest population.</a:t>
            </a:r>
          </a:p>
          <a:p>
            <a:pPr marL="914400" lvl="1" indent="-457200" eaLnBrk="1" hangingPunct="1">
              <a:buFont typeface="+mj-lt"/>
              <a:buAutoNum type="arabicPeriod"/>
            </a:pPr>
            <a:r>
              <a:rPr lang="en-US" sz="2400" dirty="0" smtClean="0"/>
              <a:t>If these methods are not affective, spraying of pesticides may be necessary.</a:t>
            </a:r>
          </a:p>
          <a:p>
            <a:pPr marL="914400" lvl="1" indent="-457200" eaLnBrk="1" hangingPunct="1">
              <a:buFont typeface="+mj-lt"/>
              <a:buAutoNum type="arabicPeriod"/>
            </a:pPr>
            <a:endParaRPr lang="en-US" sz="2400" dirty="0" smtClean="0"/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990600"/>
            <a:ext cx="7772400" cy="48768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Lady beetles or lady bugs both adults and larva feed on soft bodied insects such as aphids, mites and eggs.</a:t>
            </a:r>
          </a:p>
          <a:p>
            <a:pPr eaLnBrk="1" hangingPunct="1"/>
            <a:r>
              <a:rPr lang="en-US" sz="2800" dirty="0" smtClean="0"/>
              <a:t>Parasitic wasp attack caterpillar, butterfly or moth egg or pupa, beetle egg and other insects in the egg, larva or pupa stage.</a:t>
            </a:r>
          </a:p>
          <a:p>
            <a:pPr eaLnBrk="1" hangingPunct="1"/>
            <a:r>
              <a:rPr lang="en-US" sz="2800" dirty="0" smtClean="0"/>
              <a:t>Praying mantis will eat just about any pest.</a:t>
            </a:r>
          </a:p>
          <a:p>
            <a:pPr eaLnBrk="1" hangingPunct="1"/>
            <a:r>
              <a:rPr lang="en-US" sz="2800" dirty="0" smtClean="0"/>
              <a:t>Green </a:t>
            </a:r>
            <a:r>
              <a:rPr lang="en-US" sz="2800" dirty="0" err="1" smtClean="0"/>
              <a:t>lacewig</a:t>
            </a:r>
            <a:r>
              <a:rPr lang="en-US" sz="2800" dirty="0" smtClean="0"/>
              <a:t> larvae are predators that feed mainly on soft bodied insects.</a:t>
            </a:r>
          </a:p>
          <a:p>
            <a:pPr eaLnBrk="1" hangingPunct="1"/>
            <a:r>
              <a:rPr lang="en-US" sz="2800" dirty="0" smtClean="0"/>
              <a:t>Predatory mites will attack spider mites at any stage of development inside a greenhouse or outside.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dirty="0" smtClean="0"/>
              <a:t>Biological controls	</a:t>
            </a:r>
            <a:endParaRPr lang="en-US" dirty="0"/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WordArt 2"/>
          <p:cNvSpPr>
            <a:spLocks noChangeArrowheads="1" noChangeShapeType="1" noTextEdit="1"/>
          </p:cNvSpPr>
          <p:nvPr/>
        </p:nvSpPr>
        <p:spPr bwMode="auto">
          <a:xfrm>
            <a:off x="2895600" y="1066800"/>
            <a:ext cx="3943350" cy="638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3333CC"/>
                  </a:solidFill>
                  <a:miter lim="800000"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What is an insect?</a:t>
            </a:r>
          </a:p>
        </p:txBody>
      </p:sp>
      <p:sp>
        <p:nvSpPr>
          <p:cNvPr id="6148" name="WordArt 4"/>
          <p:cNvSpPr>
            <a:spLocks noChangeArrowheads="1" noChangeShapeType="1" noTextEdit="1"/>
          </p:cNvSpPr>
          <p:nvPr/>
        </p:nvSpPr>
        <p:spPr bwMode="auto">
          <a:xfrm>
            <a:off x="2895600" y="5410200"/>
            <a:ext cx="39624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kern="10">
                <a:ln w="19050">
                  <a:solidFill>
                    <a:srgbClr val="99CCFF"/>
                  </a:solidFill>
                  <a:miter lim="800000"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compound eyes</a:t>
            </a:r>
          </a:p>
        </p:txBody>
      </p:sp>
      <p:pic>
        <p:nvPicPr>
          <p:cNvPr id="6149" name="Picture 5" descr="D:\MHP\webart\bd10846_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3352800"/>
            <a:ext cx="1371600" cy="1271588"/>
          </a:xfrm>
          <a:prstGeom prst="rect">
            <a:avLst/>
          </a:prstGeom>
          <a:noFill/>
        </p:spPr>
      </p:pic>
      <p:pic>
        <p:nvPicPr>
          <p:cNvPr id="6151" name="Picture 7" descr="D:\MHP\webart\bd10846_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2362200"/>
            <a:ext cx="1371600" cy="1271588"/>
          </a:xfrm>
          <a:prstGeom prst="rect">
            <a:avLst/>
          </a:prstGeom>
          <a:noFill/>
        </p:spPr>
      </p:pic>
      <p:pic>
        <p:nvPicPr>
          <p:cNvPr id="6152" name="Picture 8" descr="D:\MHP\webart\bd10846_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2590800"/>
            <a:ext cx="1371600" cy="1271588"/>
          </a:xfrm>
          <a:prstGeom prst="rect">
            <a:avLst/>
          </a:prstGeom>
          <a:noFill/>
        </p:spPr>
      </p:pic>
      <p:pic>
        <p:nvPicPr>
          <p:cNvPr id="6153" name="Picture 9" descr="D:\MHP\webart\bd10846_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3581400"/>
            <a:ext cx="1371600" cy="1271588"/>
          </a:xfrm>
          <a:prstGeom prst="rect">
            <a:avLst/>
          </a:prstGeom>
          <a:noFill/>
        </p:spPr>
      </p:pic>
      <p:pic>
        <p:nvPicPr>
          <p:cNvPr id="6154" name="Picture 10" descr="D:\MHP\webart\bd10846_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3886200"/>
            <a:ext cx="1371600" cy="1271588"/>
          </a:xfrm>
          <a:prstGeom prst="rect">
            <a:avLst/>
          </a:prstGeom>
          <a:noFill/>
        </p:spPr>
      </p:pic>
      <p:pic>
        <p:nvPicPr>
          <p:cNvPr id="6155" name="Picture 11">
            <a:hlinkClick r:id="" action="ppaction://media"/>
          </p:cNvPr>
          <p:cNvPicPr>
            <a:picLocks noRot="1" noChangeAspect="1" noChangeArrowheads="1"/>
          </p:cNvPicPr>
          <p:nvPr>
            <a:wavAudioFile r:embed="rId1" name="i just don't believe it.wav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61722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" fill="hold"/>
                                        <p:tgtEl>
                                          <p:spTgt spid="61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5"/>
                </p:tgtEl>
              </p:cMediaNode>
            </p:audio>
          </p:childTnLst>
        </p:cTn>
      </p:par>
    </p:tnLst>
    <p:bldLst>
      <p:bldP spid="6146" grpId="0" animBg="1"/>
      <p:bldP spid="614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WordArt 2"/>
          <p:cNvSpPr>
            <a:spLocks noChangeArrowheads="1" noChangeShapeType="1" noTextEdit="1"/>
          </p:cNvSpPr>
          <p:nvPr/>
        </p:nvSpPr>
        <p:spPr bwMode="auto">
          <a:xfrm>
            <a:off x="2895600" y="1066800"/>
            <a:ext cx="3943350" cy="638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3333CC"/>
                  </a:solidFill>
                  <a:miter lim="800000"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What is an insect?</a:t>
            </a:r>
          </a:p>
        </p:txBody>
      </p:sp>
      <p:sp>
        <p:nvSpPr>
          <p:cNvPr id="7171" name="WordArt 3"/>
          <p:cNvSpPr>
            <a:spLocks noChangeArrowheads="1" noChangeShapeType="1" noTextEdit="1"/>
          </p:cNvSpPr>
          <p:nvPr/>
        </p:nvSpPr>
        <p:spPr bwMode="auto">
          <a:xfrm>
            <a:off x="3048000" y="5715000"/>
            <a:ext cx="38100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kern="10">
                <a:ln w="19050">
                  <a:solidFill>
                    <a:srgbClr val="99CCFF"/>
                  </a:solidFill>
                  <a:miter lim="800000"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two antenna</a:t>
            </a:r>
          </a:p>
        </p:txBody>
      </p:sp>
      <p:pic>
        <p:nvPicPr>
          <p:cNvPr id="7172" name="Picture 4" descr="D:\MHP\homeprem\hmprdir2\an00014_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2667000"/>
            <a:ext cx="3306763" cy="2963863"/>
          </a:xfrm>
          <a:prstGeom prst="rect">
            <a:avLst/>
          </a:prstGeom>
          <a:noFill/>
        </p:spPr>
      </p:pic>
      <p:sp>
        <p:nvSpPr>
          <p:cNvPr id="7173" name="AutoShape 5"/>
          <p:cNvSpPr>
            <a:spLocks noChangeArrowheads="1"/>
          </p:cNvSpPr>
          <p:nvPr/>
        </p:nvSpPr>
        <p:spPr bwMode="auto">
          <a:xfrm rot="1639237">
            <a:off x="3429000" y="2209800"/>
            <a:ext cx="1143000" cy="762000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174" name="AutoShape 6"/>
          <p:cNvSpPr>
            <a:spLocks noChangeArrowheads="1"/>
          </p:cNvSpPr>
          <p:nvPr/>
        </p:nvSpPr>
        <p:spPr bwMode="auto">
          <a:xfrm rot="11642877">
            <a:off x="6248400" y="2590800"/>
            <a:ext cx="1143000" cy="838200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"/>
                            </p:stCondLst>
                            <p:childTnLst>
                              <p:par>
                                <p:cTn id="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/>
      <p:bldP spid="7171" grpId="0" animBg="1"/>
      <p:bldP spid="7173" grpId="0" animBg="1"/>
      <p:bldP spid="717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WordArt 2"/>
          <p:cNvSpPr>
            <a:spLocks noChangeArrowheads="1" noChangeShapeType="1" noTextEdit="1"/>
          </p:cNvSpPr>
          <p:nvPr/>
        </p:nvSpPr>
        <p:spPr bwMode="auto">
          <a:xfrm>
            <a:off x="2895600" y="5410200"/>
            <a:ext cx="39624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kern="10">
                <a:ln w="19050">
                  <a:solidFill>
                    <a:srgbClr val="99CCFF"/>
                  </a:solidFill>
                  <a:miter lim="800000"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exoskeleton</a:t>
            </a:r>
          </a:p>
        </p:txBody>
      </p:sp>
      <p:sp>
        <p:nvSpPr>
          <p:cNvPr id="8195" name="WordArt 3"/>
          <p:cNvSpPr>
            <a:spLocks noChangeArrowheads="1" noChangeShapeType="1" noTextEdit="1"/>
          </p:cNvSpPr>
          <p:nvPr/>
        </p:nvSpPr>
        <p:spPr bwMode="auto">
          <a:xfrm>
            <a:off x="2895600" y="1066800"/>
            <a:ext cx="3943350" cy="638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3333CC"/>
                  </a:solidFill>
                  <a:miter lim="800000"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What is an insect?</a:t>
            </a:r>
          </a:p>
        </p:txBody>
      </p:sp>
      <p:pic>
        <p:nvPicPr>
          <p:cNvPr id="8196" name="Picture 4" descr="D:\MHP\acadbas\an01397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2590800"/>
            <a:ext cx="2462213" cy="2185988"/>
          </a:xfrm>
          <a:prstGeom prst="rect">
            <a:avLst/>
          </a:prstGeom>
          <a:noFill/>
        </p:spPr>
      </p:pic>
      <p:pic>
        <p:nvPicPr>
          <p:cNvPr id="8197" name="bad to the bone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61722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1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197"/>
                </p:tgtEl>
              </p:cMediaNode>
            </p:audio>
          </p:childTnLst>
        </p:cTn>
      </p:par>
    </p:tnLst>
    <p:bldLst>
      <p:bldP spid="8194" grpId="0" animBg="1"/>
      <p:bldP spid="819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WordArt 2"/>
          <p:cNvSpPr>
            <a:spLocks noChangeArrowheads="1" noChangeShapeType="1" noTextEdit="1"/>
          </p:cNvSpPr>
          <p:nvPr/>
        </p:nvSpPr>
        <p:spPr bwMode="auto">
          <a:xfrm>
            <a:off x="2895600" y="1066800"/>
            <a:ext cx="3943350" cy="638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3333CC"/>
                  </a:solidFill>
                  <a:miter lim="800000"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What is an insect?</a:t>
            </a:r>
          </a:p>
        </p:txBody>
      </p:sp>
      <p:sp>
        <p:nvSpPr>
          <p:cNvPr id="9219" name="WordArt 3"/>
          <p:cNvSpPr>
            <a:spLocks noChangeArrowheads="1" noChangeShapeType="1" noTextEdit="1"/>
          </p:cNvSpPr>
          <p:nvPr/>
        </p:nvSpPr>
        <p:spPr bwMode="auto">
          <a:xfrm>
            <a:off x="2438400" y="4800600"/>
            <a:ext cx="4572000" cy="2286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kern="10">
                <a:ln w="19050">
                  <a:solidFill>
                    <a:srgbClr val="99CCFF"/>
                  </a:solidFill>
                  <a:miter lim="800000"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6 legs</a:t>
            </a:r>
          </a:p>
          <a:p>
            <a:pPr algn="ctr"/>
            <a:endParaRPr lang="en-US" sz="2800" kern="10">
              <a:ln w="19050">
                <a:solidFill>
                  <a:srgbClr val="99CCFF"/>
                </a:solidFill>
                <a:miter lim="800000"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Comic Sans MS"/>
            </a:endParaRPr>
          </a:p>
        </p:txBody>
      </p:sp>
      <p:pic>
        <p:nvPicPr>
          <p:cNvPr id="9220" name="Picture 4" descr="D:\MHP\acadbas\ph02994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1905000"/>
            <a:ext cx="4267200" cy="28448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/>
      <p:bldP spid="92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Anatomy</a:t>
            </a:r>
          </a:p>
        </p:txBody>
      </p:sp>
      <p:pic>
        <p:nvPicPr>
          <p:cNvPr id="4099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000" t="18750" r="23125" b="11719"/>
          <a:stretch>
            <a:fillRect/>
          </a:stretch>
        </p:blipFill>
        <p:spPr bwMode="auto">
          <a:xfrm>
            <a:off x="1792288" y="381000"/>
            <a:ext cx="5827712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Line 5"/>
          <p:cNvSpPr>
            <a:spLocks noChangeShapeType="1"/>
          </p:cNvSpPr>
          <p:nvPr/>
        </p:nvSpPr>
        <p:spPr bwMode="auto">
          <a:xfrm>
            <a:off x="6172200" y="4953000"/>
            <a:ext cx="1219200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01" name="Line 6"/>
          <p:cNvSpPr>
            <a:spLocks noChangeShapeType="1"/>
          </p:cNvSpPr>
          <p:nvPr/>
        </p:nvSpPr>
        <p:spPr bwMode="auto">
          <a:xfrm>
            <a:off x="1828800" y="2362200"/>
            <a:ext cx="1219200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02" name="Line 7"/>
          <p:cNvSpPr>
            <a:spLocks noChangeShapeType="1"/>
          </p:cNvSpPr>
          <p:nvPr/>
        </p:nvSpPr>
        <p:spPr bwMode="auto">
          <a:xfrm>
            <a:off x="4038600" y="1371600"/>
            <a:ext cx="990600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03" name="Text Box 8"/>
          <p:cNvSpPr txBox="1">
            <a:spLocks noChangeArrowheads="1"/>
          </p:cNvSpPr>
          <p:nvPr/>
        </p:nvSpPr>
        <p:spPr bwMode="auto">
          <a:xfrm>
            <a:off x="7010400" y="33528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chemeClr val="accent1"/>
                </a:solidFill>
              </a:rPr>
              <a:t>3 pairs=6 legs</a:t>
            </a:r>
          </a:p>
        </p:txBody>
      </p:sp>
      <p:sp>
        <p:nvSpPr>
          <p:cNvPr id="4104" name="Text Box 9"/>
          <p:cNvSpPr txBox="1">
            <a:spLocks noChangeArrowheads="1"/>
          </p:cNvSpPr>
          <p:nvPr/>
        </p:nvSpPr>
        <p:spPr bwMode="auto">
          <a:xfrm>
            <a:off x="381000" y="29718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chemeClr val="accent1"/>
                </a:solidFill>
              </a:rPr>
              <a:t>3 Body parts</a:t>
            </a:r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Life Cycle-Insect Metamorphosis</a:t>
            </a:r>
          </a:p>
        </p:txBody>
      </p:sp>
      <p:sp>
        <p:nvSpPr>
          <p:cNvPr id="5123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Complete</a:t>
            </a:r>
          </a:p>
          <a:p>
            <a:pPr lvl="1" eaLnBrk="1" hangingPunct="1"/>
            <a:r>
              <a:rPr lang="en-US" smtClean="0"/>
              <a:t>Egg</a:t>
            </a:r>
          </a:p>
          <a:p>
            <a:pPr lvl="1" eaLnBrk="1" hangingPunct="1"/>
            <a:r>
              <a:rPr lang="en-US" smtClean="0"/>
              <a:t>Larva (worms/catepillars)</a:t>
            </a:r>
          </a:p>
          <a:p>
            <a:pPr lvl="1" eaLnBrk="1" hangingPunct="1"/>
            <a:r>
              <a:rPr lang="en-US" smtClean="0"/>
              <a:t>Pupa (relatively dormnant)</a:t>
            </a:r>
          </a:p>
          <a:p>
            <a:pPr lvl="1" eaLnBrk="1" hangingPunct="1"/>
            <a:r>
              <a:rPr lang="en-US" smtClean="0"/>
              <a:t>Adult (flies, beetles, etc.)</a:t>
            </a:r>
          </a:p>
        </p:txBody>
      </p:sp>
      <p:sp>
        <p:nvSpPr>
          <p:cNvPr id="5124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Incomplete</a:t>
            </a:r>
          </a:p>
          <a:p>
            <a:pPr lvl="1" eaLnBrk="1" hangingPunct="1"/>
            <a:r>
              <a:rPr lang="en-US" smtClean="0"/>
              <a:t>Egg</a:t>
            </a:r>
          </a:p>
          <a:p>
            <a:pPr lvl="1" eaLnBrk="1" hangingPunct="1"/>
            <a:r>
              <a:rPr lang="en-US" smtClean="0"/>
              <a:t>Nymph </a:t>
            </a:r>
          </a:p>
          <a:p>
            <a:pPr lvl="2" eaLnBrk="1" hangingPunct="1"/>
            <a:r>
              <a:rPr lang="en-US" smtClean="0"/>
              <a:t>early-no wings</a:t>
            </a:r>
          </a:p>
          <a:p>
            <a:pPr lvl="2" eaLnBrk="1" hangingPunct="1"/>
            <a:r>
              <a:rPr lang="en-US" smtClean="0"/>
              <a:t>Late-wings developing</a:t>
            </a:r>
          </a:p>
          <a:p>
            <a:pPr lvl="1" eaLnBrk="1" hangingPunct="1"/>
            <a:r>
              <a:rPr lang="en-US" smtClean="0"/>
              <a:t>Adult</a:t>
            </a:r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851</TotalTime>
  <Words>649</Words>
  <Application>Microsoft Office PowerPoint</Application>
  <PresentationFormat>Ekran Gösterisi (4:3)</PresentationFormat>
  <Paragraphs>120</Paragraphs>
  <Slides>37</Slides>
  <Notes>0</Notes>
  <HiddenSlides>0</HiddenSlides>
  <MMClips>3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39" baseType="lpstr">
      <vt:lpstr>Default Design</vt:lpstr>
      <vt:lpstr>Clip</vt:lpstr>
      <vt:lpstr>Slayt 1</vt:lpstr>
      <vt:lpstr>Insect bad guys!</vt:lpstr>
      <vt:lpstr>Slayt 3</vt:lpstr>
      <vt:lpstr>Slayt 4</vt:lpstr>
      <vt:lpstr>Slayt 5</vt:lpstr>
      <vt:lpstr>Slayt 6</vt:lpstr>
      <vt:lpstr>Slayt 7</vt:lpstr>
      <vt:lpstr>Anatomy</vt:lpstr>
      <vt:lpstr>Life Cycle-Insect Metamorphosis</vt:lpstr>
      <vt:lpstr>*Insects must be killed when they are actively feeding or moving on the plant.</vt:lpstr>
      <vt:lpstr>Complete Metamorphosis Video</vt:lpstr>
      <vt:lpstr>http://www.youtube.com/watch?v=nuPCu8lHC8I </vt:lpstr>
      <vt:lpstr>Damage </vt:lpstr>
      <vt:lpstr>Chewing- Beetles</vt:lpstr>
      <vt:lpstr>Beetles</vt:lpstr>
      <vt:lpstr>Chewing- Cutworms</vt:lpstr>
      <vt:lpstr>Cutworms:    The larvae or caterpillars of some moths are called cutworms (Agrotis, Amathes, Peridroma, Prodenia spp.) because of the manner in which they cut down young plants as they feed. </vt:lpstr>
      <vt:lpstr>Chewing- Caterpillars</vt:lpstr>
      <vt:lpstr>Caterpillars</vt:lpstr>
      <vt:lpstr>Chewing- Grasshoppers</vt:lpstr>
      <vt:lpstr>Grasshopper</vt:lpstr>
      <vt:lpstr>Sucking</vt:lpstr>
      <vt:lpstr>Sucking- Aphids</vt:lpstr>
      <vt:lpstr>Aphids</vt:lpstr>
      <vt:lpstr>Sucking- Leaf Bugs</vt:lpstr>
      <vt:lpstr>Sucking- Mealy Bugs</vt:lpstr>
      <vt:lpstr>Mealy bug</vt:lpstr>
      <vt:lpstr>Sucking- Thrips</vt:lpstr>
      <vt:lpstr>Thrips</vt:lpstr>
      <vt:lpstr>Sucking-  Whiteflies</vt:lpstr>
      <vt:lpstr>White flies</vt:lpstr>
      <vt:lpstr>Sucking- Mites (Watch Out it isn’t an insect)</vt:lpstr>
      <vt:lpstr>Mites</vt:lpstr>
      <vt:lpstr>cankerworms</vt:lpstr>
      <vt:lpstr>Group classwork</vt:lpstr>
      <vt:lpstr>Pest Management </vt:lpstr>
      <vt:lpstr>Biological controls </vt:lpstr>
    </vt:vector>
  </TitlesOfParts>
  <Company>Wake County Public Schools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Insects</dc:title>
  <dc:creator>WCPSS</dc:creator>
  <cp:lastModifiedBy>Cem Özkan</cp:lastModifiedBy>
  <cp:revision>35</cp:revision>
  <dcterms:created xsi:type="dcterms:W3CDTF">2003-04-10T21:28:34Z</dcterms:created>
  <dcterms:modified xsi:type="dcterms:W3CDTF">2022-09-17T12:52:03Z</dcterms:modified>
</cp:coreProperties>
</file>