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88" r:id="rId2"/>
    <p:sldId id="256" r:id="rId3"/>
    <p:sldId id="289" r:id="rId4"/>
    <p:sldId id="290" r:id="rId5"/>
    <p:sldId id="291" r:id="rId6"/>
    <p:sldId id="292" r:id="rId7"/>
    <p:sldId id="293" r:id="rId8"/>
    <p:sldId id="270" r:id="rId9"/>
    <p:sldId id="268" r:id="rId10"/>
    <p:sldId id="269" r:id="rId11"/>
    <p:sldId id="285" r:id="rId12"/>
    <p:sldId id="286" r:id="rId13"/>
    <p:sldId id="257" r:id="rId14"/>
    <p:sldId id="258" r:id="rId15"/>
    <p:sldId id="275" r:id="rId16"/>
    <p:sldId id="259" r:id="rId17"/>
    <p:sldId id="276" r:id="rId18"/>
    <p:sldId id="260" r:id="rId19"/>
    <p:sldId id="277" r:id="rId20"/>
    <p:sldId id="261" r:id="rId21"/>
    <p:sldId id="278" r:id="rId22"/>
    <p:sldId id="271" r:id="rId23"/>
    <p:sldId id="262" r:id="rId24"/>
    <p:sldId id="279" r:id="rId25"/>
    <p:sldId id="263" r:id="rId26"/>
    <p:sldId id="264" r:id="rId27"/>
    <p:sldId id="280" r:id="rId28"/>
    <p:sldId id="265" r:id="rId29"/>
    <p:sldId id="281" r:id="rId30"/>
    <p:sldId id="266" r:id="rId31"/>
    <p:sldId id="282" r:id="rId32"/>
    <p:sldId id="267" r:id="rId33"/>
    <p:sldId id="283" r:id="rId34"/>
    <p:sldId id="284" r:id="rId35"/>
    <p:sldId id="272" r:id="rId36"/>
    <p:sldId id="274" r:id="rId37"/>
    <p:sldId id="273" r:id="rId38"/>
  </p:sldIdLst>
  <p:sldSz cx="9144000" cy="6858000" type="screen4x3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1003D7-37CB-4D7D-AA2B-90B6B714A5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365170-2980-4042-AF23-C2C9AE498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19351-2ED9-47F1-891A-B2D953B45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3004C-1385-4AAF-87F7-C4EDEDD72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BB7F7-1A41-4C93-8D7F-F6E8FDC93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F2E70-131B-4126-BFAC-69978520C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4A48C-0443-425C-8B55-43AC80A622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2BA81-2DB0-4679-B001-BB1FD3B8B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7D869-18CD-4216-AE50-B35526A31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01AC05-440A-4609-8E4E-D1EE5DA74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D90D4-C4D0-4D51-86C6-5B3A7C118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849BB-FC17-4BB2-B2BF-2013BC93CF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0A562-D332-44BC-96AE-85089E84FF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26B65-C4B0-47D5-B537-FFE9C17DE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AA822-CE9A-46CA-A4D1-DA45D2281B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845A7-48AD-454C-8D60-E2D03D0F1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A4C905-97FA-4073-BCF1-38E40B44E4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biology-resources.com/biology-videos-insects.htm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nuPCu8lHC8I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cbiotech.org/resources/biotech/slides/10insect/28.jpg" TargetMode="Externa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cropwatch.unl.edu/photos/cwphoto/coblkcut.jpg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uri.edu/ce/factsheets/prints/cutworm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sharnoffphotos.com/photos/caterpillar.jpeg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doacs.state.fl.us/~pi/enpp/ento/images/grasshopper.jpg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mamba.bio.uci.edu/~pjbryant/biodiv/hemipt/index.4.jpg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eny3005.ifas.ufl.edu/lab1/Hemiptera/Mirid_1.jpg" TargetMode="Externa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myhouseplants.com/mealybug.jpg" TargetMode="Externa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plant.wageningen-ur.nl/news/images/2001-19-Thrips-adult.jpg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ardenguides.com/news/images/whitefly.jpg" TargetMode="Externa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abc.net.au/science/news/img/mites.gif" TargetMode="Externa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pests.org/images/768x512/0488030.jpg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ARTCITY-IS\SYS\SHARED\sounds\bad%20to%20the%20bone.wav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3429000" y="1676400"/>
            <a:ext cx="3933825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First-Grader"/>
              </a:rPr>
              <a:t>Insects</a:t>
            </a:r>
          </a:p>
        </p:txBody>
      </p:sp>
      <p:pic>
        <p:nvPicPr>
          <p:cNvPr id="2053" name="Picture 5" descr="D:\MHP\homeprem\hmprdir2\na01420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495800"/>
            <a:ext cx="1873250" cy="1381125"/>
          </a:xfrm>
          <a:prstGeom prst="rect">
            <a:avLst/>
          </a:prstGeom>
          <a:noFill/>
        </p:spPr>
      </p:pic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1447800" y="4191000"/>
            <a:ext cx="2438400" cy="2133600"/>
          </a:xfrm>
          <a:prstGeom prst="irregularSeal1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60" name="Picture 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ap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6248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 or fly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s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incomplete metamorphosi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457200"/>
            <a:ext cx="4419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 descr="complete metamorphos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457200"/>
            <a:ext cx="4254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5486400"/>
            <a:ext cx="91440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*Insects must be killed when they are actively feeding or moving on the plant.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Complete Metamorphosis Video</a:t>
            </a:r>
          </a:p>
        </p:txBody>
      </p:sp>
      <p:pic>
        <p:nvPicPr>
          <p:cNvPr id="717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1875" t="36458" r="32813" b="18750"/>
          <a:stretch>
            <a:fillRect/>
          </a:stretch>
        </p:blipFill>
        <p:spPr bwMode="auto">
          <a:xfrm>
            <a:off x="838200" y="1219200"/>
            <a:ext cx="73152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http://www.youtube.com/watch?v=nuPCu8lHC8I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 l="10938" t="28125" r="43750" b="36458"/>
          <a:stretch>
            <a:fillRect/>
          </a:stretch>
        </p:blipFill>
        <p:spPr bwMode="auto">
          <a:xfrm>
            <a:off x="990600" y="2057400"/>
            <a:ext cx="74088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Damage 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229600" cy="4191000"/>
          </a:xfrm>
        </p:spPr>
        <p:txBody>
          <a:bodyPr/>
          <a:lstStyle/>
          <a:p>
            <a:pPr eaLnBrk="1" hangingPunct="1"/>
            <a:r>
              <a:rPr lang="en-US" sz="2400" smtClean="0"/>
              <a:t>Damage depends on the type of mouthpart</a:t>
            </a:r>
          </a:p>
          <a:p>
            <a:pPr eaLnBrk="1" hangingPunct="1"/>
            <a:r>
              <a:rPr lang="en-US" sz="2400" smtClean="0"/>
              <a:t>Chewing-tear, chew or grind food</a:t>
            </a:r>
          </a:p>
          <a:p>
            <a:pPr eaLnBrk="1" hangingPunct="1"/>
            <a:r>
              <a:rPr lang="en-US" sz="2400" smtClean="0"/>
              <a:t>Sucking:</a:t>
            </a:r>
          </a:p>
          <a:p>
            <a:pPr lvl="1" eaLnBrk="1" hangingPunct="1"/>
            <a:r>
              <a:rPr lang="en-US" sz="2000" smtClean="0"/>
              <a:t>Piercing: punctures plant and suck sap</a:t>
            </a:r>
          </a:p>
          <a:p>
            <a:pPr lvl="1" eaLnBrk="1" hangingPunct="1"/>
            <a:r>
              <a:rPr lang="en-US" sz="2000" smtClean="0"/>
              <a:t>Rasping: rasps or break surface and suck sap.</a:t>
            </a:r>
          </a:p>
          <a:p>
            <a:pPr eaLnBrk="1" hangingPunct="1"/>
            <a:r>
              <a:rPr lang="en-US" sz="2400" smtClean="0"/>
              <a:t>Siphoning: have a coiled tube they dip into liquid food such as nectar and draw it in (ex. Butterfly)</a:t>
            </a:r>
          </a:p>
          <a:p>
            <a:pPr eaLnBrk="1" hangingPunct="1"/>
            <a:r>
              <a:rPr lang="en-US" sz="2400" smtClean="0"/>
              <a:t>Sponging: have two sponge-like structures that collect liquid food and move it into the food canal. (ex. House fly)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031" name="Picture 7" descr="28">
            <a:hlinkClick r:id="rId3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0" y="457200"/>
            <a:ext cx="1828800" cy="1212850"/>
          </a:xfrm>
        </p:spPr>
      </p:pic>
      <p:graphicFrame>
        <p:nvGraphicFramePr>
          <p:cNvPr id="1026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7637463" y="5257800"/>
          <a:ext cx="1506537" cy="1600200"/>
        </p:xfrm>
        <a:graphic>
          <a:graphicData uri="http://schemas.openxmlformats.org/presentationml/2006/ole">
            <p:oleObj spid="_x0000_s1026" name="Clip" r:id="rId5" imgW="515520" imgH="547560" progId="">
              <p:embed/>
            </p:oleObj>
          </a:graphicData>
        </a:graphic>
      </p:graphicFrame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6858000" y="2078038"/>
          <a:ext cx="1981200" cy="1920875"/>
        </p:xfrm>
        <a:graphic>
          <a:graphicData uri="http://schemas.openxmlformats.org/presentationml/2006/ole">
            <p:oleObj spid="_x0000_s1027" name="Clip" r:id="rId6" imgW="1415160" imgH="1370520" progId="">
              <p:embed/>
            </p:oleObj>
          </a:graphicData>
        </a:graphic>
      </p:graphicFrame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381000" y="152400"/>
          <a:ext cx="2971800" cy="1287463"/>
        </p:xfrm>
        <a:graphic>
          <a:graphicData uri="http://schemas.openxmlformats.org/presentationml/2006/ole">
            <p:oleObj spid="_x0000_s1028" name="Clip" r:id="rId7" imgW="936000" imgH="405000" progId="">
              <p:embed/>
            </p:oleObj>
          </a:graphicData>
        </a:graphic>
      </p:graphicFrame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Chewing- Beetles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Eat leaves</a:t>
            </a:r>
          </a:p>
          <a:p>
            <a:pPr eaLnBrk="1" hangingPunct="1"/>
            <a:r>
              <a:rPr lang="en-US" sz="2800" smtClean="0"/>
              <a:t>Stems</a:t>
            </a:r>
          </a:p>
          <a:p>
            <a:pPr eaLnBrk="1" hangingPunct="1"/>
            <a:r>
              <a:rPr lang="en-US" sz="2800" smtClean="0"/>
              <a:t>Flowers</a:t>
            </a:r>
          </a:p>
          <a:p>
            <a:pPr eaLnBrk="1" hangingPunct="1"/>
            <a:r>
              <a:rPr lang="en-US" sz="2800" smtClean="0"/>
              <a:t>Fruits</a:t>
            </a:r>
          </a:p>
          <a:p>
            <a:pPr eaLnBrk="1" hangingPunct="1"/>
            <a:r>
              <a:rPr lang="en-US" sz="2800" smtClean="0"/>
              <a:t>Nuts</a:t>
            </a:r>
          </a:p>
        </p:txBody>
      </p:sp>
      <p:pic>
        <p:nvPicPr>
          <p:cNvPr id="9220" name="Picture 10" descr="mandibles of female Stag Beetle, genus Platyceru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38600" y="2216150"/>
            <a:ext cx="4572000" cy="331311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Beetles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5" descr="japanese_beetle_ad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1242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bee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575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beetles-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9638" y="4071938"/>
            <a:ext cx="44243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BlackScarabBeetl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0"/>
            <a:ext cx="23812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3" descr="CucumberBeetleStriped_C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8194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Chewing- Cutworms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Usually attacks stems</a:t>
            </a:r>
          </a:p>
          <a:p>
            <a:pPr eaLnBrk="1" hangingPunct="1"/>
            <a:r>
              <a:rPr lang="en-US" sz="2800" smtClean="0"/>
              <a:t>May eat other plants</a:t>
            </a:r>
          </a:p>
        </p:txBody>
      </p:sp>
      <p:pic>
        <p:nvPicPr>
          <p:cNvPr id="11268" name="Picture 7" descr="coblkcut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2700338"/>
            <a:ext cx="4648200" cy="361632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Cutworms: </a:t>
            </a:r>
            <a:r>
              <a:rPr lang="en-US" sz="4000" smtClean="0">
                <a:hlinkClick r:id="rId2"/>
              </a:rPr>
              <a:t>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 </a:t>
            </a:r>
            <a:r>
              <a:rPr lang="en-US" sz="2400" smtClean="0"/>
              <a:t>The larvae or caterpillars of some moths are called cutworms (</a:t>
            </a:r>
            <a:r>
              <a:rPr lang="en-US" sz="2400" i="1" smtClean="0"/>
              <a:t>Agrotis</a:t>
            </a:r>
            <a:r>
              <a:rPr lang="en-US" sz="2400" smtClean="0"/>
              <a:t>, </a:t>
            </a:r>
            <a:r>
              <a:rPr lang="en-US" sz="2400" i="1" smtClean="0"/>
              <a:t>Amathes</a:t>
            </a:r>
            <a:r>
              <a:rPr lang="en-US" sz="2400" smtClean="0"/>
              <a:t>, </a:t>
            </a:r>
            <a:r>
              <a:rPr lang="en-US" sz="2400" i="1" smtClean="0"/>
              <a:t>Peridroma</a:t>
            </a:r>
            <a:r>
              <a:rPr lang="en-US" sz="2400" smtClean="0"/>
              <a:t>, </a:t>
            </a:r>
            <a:r>
              <a:rPr lang="en-US" sz="2400" i="1" smtClean="0"/>
              <a:t>Prodenia</a:t>
            </a:r>
            <a:r>
              <a:rPr lang="en-US" sz="2400" smtClean="0"/>
              <a:t> spp.) because of the manner in which they cut down young plants as they feed.</a:t>
            </a:r>
            <a:r>
              <a:rPr lang="en-US" sz="4000" smtClean="0"/>
              <a:t> </a:t>
            </a:r>
          </a:p>
        </p:txBody>
      </p:sp>
      <p:pic>
        <p:nvPicPr>
          <p:cNvPr id="12291" name="Picture 5" descr="cutworm-larv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146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cutw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514600"/>
            <a:ext cx="57150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Chewing- Caterpillars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Larva</a:t>
            </a:r>
          </a:p>
          <a:p>
            <a:pPr eaLnBrk="1" hangingPunct="1"/>
            <a:r>
              <a:rPr lang="en-US" sz="2800" smtClean="0"/>
              <a:t>Moths</a:t>
            </a:r>
          </a:p>
          <a:p>
            <a:pPr eaLnBrk="1" hangingPunct="1"/>
            <a:r>
              <a:rPr lang="en-US" sz="2800" smtClean="0"/>
              <a:t>Butterflies</a:t>
            </a:r>
          </a:p>
          <a:p>
            <a:pPr eaLnBrk="1" hangingPunct="1"/>
            <a:r>
              <a:rPr lang="en-US" sz="2800" smtClean="0"/>
              <a:t>Fuzzy and hair</a:t>
            </a:r>
          </a:p>
          <a:p>
            <a:pPr eaLnBrk="1" hangingPunct="1"/>
            <a:r>
              <a:rPr lang="en-US" sz="2800" smtClean="0"/>
              <a:t>Eat young leaves and stems</a:t>
            </a:r>
          </a:p>
          <a:p>
            <a:pPr eaLnBrk="1" hangingPunct="1"/>
            <a:r>
              <a:rPr lang="en-US" sz="2800" smtClean="0"/>
              <a:t>Roll up in leaves, makes leaves curl</a:t>
            </a:r>
          </a:p>
        </p:txBody>
      </p:sp>
      <p:pic>
        <p:nvPicPr>
          <p:cNvPr id="13316" name="Picture 7" descr="caterpillar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3429000"/>
            <a:ext cx="4343400" cy="29003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Caterpillars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tent_caterpillar-7873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70325"/>
            <a:ext cx="37338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313099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SawflyCaterpilla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004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cupm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981200"/>
            <a:ext cx="27717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3" descr="caterpilla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5" descr="canker_wor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1905000"/>
            <a:ext cx="2686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Insect bad guys!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You’ll never look at a bug the same.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Chewing- Grasshoppers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Eat all parts of plants</a:t>
            </a:r>
          </a:p>
        </p:txBody>
      </p:sp>
      <p:pic>
        <p:nvPicPr>
          <p:cNvPr id="15364" name="Picture 7" descr="grasshopper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111375"/>
            <a:ext cx="3810000" cy="3852863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Grasshopper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5" descr="Gail_Grasshoppers"/>
          <p:cNvPicPr>
            <a:picLocks noChangeAspect="1" noChangeArrowheads="1"/>
          </p:cNvPicPr>
          <p:nvPr/>
        </p:nvPicPr>
        <p:blipFill>
          <a:blip r:embed="rId2" cstate="print"/>
          <a:srcRect l="33589" t="30855" r="25385" b="13077"/>
          <a:stretch>
            <a:fillRect/>
          </a:stretch>
        </p:blipFill>
        <p:spPr bwMode="auto">
          <a:xfrm>
            <a:off x="0" y="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Manu_1023_236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603750"/>
            <a:ext cx="297180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grasshoppers_adult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armored%20grasshopp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01988"/>
            <a:ext cx="5486400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Sucking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Puncturing the surface to take out the sap of a plant or other animal.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7413" name="Picture 7" descr="2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438400"/>
            <a:ext cx="43910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Sucking- Aphids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Pierce and suck juices</a:t>
            </a:r>
          </a:p>
          <a:p>
            <a:pPr eaLnBrk="1" hangingPunct="1"/>
            <a:r>
              <a:rPr lang="en-US" sz="2800" smtClean="0"/>
              <a:t>Plant lice</a:t>
            </a:r>
          </a:p>
          <a:p>
            <a:pPr eaLnBrk="1" hangingPunct="1"/>
            <a:r>
              <a:rPr lang="en-US" sz="2800" smtClean="0"/>
              <a:t>Cause stunted growth, yellow spotted leaves</a:t>
            </a:r>
          </a:p>
          <a:p>
            <a:pPr eaLnBrk="1" hangingPunct="1"/>
            <a:r>
              <a:rPr lang="en-US" sz="2800" smtClean="0"/>
              <a:t>Sticky substance and black mold</a:t>
            </a:r>
          </a:p>
          <a:p>
            <a:pPr eaLnBrk="1" hangingPunct="1"/>
            <a:r>
              <a:rPr lang="en-US" sz="2800" smtClean="0"/>
              <a:t>Attracts ants</a:t>
            </a:r>
          </a:p>
        </p:txBody>
      </p:sp>
      <p:pic>
        <p:nvPicPr>
          <p:cNvPr id="18436" name="Picture 7" descr="index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600200"/>
            <a:ext cx="2895600" cy="2335213"/>
          </a:xfrm>
        </p:spPr>
      </p:pic>
      <p:pic>
        <p:nvPicPr>
          <p:cNvPr id="18437" name="Picture 8" descr="aphid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052888"/>
            <a:ext cx="3657600" cy="2471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Aphids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5" descr="Aphids_rose355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38137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aphid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4762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soybean-aphid-ant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11480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Sucking- Leaf Bugs</a:t>
            </a:r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Causes plants to look unhealthy</a:t>
            </a:r>
          </a:p>
          <a:p>
            <a:pPr eaLnBrk="1" hangingPunct="1"/>
            <a:r>
              <a:rPr lang="en-US" sz="2800" smtClean="0"/>
              <a:t>Lose normal color and wilt</a:t>
            </a:r>
          </a:p>
        </p:txBody>
      </p:sp>
      <p:pic>
        <p:nvPicPr>
          <p:cNvPr id="20484" name="Picture 7" descr="Mirid_1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2265363"/>
            <a:ext cx="4267200" cy="320357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Sucking- Mealy Bugs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Pierce and suck from underside of leaves</a:t>
            </a:r>
          </a:p>
          <a:p>
            <a:pPr eaLnBrk="1" hangingPunct="1"/>
            <a:r>
              <a:rPr lang="en-US" sz="2800" smtClean="0"/>
              <a:t>Suck in leaf axils</a:t>
            </a:r>
          </a:p>
          <a:p>
            <a:pPr eaLnBrk="1" hangingPunct="1"/>
            <a:r>
              <a:rPr lang="en-US" sz="2800" smtClean="0"/>
              <a:t>Causes yellow appearance</a:t>
            </a:r>
          </a:p>
          <a:p>
            <a:pPr eaLnBrk="1" hangingPunct="1"/>
            <a:r>
              <a:rPr lang="en-US" sz="2800" smtClean="0"/>
              <a:t>Sticky secretions</a:t>
            </a:r>
          </a:p>
        </p:txBody>
      </p:sp>
      <p:pic>
        <p:nvPicPr>
          <p:cNvPr id="21508" name="Picture 7" descr="mealybug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322513"/>
            <a:ext cx="4191000" cy="314642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Mealy bug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5" descr="mealybugs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62350"/>
            <a:ext cx="49434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mealy%20bu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img_13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-304800"/>
            <a:ext cx="2881313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1" descr="mealyb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990975"/>
            <a:ext cx="381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Sucking- Thrips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Chews and then sucks</a:t>
            </a:r>
          </a:p>
          <a:p>
            <a:pPr eaLnBrk="1" hangingPunct="1"/>
            <a:r>
              <a:rPr lang="en-US" sz="2800" smtClean="0"/>
              <a:t>Causes plant tissue to become speckled or whitened</a:t>
            </a:r>
          </a:p>
          <a:p>
            <a:pPr eaLnBrk="1" hangingPunct="1"/>
            <a:r>
              <a:rPr lang="en-US" sz="2800" smtClean="0"/>
              <a:t>Leaf tip withers</a:t>
            </a:r>
          </a:p>
          <a:p>
            <a:pPr eaLnBrk="1" hangingPunct="1"/>
            <a:r>
              <a:rPr lang="en-US" sz="2800" smtClean="0"/>
              <a:t>Leaf curls and dies</a:t>
            </a:r>
          </a:p>
        </p:txBody>
      </p:sp>
      <p:pic>
        <p:nvPicPr>
          <p:cNvPr id="23556" name="Picture 7" descr="2001-19-Thrips-adult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676400"/>
            <a:ext cx="3151188" cy="4876800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Thrips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5" descr="thrips2_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3124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thrips_da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619375"/>
            <a:ext cx="6096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9" descr="sixspotted_thri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505200"/>
            <a:ext cx="28003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3943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What is an insect?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3581400" y="1905000"/>
            <a:ext cx="24288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3 body parts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1905000" y="3429000"/>
            <a:ext cx="7810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head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990600" y="5867400"/>
            <a:ext cx="18478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abdomen</a:t>
            </a:r>
          </a:p>
        </p:txBody>
      </p:sp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1371600" y="4572000"/>
            <a:ext cx="139065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thorax</a:t>
            </a:r>
          </a:p>
        </p:txBody>
      </p:sp>
      <p:pic>
        <p:nvPicPr>
          <p:cNvPr id="5129" name="Picture 9" descr="D:\MHP\homeprem\hmprdir1\an0016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0"/>
            <a:ext cx="3124200" cy="2298700"/>
          </a:xfrm>
          <a:prstGeom prst="rect">
            <a:avLst/>
          </a:prstGeom>
          <a:noFill/>
        </p:spPr>
      </p:pic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4114800" y="3276600"/>
            <a:ext cx="457200" cy="914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 rot="719182">
            <a:off x="5105400" y="32766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 rot="-1145029">
            <a:off x="6705600" y="4953000"/>
            <a:ext cx="1295400" cy="304800"/>
          </a:xfrm>
          <a:prstGeom prst="left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5" grpId="0" animBg="1"/>
      <p:bldP spid="5126" grpId="0" animBg="1"/>
      <p:bldP spid="5127" grpId="0" animBg="1"/>
      <p:bldP spid="5128" grpId="0" animBg="1"/>
      <p:bldP spid="5131" grpId="0" animBg="1"/>
      <p:bldP spid="5132" grpId="0" animBg="1"/>
      <p:bldP spid="51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Sucking-  Whiteflies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Feeds on underside of young leaves</a:t>
            </a:r>
          </a:p>
          <a:p>
            <a:pPr eaLnBrk="1" hangingPunct="1"/>
            <a:r>
              <a:rPr lang="en-US" sz="2800" smtClean="0"/>
              <a:t>Little flying white specks when plants are shaken</a:t>
            </a:r>
          </a:p>
        </p:txBody>
      </p:sp>
      <p:pic>
        <p:nvPicPr>
          <p:cNvPr id="25604" name="Picture 7" descr="whitefly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895600"/>
            <a:ext cx="4114800" cy="2733675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White flies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8" name="Picture 5" descr="White%20Fli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95250"/>
            <a:ext cx="30575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Whitefl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63938"/>
            <a:ext cx="43434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white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905000"/>
            <a:ext cx="49530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Sucking- Mites (Watch Out it isn’t an insect)</a:t>
            </a: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Attack underside of leaf</a:t>
            </a:r>
          </a:p>
          <a:p>
            <a:pPr eaLnBrk="1" hangingPunct="1"/>
            <a:r>
              <a:rPr lang="en-US" sz="2800" smtClean="0"/>
              <a:t>Causes leaves to turn gray to grayish</a:t>
            </a:r>
          </a:p>
          <a:p>
            <a:pPr eaLnBrk="1" hangingPunct="1"/>
            <a:r>
              <a:rPr lang="en-US" sz="2800" smtClean="0"/>
              <a:t>Severe infestations cause webbing</a:t>
            </a:r>
          </a:p>
          <a:p>
            <a:pPr eaLnBrk="1" hangingPunct="1"/>
            <a:r>
              <a:rPr lang="en-US" sz="2800" smtClean="0"/>
              <a:t>Insects can be red</a:t>
            </a:r>
          </a:p>
        </p:txBody>
      </p:sp>
      <p:pic>
        <p:nvPicPr>
          <p:cNvPr id="27652" name="Picture 7" descr="mites">
            <a:hlinkClick r:id="rId2"/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160588"/>
            <a:ext cx="4267200" cy="3306762"/>
          </a:xfr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Mites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6" name="Picture 5" descr="twospotted_m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house-plant-pests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9" descr="spider-mites1_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878138"/>
            <a:ext cx="5257800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cankerworms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9700" name="Picture 5" descr="3057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7138"/>
            <a:ext cx="4638675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female wingless moth with eggs on twi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9" descr="Canker-worm-band-on-Manitoba-maple-M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838200"/>
            <a:ext cx="38100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Group </a:t>
            </a:r>
            <a:r>
              <a:rPr lang="en-US" dirty="0" err="1" smtClean="0"/>
              <a:t>classwork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562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Choose an insect from the list for your group. (Beatles, cutworms, grasshoppers, caterpillars, aphids, leaf bugs, Mealy bugs, </a:t>
            </a:r>
            <a:r>
              <a:rPr lang="en-US" sz="2800" dirty="0" err="1" smtClean="0"/>
              <a:t>thrips</a:t>
            </a:r>
            <a:r>
              <a:rPr lang="en-US" sz="2800" dirty="0" smtClean="0"/>
              <a:t>, </a:t>
            </a:r>
            <a:r>
              <a:rPr lang="en-US" sz="2800" dirty="0" err="1" smtClean="0"/>
              <a:t>whiteflies,mites</a:t>
            </a:r>
            <a:r>
              <a:rPr lang="en-US" sz="2800" dirty="0" smtClean="0"/>
              <a:t> or cankerworms</a:t>
            </a:r>
          </a:p>
          <a:p>
            <a:pPr eaLnBrk="1" hangingPunct="1"/>
            <a:r>
              <a:rPr lang="en-US" sz="2800" dirty="0" smtClean="0"/>
              <a:t>As a group research your insect. Determine: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/>
              <a:t>Mouthpart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/>
              <a:t>Host(where does it live?)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/>
              <a:t>Is it damaging or beneficial? How?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/>
              <a:t>How would you get rid of it (damaging) or encourage it (beneficial)?</a:t>
            </a:r>
          </a:p>
          <a:p>
            <a:pPr marL="514350" indent="-514350" eaLnBrk="1" hangingPunct="1"/>
            <a:r>
              <a:rPr lang="en-US" dirty="0" smtClean="0"/>
              <a:t>Draw, color and label your insect on poster board. List neatly the information you found.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Pest Management	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458200" cy="4114800"/>
          </a:xfrm>
        </p:spPr>
        <p:txBody>
          <a:bodyPr/>
          <a:lstStyle/>
          <a:p>
            <a:pPr eaLnBrk="1" hangingPunct="1"/>
            <a:r>
              <a:rPr lang="en-US" sz="2800" u="sng" dirty="0" smtClean="0"/>
              <a:t>Integrated pest management </a:t>
            </a:r>
            <a:r>
              <a:rPr lang="en-US" sz="2800" dirty="0" smtClean="0"/>
              <a:t>(IPM) focuses on pest prevention by identifying, preventing and monitoring pests with the least amount of danger to the environment.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Identify the pest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Prevention by using methods such as crop rotation, pest resistant varieties and planting pest-free rootstock.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Monitoring new infestations can be the best controlled by early detections.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Traps may be used to check pest population.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sz="2400" dirty="0" smtClean="0"/>
              <a:t>If these methods are not affective, spraying of pesticides may be necessary.</a:t>
            </a:r>
          </a:p>
          <a:p>
            <a:pPr marL="914400" lvl="1" indent="-457200" eaLnBrk="1" hangingPunct="1">
              <a:buFont typeface="+mj-lt"/>
              <a:buAutoNum type="arabicPeriod"/>
            </a:pPr>
            <a:endParaRPr lang="en-US" sz="2400" dirty="0" smtClean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876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Lady beetles or lady bugs both adults and larva feed on soft bodied insects such as aphids, mites and eggs.</a:t>
            </a:r>
          </a:p>
          <a:p>
            <a:pPr eaLnBrk="1" hangingPunct="1"/>
            <a:r>
              <a:rPr lang="en-US" sz="2800" dirty="0" smtClean="0"/>
              <a:t>Parasitic wasp attack caterpillar, butterfly or moth egg or pupa, beetle egg and other insects in the egg, larva or pupa stage.</a:t>
            </a:r>
          </a:p>
          <a:p>
            <a:pPr eaLnBrk="1" hangingPunct="1"/>
            <a:r>
              <a:rPr lang="en-US" sz="2800" dirty="0" smtClean="0"/>
              <a:t>Praying mantis will eat just about any pest.</a:t>
            </a:r>
          </a:p>
          <a:p>
            <a:pPr eaLnBrk="1" hangingPunct="1"/>
            <a:r>
              <a:rPr lang="en-US" sz="2800" dirty="0" smtClean="0"/>
              <a:t>Green </a:t>
            </a:r>
            <a:r>
              <a:rPr lang="en-US" sz="2800" dirty="0" err="1" smtClean="0"/>
              <a:t>lacewig</a:t>
            </a:r>
            <a:r>
              <a:rPr lang="en-US" sz="2800" dirty="0" smtClean="0"/>
              <a:t> larvae are predators that feed mainly on soft bodied insects.</a:t>
            </a:r>
          </a:p>
          <a:p>
            <a:pPr eaLnBrk="1" hangingPunct="1"/>
            <a:r>
              <a:rPr lang="en-US" sz="2800" dirty="0" smtClean="0"/>
              <a:t>Predatory mites will attack spider mites at any stage of development inside a greenhouse or outside.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Biological controls	</a:t>
            </a:r>
            <a:endParaRPr lang="en-US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3943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What is an insect?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895600" y="54102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compound eyes</a:t>
            </a:r>
          </a:p>
        </p:txBody>
      </p:sp>
      <p:pic>
        <p:nvPicPr>
          <p:cNvPr id="6149" name="Picture 5" descr="D:\MHP\webart\bd1084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1371600" cy="1271588"/>
          </a:xfrm>
          <a:prstGeom prst="rect">
            <a:avLst/>
          </a:prstGeom>
          <a:noFill/>
        </p:spPr>
      </p:pic>
      <p:pic>
        <p:nvPicPr>
          <p:cNvPr id="6151" name="Picture 7" descr="D:\MHP\webart\bd1084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362200"/>
            <a:ext cx="1371600" cy="1271588"/>
          </a:xfrm>
          <a:prstGeom prst="rect">
            <a:avLst/>
          </a:prstGeom>
          <a:noFill/>
        </p:spPr>
      </p:pic>
      <p:pic>
        <p:nvPicPr>
          <p:cNvPr id="6152" name="Picture 8" descr="D:\MHP\webart\bd1084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90800"/>
            <a:ext cx="1371600" cy="1271588"/>
          </a:xfrm>
          <a:prstGeom prst="rect">
            <a:avLst/>
          </a:prstGeom>
          <a:noFill/>
        </p:spPr>
      </p:pic>
      <p:pic>
        <p:nvPicPr>
          <p:cNvPr id="6153" name="Picture 9" descr="D:\MHP\webart\bd1084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581400"/>
            <a:ext cx="1371600" cy="1271588"/>
          </a:xfrm>
          <a:prstGeom prst="rect">
            <a:avLst/>
          </a:prstGeom>
          <a:noFill/>
        </p:spPr>
      </p:pic>
      <p:pic>
        <p:nvPicPr>
          <p:cNvPr id="6154" name="Picture 10" descr="D:\MHP\webart\bd10846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886200"/>
            <a:ext cx="1371600" cy="1271588"/>
          </a:xfrm>
          <a:prstGeom prst="rect">
            <a:avLst/>
          </a:prstGeom>
          <a:noFill/>
        </p:spPr>
      </p:pic>
      <p:pic>
        <p:nvPicPr>
          <p:cNvPr id="6155" name="Picture 1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i just don't believe it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5"/>
                </p:tgtEl>
              </p:cMediaNode>
            </p:audio>
          </p:childTnLst>
        </p:cTn>
      </p:par>
    </p:tnLst>
    <p:bldLst>
      <p:bldP spid="6146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3943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What is an insect?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3048000" y="5715000"/>
            <a:ext cx="3810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two antenna</a:t>
            </a:r>
          </a:p>
        </p:txBody>
      </p:sp>
      <p:pic>
        <p:nvPicPr>
          <p:cNvPr id="7172" name="Picture 4" descr="D:\MHP\homeprem\hmprdir2\an0001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3306763" cy="2963863"/>
          </a:xfrm>
          <a:prstGeom prst="rect">
            <a:avLst/>
          </a:prstGeom>
          <a:noFill/>
        </p:spPr>
      </p:pic>
      <p:sp>
        <p:nvSpPr>
          <p:cNvPr id="7173" name="AutoShape 5"/>
          <p:cNvSpPr>
            <a:spLocks noChangeArrowheads="1"/>
          </p:cNvSpPr>
          <p:nvPr/>
        </p:nvSpPr>
        <p:spPr bwMode="auto">
          <a:xfrm rot="1639237">
            <a:off x="3429000" y="2209800"/>
            <a:ext cx="1143000" cy="762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11642877">
            <a:off x="6248400" y="2590800"/>
            <a:ext cx="11430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7173" grpId="0" animBg="1"/>
      <p:bldP spid="71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2895600" y="54102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exoskeleton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3943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What is an insect?</a:t>
            </a:r>
          </a:p>
        </p:txBody>
      </p:sp>
      <p:pic>
        <p:nvPicPr>
          <p:cNvPr id="8196" name="Picture 4" descr="D:\MHP\acadbas\an0139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590800"/>
            <a:ext cx="2462213" cy="2185988"/>
          </a:xfrm>
          <a:prstGeom prst="rect">
            <a:avLst/>
          </a:prstGeom>
          <a:noFill/>
        </p:spPr>
      </p:pic>
      <p:pic>
        <p:nvPicPr>
          <p:cNvPr id="8197" name="bad to the bon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172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  <p:bldLst>
      <p:bldP spid="8194" grpId="0" animBg="1"/>
      <p:bldP spid="81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39433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miter lim="800000"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What is an insect?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2438400" y="4800600"/>
            <a:ext cx="4572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6 legs</a:t>
            </a:r>
          </a:p>
          <a:p>
            <a:pPr algn="ctr"/>
            <a:endParaRPr lang="en-US" sz="2800" kern="10">
              <a:ln w="1905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/>
            </a:endParaRPr>
          </a:p>
        </p:txBody>
      </p:sp>
      <p:pic>
        <p:nvPicPr>
          <p:cNvPr id="9220" name="Picture 4" descr="D:\MHP\acadbas\ph02994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4267200" cy="2844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Anatomy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00" t="18750" r="23125" b="11719"/>
          <a:stretch>
            <a:fillRect/>
          </a:stretch>
        </p:blipFill>
        <p:spPr bwMode="auto">
          <a:xfrm>
            <a:off x="1792288" y="381000"/>
            <a:ext cx="582771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5"/>
          <p:cNvSpPr>
            <a:spLocks noChangeShapeType="1"/>
          </p:cNvSpPr>
          <p:nvPr/>
        </p:nvSpPr>
        <p:spPr bwMode="auto">
          <a:xfrm>
            <a:off x="6172200" y="4953000"/>
            <a:ext cx="1219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" name="Line 6"/>
          <p:cNvSpPr>
            <a:spLocks noChangeShapeType="1"/>
          </p:cNvSpPr>
          <p:nvPr/>
        </p:nvSpPr>
        <p:spPr bwMode="auto">
          <a:xfrm>
            <a:off x="1828800" y="2362200"/>
            <a:ext cx="12192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4038600" y="1371600"/>
            <a:ext cx="990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7010400" y="3352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3 pairs=6 legs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381000" y="2971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3 Body parts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 Cycle-Insect Metamorphosis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</a:t>
            </a:r>
          </a:p>
          <a:p>
            <a:pPr lvl="1" eaLnBrk="1" hangingPunct="1"/>
            <a:r>
              <a:rPr lang="en-US" smtClean="0"/>
              <a:t>Egg</a:t>
            </a:r>
          </a:p>
          <a:p>
            <a:pPr lvl="1" eaLnBrk="1" hangingPunct="1"/>
            <a:r>
              <a:rPr lang="en-US" smtClean="0"/>
              <a:t>Larva (worms/catepillars)</a:t>
            </a:r>
          </a:p>
          <a:p>
            <a:pPr lvl="1" eaLnBrk="1" hangingPunct="1"/>
            <a:r>
              <a:rPr lang="en-US" smtClean="0"/>
              <a:t>Pupa (relatively dormnant)</a:t>
            </a:r>
          </a:p>
          <a:p>
            <a:pPr lvl="1" eaLnBrk="1" hangingPunct="1"/>
            <a:r>
              <a:rPr lang="en-US" smtClean="0"/>
              <a:t>Adult (flies, beetles, etc.)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Incomplete</a:t>
            </a:r>
          </a:p>
          <a:p>
            <a:pPr lvl="1" eaLnBrk="1" hangingPunct="1"/>
            <a:r>
              <a:rPr lang="en-US" smtClean="0"/>
              <a:t>Egg</a:t>
            </a:r>
          </a:p>
          <a:p>
            <a:pPr lvl="1" eaLnBrk="1" hangingPunct="1"/>
            <a:r>
              <a:rPr lang="en-US" smtClean="0"/>
              <a:t>Nymph </a:t>
            </a:r>
          </a:p>
          <a:p>
            <a:pPr lvl="2" eaLnBrk="1" hangingPunct="1"/>
            <a:r>
              <a:rPr lang="en-US" smtClean="0"/>
              <a:t>early-no wings</a:t>
            </a:r>
          </a:p>
          <a:p>
            <a:pPr lvl="2" eaLnBrk="1" hangingPunct="1"/>
            <a:r>
              <a:rPr lang="en-US" smtClean="0"/>
              <a:t>Late-wings developing</a:t>
            </a:r>
          </a:p>
          <a:p>
            <a:pPr lvl="1" eaLnBrk="1" hangingPunct="1"/>
            <a:r>
              <a:rPr lang="en-US" smtClean="0"/>
              <a:t>Adult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649</Words>
  <Application>Microsoft Office PowerPoint</Application>
  <PresentationFormat>Ekran Gösterisi (4:3)</PresentationFormat>
  <Paragraphs>120</Paragraphs>
  <Slides>37</Slides>
  <Notes>0</Notes>
  <HiddenSlides>0</HiddenSlides>
  <MMClips>3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9" baseType="lpstr">
      <vt:lpstr>Default Design</vt:lpstr>
      <vt:lpstr>Clip</vt:lpstr>
      <vt:lpstr>Slayt 1</vt:lpstr>
      <vt:lpstr>Insect bad guys!</vt:lpstr>
      <vt:lpstr>Slayt 3</vt:lpstr>
      <vt:lpstr>Slayt 4</vt:lpstr>
      <vt:lpstr>Slayt 5</vt:lpstr>
      <vt:lpstr>Slayt 6</vt:lpstr>
      <vt:lpstr>Slayt 7</vt:lpstr>
      <vt:lpstr>Anatomy</vt:lpstr>
      <vt:lpstr>Life Cycle-Insect Metamorphosis</vt:lpstr>
      <vt:lpstr>*Insects must be killed when they are actively feeding or moving on the plant.</vt:lpstr>
      <vt:lpstr>Complete Metamorphosis Video</vt:lpstr>
      <vt:lpstr>http://www.youtube.com/watch?v=nuPCu8lHC8I </vt:lpstr>
      <vt:lpstr>Damage </vt:lpstr>
      <vt:lpstr>Chewing- Beetles</vt:lpstr>
      <vt:lpstr>Beetles</vt:lpstr>
      <vt:lpstr>Chewing- Cutworms</vt:lpstr>
      <vt:lpstr>Cutworms:    The larvae or caterpillars of some moths are called cutworms (Agrotis, Amathes, Peridroma, Prodenia spp.) because of the manner in which they cut down young plants as they feed. </vt:lpstr>
      <vt:lpstr>Chewing- Caterpillars</vt:lpstr>
      <vt:lpstr>Caterpillars</vt:lpstr>
      <vt:lpstr>Chewing- Grasshoppers</vt:lpstr>
      <vt:lpstr>Grasshopper</vt:lpstr>
      <vt:lpstr>Sucking</vt:lpstr>
      <vt:lpstr>Sucking- Aphids</vt:lpstr>
      <vt:lpstr>Aphids</vt:lpstr>
      <vt:lpstr>Sucking- Leaf Bugs</vt:lpstr>
      <vt:lpstr>Sucking- Mealy Bugs</vt:lpstr>
      <vt:lpstr>Mealy bug</vt:lpstr>
      <vt:lpstr>Sucking- Thrips</vt:lpstr>
      <vt:lpstr>Thrips</vt:lpstr>
      <vt:lpstr>Sucking-  Whiteflies</vt:lpstr>
      <vt:lpstr>White flies</vt:lpstr>
      <vt:lpstr>Sucking- Mites (Watch Out it isn’t an insect)</vt:lpstr>
      <vt:lpstr>Mites</vt:lpstr>
      <vt:lpstr>cankerworms</vt:lpstr>
      <vt:lpstr>Group classwork</vt:lpstr>
      <vt:lpstr>Pest Management </vt:lpstr>
      <vt:lpstr>Biological controls </vt:lpstr>
    </vt:vector>
  </TitlesOfParts>
  <Company>Wake County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Insects</dc:title>
  <dc:creator>WCPSS</dc:creator>
  <cp:lastModifiedBy>Cem Özkan</cp:lastModifiedBy>
  <cp:revision>35</cp:revision>
  <dcterms:created xsi:type="dcterms:W3CDTF">2003-04-10T21:28:34Z</dcterms:created>
  <dcterms:modified xsi:type="dcterms:W3CDTF">2022-09-17T12:52:03Z</dcterms:modified>
</cp:coreProperties>
</file>