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1" r:id="rId5"/>
    <p:sldId id="274" r:id="rId6"/>
    <p:sldId id="275" r:id="rId7"/>
    <p:sldId id="283" r:id="rId8"/>
    <p:sldId id="284" r:id="rId9"/>
    <p:sldId id="285" r:id="rId10"/>
    <p:sldId id="258" r:id="rId11"/>
    <p:sldId id="264" r:id="rId12"/>
    <p:sldId id="269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5539-42EB-44A9-B7D5-0BCD366EFF1C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4A45-3D73-459E-99C1-0170A4E04A0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5539-42EB-44A9-B7D5-0BCD366EFF1C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4A45-3D73-459E-99C1-0170A4E04A0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5539-42EB-44A9-B7D5-0BCD366EFF1C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4A45-3D73-459E-99C1-0170A4E04A0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5539-42EB-44A9-B7D5-0BCD366EFF1C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4A45-3D73-459E-99C1-0170A4E04A0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5539-42EB-44A9-B7D5-0BCD366EFF1C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4A45-3D73-459E-99C1-0170A4E04A0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5539-42EB-44A9-B7D5-0BCD366EFF1C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4A45-3D73-459E-99C1-0170A4E04A0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5539-42EB-44A9-B7D5-0BCD366EFF1C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4A45-3D73-459E-99C1-0170A4E04A0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5539-42EB-44A9-B7D5-0BCD366EFF1C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4A45-3D73-459E-99C1-0170A4E04A0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5539-42EB-44A9-B7D5-0BCD366EFF1C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4A45-3D73-459E-99C1-0170A4E04A0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5539-42EB-44A9-B7D5-0BCD366EFF1C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4A45-3D73-459E-99C1-0170A4E04A0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55539-42EB-44A9-B7D5-0BCD366EFF1C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4A45-3D73-459E-99C1-0170A4E04A0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55539-42EB-44A9-B7D5-0BCD366EFF1C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84A45-3D73-459E-99C1-0170A4E04A0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Dünyada Sosyal Güvenlik Sistemlerinin Tarihsel </a:t>
            </a:r>
            <a:r>
              <a:rPr lang="tr-TR" dirty="0" smtClean="0"/>
              <a:t>Gelişimi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Dünyada Sosyal Güvenlik Sistemlerinin Tarihsel Gelişimi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Sosyal güvenlik sistemlerinin en </a:t>
            </a:r>
            <a:r>
              <a:rPr lang="nb-NO" dirty="0" smtClean="0"/>
              <a:t>parlak</a:t>
            </a:r>
            <a:r>
              <a:rPr lang="tr-TR" dirty="0" smtClean="0"/>
              <a:t> devrini oluşturan </a:t>
            </a:r>
            <a:r>
              <a:rPr lang="tr-TR" b="1" dirty="0"/>
              <a:t>üçüncü </a:t>
            </a:r>
            <a:r>
              <a:rPr lang="tr-TR" b="1" dirty="0" smtClean="0"/>
              <a:t>dönemde </a:t>
            </a:r>
            <a:r>
              <a:rPr lang="tr-TR" dirty="0" smtClean="0"/>
              <a:t>ise</a:t>
            </a:r>
            <a:r>
              <a:rPr lang="tr-TR" dirty="0"/>
              <a:t>, </a:t>
            </a:r>
            <a:r>
              <a:rPr lang="tr-TR" dirty="0" smtClean="0"/>
              <a:t>başında </a:t>
            </a:r>
            <a:r>
              <a:rPr lang="tr-TR" dirty="0"/>
              <a:t>iki dünya </a:t>
            </a:r>
            <a:r>
              <a:rPr lang="tr-TR" dirty="0" smtClean="0"/>
              <a:t>savaşı geçmiş olan </a:t>
            </a:r>
            <a:r>
              <a:rPr lang="tr-TR" dirty="0"/>
              <a:t>dünya, özellikle </a:t>
            </a:r>
            <a:r>
              <a:rPr lang="tr-TR" dirty="0" smtClean="0"/>
              <a:t>1950’lilerden sonra </a:t>
            </a:r>
            <a:r>
              <a:rPr lang="tr-TR" b="1" dirty="0"/>
              <a:t>refah devleti </a:t>
            </a:r>
            <a:r>
              <a:rPr lang="tr-TR" b="1" dirty="0" smtClean="0"/>
              <a:t>anlayı</a:t>
            </a:r>
            <a:r>
              <a:rPr lang="tr-TR" dirty="0" smtClean="0"/>
              <a:t>şı sosyal güvenlik sisteminde </a:t>
            </a:r>
            <a:r>
              <a:rPr lang="tr-TR" dirty="0"/>
              <a:t>önemli </a:t>
            </a:r>
            <a:r>
              <a:rPr lang="tr-TR" dirty="0" smtClean="0"/>
              <a:t>gelişmelere yol açmıştır.</a:t>
            </a:r>
          </a:p>
          <a:p>
            <a:endParaRPr lang="tr-TR" dirty="0" smtClean="0"/>
          </a:p>
          <a:p>
            <a:r>
              <a:rPr lang="tr-TR" dirty="0" smtClean="0"/>
              <a:t>2DS’ndan  sonra </a:t>
            </a:r>
            <a:r>
              <a:rPr lang="tr-TR" dirty="0"/>
              <a:t>özellikle nüfus </a:t>
            </a:r>
            <a:r>
              <a:rPr lang="tr-TR" dirty="0" smtClean="0"/>
              <a:t>artışı, </a:t>
            </a:r>
            <a:r>
              <a:rPr lang="tr-TR" dirty="0"/>
              <a:t>aile </a:t>
            </a:r>
            <a:r>
              <a:rPr lang="tr-TR" dirty="0" smtClean="0"/>
              <a:t>yapı</a:t>
            </a:r>
            <a:r>
              <a:rPr lang="pt-BR" dirty="0" smtClean="0"/>
              <a:t>s</a:t>
            </a:r>
            <a:r>
              <a:rPr lang="tr-TR" dirty="0" smtClean="0"/>
              <a:t>ı</a:t>
            </a:r>
            <a:r>
              <a:rPr lang="pt-BR" dirty="0" smtClean="0"/>
              <a:t>ndaki de</a:t>
            </a:r>
            <a:r>
              <a:rPr lang="tr-TR" dirty="0" err="1" smtClean="0"/>
              <a:t>ğiş</a:t>
            </a:r>
            <a:r>
              <a:rPr lang="pt-BR" dirty="0" smtClean="0"/>
              <a:t>im </a:t>
            </a:r>
            <a:r>
              <a:rPr lang="pt-BR" dirty="0"/>
              <a:t>ve </a:t>
            </a:r>
            <a:r>
              <a:rPr lang="pt-BR" dirty="0" smtClean="0"/>
              <a:t>do</a:t>
            </a:r>
            <a:r>
              <a:rPr lang="tr-TR" dirty="0" smtClean="0"/>
              <a:t>ğ</a:t>
            </a:r>
            <a:r>
              <a:rPr lang="pt-BR" dirty="0" smtClean="0"/>
              <a:t>um oran</a:t>
            </a:r>
            <a:r>
              <a:rPr lang="tr-TR" dirty="0" smtClean="0"/>
              <a:t>ı</a:t>
            </a:r>
            <a:r>
              <a:rPr lang="pt-BR" dirty="0" smtClean="0"/>
              <a:t>n</a:t>
            </a:r>
            <a:r>
              <a:rPr lang="tr-TR" dirty="0" smtClean="0"/>
              <a:t>ı</a:t>
            </a:r>
            <a:r>
              <a:rPr lang="pt-BR" dirty="0" smtClean="0"/>
              <a:t>n</a:t>
            </a:r>
            <a:r>
              <a:rPr lang="tr-TR" dirty="0" smtClean="0"/>
              <a:t> azalması </a:t>
            </a:r>
            <a:r>
              <a:rPr lang="tr-TR" dirty="0"/>
              <a:t>sosyal güvenlik sisteminin </a:t>
            </a:r>
            <a:r>
              <a:rPr lang="tr-TR" dirty="0" smtClean="0"/>
              <a:t>olgunlaşmasında önemli öğeler olarak ortaya çıkmışlardır.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Dünyada Sosyal Güvenlik Sistemlerinin Tarihsel Gelişimi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1975’li </a:t>
            </a:r>
            <a:r>
              <a:rPr lang="es-ES" dirty="0" smtClean="0"/>
              <a:t>y</a:t>
            </a:r>
            <a:r>
              <a:rPr lang="tr-TR" dirty="0" smtClean="0"/>
              <a:t>I</a:t>
            </a:r>
            <a:r>
              <a:rPr lang="es-ES" dirty="0" smtClean="0"/>
              <a:t>llardan </a:t>
            </a:r>
            <a:r>
              <a:rPr lang="es-ES" dirty="0"/>
              <a:t>sonra sosyal </a:t>
            </a:r>
            <a:r>
              <a:rPr lang="es-ES" dirty="0" smtClean="0"/>
              <a:t>güvenlik</a:t>
            </a:r>
            <a:r>
              <a:rPr lang="tr-TR" dirty="0" smtClean="0"/>
              <a:t> sistemi </a:t>
            </a:r>
            <a:r>
              <a:rPr lang="tr-TR" dirty="0"/>
              <a:t>krize </a:t>
            </a:r>
            <a:r>
              <a:rPr lang="tr-TR" dirty="0" smtClean="0"/>
              <a:t>dönüşmüş, </a:t>
            </a:r>
            <a:r>
              <a:rPr lang="tr-TR" dirty="0"/>
              <a:t>(bu </a:t>
            </a:r>
            <a:r>
              <a:rPr lang="tr-TR" dirty="0" smtClean="0"/>
              <a:t>krizde özellikle </a:t>
            </a:r>
            <a:r>
              <a:rPr lang="tr-TR" dirty="0"/>
              <a:t>1970’li </a:t>
            </a:r>
            <a:r>
              <a:rPr lang="tr-TR" dirty="0" smtClean="0"/>
              <a:t>yıllarda </a:t>
            </a:r>
            <a:r>
              <a:rPr lang="tr-TR" dirty="0"/>
              <a:t>önemli </a:t>
            </a:r>
            <a:r>
              <a:rPr lang="tr-TR" dirty="0" smtClean="0"/>
              <a:t>bir boyutlara ulaşmış işsizliğin </a:t>
            </a:r>
            <a:r>
              <a:rPr lang="tr-TR" dirty="0"/>
              <a:t>büyük </a:t>
            </a:r>
            <a:r>
              <a:rPr lang="tr-TR" dirty="0" smtClean="0"/>
              <a:t>bir rolü bulunmaktadır.</a:t>
            </a:r>
          </a:p>
          <a:p>
            <a:endParaRPr lang="tr-TR" dirty="0"/>
          </a:p>
          <a:p>
            <a:r>
              <a:rPr lang="tr-TR" dirty="0"/>
              <a:t>mevcut sistemler toplumun </a:t>
            </a:r>
            <a:r>
              <a:rPr lang="tr-TR" dirty="0" smtClean="0"/>
              <a:t>ihtiyaçlarına </a:t>
            </a:r>
            <a:r>
              <a:rPr lang="tr-TR" dirty="0"/>
              <a:t>cevap veremez hale </a:t>
            </a:r>
            <a:r>
              <a:rPr lang="tr-TR" dirty="0" smtClean="0"/>
              <a:t>gelmiş ve yeniden yapılanma arayışları baş göstermiştir.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Dünyada Sosyal Güvenlik Sistemlerinin Tarihsel Gelişimi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günümüzde, sosyal </a:t>
            </a:r>
            <a:r>
              <a:rPr lang="tr-TR" dirty="0" smtClean="0"/>
              <a:t>güvenlik sisteminin </a:t>
            </a:r>
            <a:r>
              <a:rPr lang="tr-TR" dirty="0"/>
              <a:t>maliyetini </a:t>
            </a:r>
            <a:r>
              <a:rPr lang="tr-TR" dirty="0" smtClean="0"/>
              <a:t>artırıcı gelişmeler de </a:t>
            </a:r>
            <a:r>
              <a:rPr lang="tr-TR" dirty="0"/>
              <a:t>söz </a:t>
            </a:r>
            <a:r>
              <a:rPr lang="tr-TR" dirty="0" smtClean="0"/>
              <a:t>konusudur:</a:t>
            </a:r>
          </a:p>
          <a:p>
            <a:endParaRPr lang="tr-TR" dirty="0"/>
          </a:p>
          <a:p>
            <a:r>
              <a:rPr lang="tr-TR" dirty="0" smtClean="0"/>
              <a:t>Programların gelişmesi </a:t>
            </a:r>
            <a:r>
              <a:rPr lang="tr-TR" dirty="0"/>
              <a:t>ve </a:t>
            </a:r>
            <a:r>
              <a:rPr lang="tr-TR" dirty="0" smtClean="0"/>
              <a:t>olgunlaşmas</a:t>
            </a:r>
            <a:r>
              <a:rPr lang="tr-TR" dirty="0"/>
              <a:t>ı</a:t>
            </a:r>
            <a:r>
              <a:rPr lang="tr-TR" dirty="0" smtClean="0"/>
              <a:t>,</a:t>
            </a:r>
          </a:p>
          <a:p>
            <a:r>
              <a:rPr lang="tr-TR" dirty="0" smtClean="0"/>
              <a:t> </a:t>
            </a:r>
            <a:r>
              <a:rPr lang="tr-TR" dirty="0"/>
              <a:t>Sosyal ve demografik </a:t>
            </a:r>
            <a:r>
              <a:rPr lang="tr-TR" dirty="0" smtClean="0"/>
              <a:t>değişiklikler (özellikle sanayileşmiş </a:t>
            </a:r>
            <a:r>
              <a:rPr lang="tr-TR" dirty="0"/>
              <a:t>ülkelerde </a:t>
            </a:r>
            <a:r>
              <a:rPr lang="tr-TR" dirty="0" smtClean="0"/>
              <a:t>yaşlı nüfus artışı, bunların sa</a:t>
            </a:r>
            <a:r>
              <a:rPr lang="tr-TR" dirty="0"/>
              <a:t>ğ</a:t>
            </a:r>
            <a:r>
              <a:rPr lang="tr-TR" dirty="0" smtClean="0"/>
              <a:t>lık masraflarının artışı),</a:t>
            </a:r>
            <a:endParaRPr lang="tr-TR" dirty="0"/>
          </a:p>
          <a:p>
            <a:r>
              <a:rPr lang="tr-TR" dirty="0" smtClean="0"/>
              <a:t>Faydalanan başına düşen sağl</a:t>
            </a:r>
            <a:r>
              <a:rPr lang="tr-TR" dirty="0"/>
              <a:t>ı</a:t>
            </a:r>
            <a:r>
              <a:rPr lang="tr-TR" dirty="0" smtClean="0"/>
              <a:t>k hizmetlerinin maliyetindeki artışlar</a:t>
            </a:r>
            <a:r>
              <a:rPr lang="tr-TR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Dünyada Sosyal Güvenlik Sistemlerinin Tarihsel Gelişimi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1880’lerde Prens </a:t>
            </a:r>
            <a:r>
              <a:rPr lang="tr-TR" dirty="0" err="1" smtClean="0"/>
              <a:t>Bismarck</a:t>
            </a:r>
            <a:r>
              <a:rPr lang="tr-TR" dirty="0" smtClean="0"/>
              <a:t> </a:t>
            </a:r>
            <a:r>
              <a:rPr lang="tr-TR" dirty="0"/>
              <a:t>ile </a:t>
            </a:r>
            <a:r>
              <a:rPr lang="tr-TR" dirty="0" smtClean="0"/>
              <a:t>başlayan ikinci </a:t>
            </a:r>
            <a:r>
              <a:rPr lang="tr-TR" dirty="0"/>
              <a:t>dönemde </a:t>
            </a:r>
            <a:r>
              <a:rPr lang="tr-TR" b="1" dirty="0"/>
              <a:t>sosyal </a:t>
            </a:r>
            <a:r>
              <a:rPr lang="tr-TR" b="1" dirty="0" smtClean="0"/>
              <a:t>sigortalar </a:t>
            </a:r>
            <a:r>
              <a:rPr lang="tr-TR" dirty="0" smtClean="0"/>
              <a:t>sosyal </a:t>
            </a:r>
            <a:r>
              <a:rPr lang="tr-TR" dirty="0"/>
              <a:t>güvenlik </a:t>
            </a:r>
            <a:r>
              <a:rPr lang="tr-TR" dirty="0" smtClean="0"/>
              <a:t>alanından </a:t>
            </a:r>
            <a:r>
              <a:rPr lang="tr-TR" dirty="0"/>
              <a:t>önemli </a:t>
            </a:r>
            <a:r>
              <a:rPr lang="tr-TR" dirty="0" smtClean="0"/>
              <a:t>bir müessese </a:t>
            </a:r>
            <a:r>
              <a:rPr lang="tr-TR" dirty="0"/>
              <a:t>olarak ön plana </a:t>
            </a:r>
            <a:r>
              <a:rPr lang="tr-TR" dirty="0" smtClean="0"/>
              <a:t>çıkmaktadır.</a:t>
            </a:r>
          </a:p>
          <a:p>
            <a:endParaRPr lang="tr-TR" dirty="0" smtClean="0"/>
          </a:p>
          <a:p>
            <a:r>
              <a:rPr lang="tr-TR" dirty="0"/>
              <a:t>Bu dönemdeki </a:t>
            </a:r>
            <a:r>
              <a:rPr lang="tr-TR" dirty="0" smtClean="0"/>
              <a:t>gelişmeler çalışma hayatında </a:t>
            </a:r>
            <a:r>
              <a:rPr lang="tr-TR" b="1" dirty="0"/>
              <a:t>sosyal </a:t>
            </a:r>
            <a:r>
              <a:rPr lang="tr-TR" b="1" dirty="0" smtClean="0"/>
              <a:t>sigortaları </a:t>
            </a:r>
            <a:r>
              <a:rPr lang="tr-TR" b="1" dirty="0"/>
              <a:t>sosyal </a:t>
            </a:r>
            <a:r>
              <a:rPr lang="tr-TR" b="1" dirty="0" smtClean="0"/>
              <a:t>güvenlik sistemlerinin </a:t>
            </a:r>
            <a:r>
              <a:rPr lang="tr-TR" b="1" dirty="0"/>
              <a:t>temel kurumu </a:t>
            </a:r>
            <a:r>
              <a:rPr lang="tr-TR" dirty="0" smtClean="0"/>
              <a:t>haline getirmiştir</a:t>
            </a:r>
            <a:r>
              <a:rPr lang="tr-TR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Dünyada Sosyal Güvenlik Sistemlerinin Tarihsel Gelişimi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1929 Dünya Ekonomik Krizi </a:t>
            </a:r>
            <a:r>
              <a:rPr lang="tr-TR" dirty="0"/>
              <a:t>ile ortaya çıkan talep yetersizliği ve işsizlik olgusu </a:t>
            </a:r>
            <a:endParaRPr lang="tr-TR" dirty="0" smtClean="0"/>
          </a:p>
          <a:p>
            <a:r>
              <a:rPr lang="tr-TR" dirty="0" smtClean="0"/>
              <a:t>beraberinde </a:t>
            </a:r>
            <a:r>
              <a:rPr lang="tr-TR" i="1" dirty="0"/>
              <a:t>devlet eliyle tüketim harcamalarının artırılması </a:t>
            </a:r>
            <a:r>
              <a:rPr lang="tr-TR" dirty="0"/>
              <a:t>şartıyla ekonomik canlanmanın ve işsizliğin azaltılmasının sağlanması hedeflerine dayalı </a:t>
            </a:r>
            <a:r>
              <a:rPr lang="tr-TR" b="1" dirty="0" err="1"/>
              <a:t>Keynesci</a:t>
            </a:r>
            <a:r>
              <a:rPr lang="tr-TR" b="1" dirty="0"/>
              <a:t> Refah Devleti</a:t>
            </a:r>
            <a:r>
              <a:rPr lang="tr-TR" dirty="0"/>
              <a:t>’nin ortaya çıkışında önemli bir </a:t>
            </a:r>
            <a:r>
              <a:rPr lang="tr-TR" dirty="0" smtClean="0"/>
              <a:t>etkendir.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Dünyada Sosyal Güvenlik Sistemlerinin Tarihsel Gelişimi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Sosyal güvenliğin </a:t>
            </a:r>
            <a:r>
              <a:rPr lang="tr-TR" b="1" dirty="0"/>
              <a:t>sistemleştirilmesi</a:t>
            </a:r>
            <a:r>
              <a:rPr lang="tr-TR" dirty="0"/>
              <a:t> konusundaki denemeler 1881-1942 tarihleri arasında geniş bir zaman içerisinde yapılmıştır. </a:t>
            </a:r>
            <a:endParaRPr lang="tr-TR" dirty="0" smtClean="0"/>
          </a:p>
          <a:p>
            <a:endParaRPr lang="tr-TR" dirty="0"/>
          </a:p>
          <a:p>
            <a:r>
              <a:rPr lang="tr-TR" b="1" dirty="0" smtClean="0"/>
              <a:t>Modern </a:t>
            </a:r>
            <a:r>
              <a:rPr lang="tr-TR" b="1" dirty="0"/>
              <a:t>sosyal güvenlik sistemi </a:t>
            </a:r>
            <a:r>
              <a:rPr lang="tr-TR" dirty="0"/>
              <a:t>bu denemelerin tecrübelerinden faydalanarak gerçekleştirilmiştir.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Dünyada Sosyal Güvenlik Sistemlerinin Tarihsel Gelişimi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Özellikle bu fikir, II. Dünya Savaşı’nı izleyen yıllarda daha belirgin bir şekilde gelişme göstermiştir.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Dolayısıyla</a:t>
            </a:r>
            <a:r>
              <a:rPr lang="tr-TR" b="1" dirty="0"/>
              <a:t>, sosyal güvenliğin modern anlamda gelişme göstermesi II. Dünya Savaşı sonrasında olmuştur. </a:t>
            </a:r>
            <a:endParaRPr lang="tr-TR" b="1" dirty="0" smtClean="0"/>
          </a:p>
          <a:p>
            <a:endParaRPr lang="tr-TR" dirty="0"/>
          </a:p>
          <a:p>
            <a:r>
              <a:rPr lang="tr-TR" dirty="0" smtClean="0"/>
              <a:t>Dolayısıyla </a:t>
            </a:r>
            <a:r>
              <a:rPr lang="tr-TR" dirty="0"/>
              <a:t>söz konusu dönemde, sosyal güvenlik sistemleri, </a:t>
            </a:r>
            <a:r>
              <a:rPr lang="tr-TR" b="1" dirty="0"/>
              <a:t>belirli bir gelir güvencesi sağlayarak ekonomide toplam talebe istikrar </a:t>
            </a:r>
            <a:r>
              <a:rPr lang="tr-TR" dirty="0"/>
              <a:t>sağlayacak yönde </a:t>
            </a:r>
            <a:endParaRPr lang="tr-TR" dirty="0" smtClean="0"/>
          </a:p>
          <a:p>
            <a:endParaRPr lang="tr-TR" dirty="0" smtClean="0"/>
          </a:p>
          <a:p>
            <a:r>
              <a:rPr lang="tr-TR" b="1" dirty="0" smtClean="0"/>
              <a:t>gerek </a:t>
            </a:r>
            <a:r>
              <a:rPr lang="tr-TR" b="1" dirty="0"/>
              <a:t>koruma sağladıkları riskler</a:t>
            </a:r>
            <a:r>
              <a:rPr lang="tr-TR" dirty="0"/>
              <a:t> </a:t>
            </a:r>
            <a:endParaRPr lang="tr-TR" dirty="0" smtClean="0"/>
          </a:p>
          <a:p>
            <a:endParaRPr lang="tr-TR" dirty="0"/>
          </a:p>
          <a:p>
            <a:r>
              <a:rPr lang="tr-TR" b="1" dirty="0" smtClean="0"/>
              <a:t>gerekse </a:t>
            </a:r>
            <a:r>
              <a:rPr lang="tr-TR" b="1" dirty="0"/>
              <a:t>de koruma sağladıkları kişiler açısından kapsam genişlemesine </a:t>
            </a:r>
            <a:r>
              <a:rPr lang="tr-TR" dirty="0" smtClean="0"/>
              <a:t>uğramışlardır.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Dünyada Sosyal Güvenlik Sistemlerinin Tarihsel Gelişimi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Sosyal güvenlik sistemlerinin modern anlamda tarihsel seyrinde, sistemin kurumsal ve hukuksal açıdan gelişme göstermesinde birtakım önemli gelişmeler yaşanmıştır.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Sosyal </a:t>
            </a:r>
            <a:r>
              <a:rPr lang="tr-TR" dirty="0"/>
              <a:t>güvenlik açısından bu önemli </a:t>
            </a:r>
            <a:r>
              <a:rPr lang="tr-TR" dirty="0" smtClean="0"/>
              <a:t>gelişmeleri; </a:t>
            </a:r>
            <a:r>
              <a:rPr lang="tr-TR" b="1" dirty="0"/>
              <a:t>New </a:t>
            </a:r>
            <a:r>
              <a:rPr lang="tr-TR" b="1" dirty="0" err="1"/>
              <a:t>Deal</a:t>
            </a:r>
            <a:r>
              <a:rPr lang="tr-TR" b="1" dirty="0"/>
              <a:t> Programı, Uluslararası Sözleşmelerde Sosyal Güvenlik ve </a:t>
            </a:r>
            <a:r>
              <a:rPr lang="tr-TR" b="1" dirty="0" err="1"/>
              <a:t>Beveridge</a:t>
            </a:r>
            <a:r>
              <a:rPr lang="tr-TR" b="1" dirty="0"/>
              <a:t> Raporu </a:t>
            </a:r>
            <a:r>
              <a:rPr lang="tr-TR" dirty="0"/>
              <a:t>olmak üzere </a:t>
            </a:r>
            <a:r>
              <a:rPr lang="tr-TR" dirty="0" smtClean="0"/>
              <a:t>ele alabiliriz.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Dünyada Sosyal Güvenlik Sistemlerinin Tarihsel Gelişimi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b="1" dirty="0"/>
              <a:t>Uluslararası Sözleşmelerde Sosyal </a:t>
            </a:r>
            <a:r>
              <a:rPr lang="tr-TR" b="1" dirty="0" smtClean="0"/>
              <a:t>Güvenlik</a:t>
            </a:r>
          </a:p>
          <a:p>
            <a:r>
              <a:rPr lang="tr-TR" dirty="0"/>
              <a:t>dünyadaki sosyal güvenlik sistemlerinin işlevsel hale gelmesinde ve uygulamasında önemli mihenk taşları olarak kabul edilen uluslararası </a:t>
            </a:r>
            <a:r>
              <a:rPr lang="tr-TR" dirty="0" smtClean="0"/>
              <a:t>anlaşmalar;</a:t>
            </a:r>
          </a:p>
          <a:p>
            <a:endParaRPr lang="tr-TR" dirty="0" smtClean="0"/>
          </a:p>
          <a:p>
            <a:r>
              <a:rPr lang="tr-TR" dirty="0"/>
              <a:t>Atlantik Paktı</a:t>
            </a:r>
          </a:p>
          <a:p>
            <a:r>
              <a:rPr lang="tr-TR" dirty="0" err="1" smtClean="0"/>
              <a:t>Philadelphia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/>
              <a:t>Filadelfiya</a:t>
            </a:r>
            <a:r>
              <a:rPr lang="tr-TR" dirty="0"/>
              <a:t>) </a:t>
            </a:r>
            <a:r>
              <a:rPr lang="tr-TR" dirty="0" smtClean="0"/>
              <a:t>Bildirgesi</a:t>
            </a:r>
          </a:p>
          <a:p>
            <a:r>
              <a:rPr lang="tr-TR" dirty="0"/>
              <a:t>İnsan Hakları Evrensel </a:t>
            </a:r>
            <a:r>
              <a:rPr lang="tr-TR" dirty="0" smtClean="0"/>
              <a:t>Bildirgesi</a:t>
            </a:r>
          </a:p>
          <a:p>
            <a:r>
              <a:rPr lang="tr-TR" b="1" dirty="0"/>
              <a:t>Sosyal Güvenliğin Asgarî Normlarına İlişkin 102 Sayılı ILO Sözleşmesi</a:t>
            </a:r>
          </a:p>
          <a:p>
            <a:r>
              <a:rPr lang="tr-TR" dirty="0"/>
              <a:t>Avrupa Topluluğu (Birliği) </a:t>
            </a:r>
            <a:r>
              <a:rPr lang="tr-TR" dirty="0" smtClean="0"/>
              <a:t>Anlaşması</a:t>
            </a:r>
          </a:p>
          <a:p>
            <a:r>
              <a:rPr lang="tr-TR" dirty="0"/>
              <a:t>Avrupa Sosyal Güvenlik Kodu</a:t>
            </a:r>
            <a:endParaRPr lang="tr-TR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Dünyada Sosyal Güvenlik Sistemlerinin Tarihsel Gelişimi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b="1" dirty="0"/>
              <a:t>Uluslararası Sözleşmelerde Sosyal </a:t>
            </a:r>
            <a:r>
              <a:rPr lang="tr-TR" b="1" dirty="0" smtClean="0"/>
              <a:t>Güvenlik</a:t>
            </a:r>
          </a:p>
          <a:p>
            <a:r>
              <a:rPr lang="tr-TR" b="1" dirty="0" smtClean="0"/>
              <a:t>Sosyal Güvenliğin Asgarî Normlarına İlişkin 102 Sayılı ILO Sözleşmesi</a:t>
            </a:r>
          </a:p>
          <a:p>
            <a:endParaRPr lang="tr-TR" b="1" dirty="0"/>
          </a:p>
          <a:p>
            <a:r>
              <a:rPr lang="tr-TR" dirty="0"/>
              <a:t>9 risk sayılmıştır. Bunlar; (1) Hastalık halinde sağlık yardımı, (2) Hastalık halinde tazminat, (3) İşsizlik, (4) Yaşlılık, (5) İş kazası ve meslek hastalığı, (6) Analık, (7) Sakatlık, (8) Ölüm ve (9) Aile Yardımlarıdır</a:t>
            </a:r>
            <a:r>
              <a:rPr lang="tr-TR" dirty="0" smtClean="0"/>
              <a:t>.</a:t>
            </a:r>
          </a:p>
          <a:p>
            <a:endParaRPr lang="tr-TR" b="1" dirty="0"/>
          </a:p>
          <a:p>
            <a:r>
              <a:rPr lang="tr-TR" dirty="0"/>
              <a:t>Sözleşmeyi onaylamak isteyen ülke bunlardan en az üçünü kabul etmelidir.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Ancak </a:t>
            </a:r>
            <a:r>
              <a:rPr lang="tr-TR" dirty="0"/>
              <a:t>kabul edilecek üç riskten birinin işsizlik, iş kazası ve meslek hastalığı, yaşlılık, sakatlık veya ölüm sigortalarından biri olması zorunludur</a:t>
            </a:r>
            <a:endParaRPr lang="tr-TR" b="1" dirty="0" smtClean="0"/>
          </a:p>
          <a:p>
            <a:endParaRPr lang="tr-TR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Dünyada Sosyal Güvenlik Sistemlerinin Tarihsel Gelişimi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b="1" dirty="0"/>
              <a:t>Yeni Bir Sosyal Güvenlik Kuramı: </a:t>
            </a:r>
            <a:r>
              <a:rPr lang="tr-TR" b="1" dirty="0" err="1"/>
              <a:t>Beveridge</a:t>
            </a:r>
            <a:r>
              <a:rPr lang="tr-TR" b="1" dirty="0"/>
              <a:t> </a:t>
            </a:r>
            <a:r>
              <a:rPr lang="tr-TR" b="1" dirty="0" smtClean="0"/>
              <a:t>Raporu</a:t>
            </a:r>
          </a:p>
          <a:p>
            <a:r>
              <a:rPr lang="tr-TR" dirty="0" err="1"/>
              <a:t>Beveridge</a:t>
            </a:r>
            <a:r>
              <a:rPr lang="tr-TR" dirty="0"/>
              <a:t> Raporu, hem İngiliz sosyal güvenlik tarihi bakımından büyük önem taşıyan hem de bütün dünyada sosyal güvenlik anlayışını ve sosyal güvenlik politikalarını etkileyen bir metindir. </a:t>
            </a:r>
            <a:endParaRPr lang="tr-TR" dirty="0" smtClean="0"/>
          </a:p>
          <a:p>
            <a:endParaRPr lang="tr-TR" b="1" dirty="0"/>
          </a:p>
          <a:p>
            <a:r>
              <a:rPr lang="tr-TR" dirty="0"/>
              <a:t>20 Kasım 1942’de </a:t>
            </a:r>
            <a:r>
              <a:rPr lang="tr-TR" dirty="0" err="1"/>
              <a:t>Sir</a:t>
            </a:r>
            <a:r>
              <a:rPr lang="tr-TR" dirty="0"/>
              <a:t> William </a:t>
            </a:r>
            <a:r>
              <a:rPr lang="tr-TR" dirty="0" err="1"/>
              <a:t>Beveridge</a:t>
            </a:r>
            <a:r>
              <a:rPr lang="tr-TR" dirty="0"/>
              <a:t> başkanlığında sunulan bu rapor, sosyal güvenlik alanında yeni bir anlayışın habercisi olmuştur.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Ayrıca </a:t>
            </a:r>
            <a:r>
              <a:rPr lang="tr-TR" dirty="0"/>
              <a:t>rapor, </a:t>
            </a:r>
            <a:r>
              <a:rPr lang="tr-TR" dirty="0" err="1"/>
              <a:t>Beveridge</a:t>
            </a:r>
            <a:r>
              <a:rPr lang="tr-TR" dirty="0"/>
              <a:t> tarafından “sosyal devrim” olarak nitelendirilmiş ve tüm dünyada geniş yankı uyandırmıştır</a:t>
            </a:r>
            <a:endParaRPr lang="tr-TR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660</Words>
  <Application>Microsoft Office PowerPoint</Application>
  <PresentationFormat>Ekran Gösterisi (4:3)</PresentationFormat>
  <Paragraphs>66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5" baseType="lpstr">
      <vt:lpstr>Arial</vt:lpstr>
      <vt:lpstr>Calibri</vt:lpstr>
      <vt:lpstr>Ofis Teması</vt:lpstr>
      <vt:lpstr>Dünyada Sosyal Güvenlik Sistemlerinin Tarihsel Gelişimi</vt:lpstr>
      <vt:lpstr>Dünyada Sosyal Güvenlik Sistemlerinin Tarihsel Gelişimi </vt:lpstr>
      <vt:lpstr>Dünyada Sosyal Güvenlik Sistemlerinin Tarihsel Gelişimi </vt:lpstr>
      <vt:lpstr>Dünyada Sosyal Güvenlik Sistemlerinin Tarihsel Gelişimi </vt:lpstr>
      <vt:lpstr>Dünyada Sosyal Güvenlik Sistemlerinin Tarihsel Gelişimi </vt:lpstr>
      <vt:lpstr>Dünyada Sosyal Güvenlik Sistemlerinin Tarihsel Gelişimi </vt:lpstr>
      <vt:lpstr>Dünyada Sosyal Güvenlik Sistemlerinin Tarihsel Gelişimi </vt:lpstr>
      <vt:lpstr>Dünyada Sosyal Güvenlik Sistemlerinin Tarihsel Gelişimi </vt:lpstr>
      <vt:lpstr>Dünyada Sosyal Güvenlik Sistemlerinin Tarihsel Gelişimi </vt:lpstr>
      <vt:lpstr>Dünyada Sosyal Güvenlik Sistemlerinin Tarihsel Gelişimi </vt:lpstr>
      <vt:lpstr>Dünyada Sosyal Güvenlik Sistemlerinin Tarihsel Gelişimi </vt:lpstr>
      <vt:lpstr>Dünyada Sosyal Güvenlik Sistemlerinin Tarihsel Gelişimi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Se7en</dc:creator>
  <cp:lastModifiedBy>y</cp:lastModifiedBy>
  <cp:revision>12</cp:revision>
  <dcterms:created xsi:type="dcterms:W3CDTF">2019-02-25T18:21:55Z</dcterms:created>
  <dcterms:modified xsi:type="dcterms:W3CDTF">2020-01-16T08:31:00Z</dcterms:modified>
</cp:coreProperties>
</file>