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53" r:id="rId2"/>
    <p:sldId id="528" r:id="rId3"/>
    <p:sldId id="536" r:id="rId4"/>
    <p:sldId id="512" r:id="rId5"/>
    <p:sldId id="513" r:id="rId6"/>
    <p:sldId id="514" r:id="rId7"/>
    <p:sldId id="515" r:id="rId8"/>
    <p:sldId id="516" r:id="rId9"/>
    <p:sldId id="562" r:id="rId10"/>
    <p:sldId id="48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541A"/>
    <a:srgbClr val="FD5A53"/>
    <a:srgbClr val="FC0053"/>
    <a:srgbClr val="72FF20"/>
    <a:srgbClr val="FD891D"/>
    <a:srgbClr val="EBEBEB"/>
    <a:srgbClr val="376092"/>
    <a:srgbClr val="7F7F7F"/>
    <a:srgbClr val="82580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4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420306" y="4769220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prstClr val="white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08CFE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23" y="2560638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tr-TR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6953" y="6819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BİÇİMSEL OLMAYAN YÖNTEMLER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9662" y="2750459"/>
            <a:ext cx="5924182" cy="2411746"/>
          </a:xfrm>
        </p:spPr>
        <p:txBody>
          <a:bodyPr/>
          <a:lstStyle/>
          <a:p>
            <a:r>
              <a:rPr lang="tr-TR" dirty="0" smtClean="0"/>
              <a:t>Gözlem</a:t>
            </a:r>
          </a:p>
          <a:p>
            <a:r>
              <a:rPr lang="tr-TR" dirty="0" smtClean="0"/>
              <a:t>Gelişim dosyaları</a:t>
            </a:r>
          </a:p>
          <a:p>
            <a:r>
              <a:rPr lang="tr-TR" dirty="0" smtClean="0"/>
              <a:t>Görüşmeler</a:t>
            </a:r>
          </a:p>
          <a:p>
            <a:r>
              <a:rPr lang="tr-TR" dirty="0" smtClean="0"/>
              <a:t>…..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0076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5840" y="1907772"/>
            <a:ext cx="7680960" cy="367838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Çocuk </a:t>
            </a:r>
            <a:r>
              <a:rPr lang="tr-TR" dirty="0" smtClean="0"/>
              <a:t>gelişimciler;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çocukların </a:t>
            </a:r>
            <a:r>
              <a:rPr lang="tr-TR" dirty="0"/>
              <a:t>gelişim özelliklerini belirlemek, 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smtClean="0"/>
              <a:t>gelişim </a:t>
            </a:r>
            <a:r>
              <a:rPr lang="tr-TR" dirty="0"/>
              <a:t>destek programlarını </a:t>
            </a:r>
            <a:r>
              <a:rPr lang="tr-TR" dirty="0" smtClean="0"/>
              <a:t>düzenlemek,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çocukların </a:t>
            </a:r>
            <a:r>
              <a:rPr lang="tr-TR" dirty="0"/>
              <a:t>gelişimi açısından etkili olabilecek ortamı sağlayabilmek adına </a:t>
            </a:r>
            <a:r>
              <a:rPr lang="tr-TR" dirty="0" smtClean="0"/>
              <a:t>gözlemden yararlanırlar.</a:t>
            </a:r>
            <a:endParaRPr lang="tr-T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GÖZLEM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38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GÖZLEM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600200"/>
            <a:ext cx="8429105" cy="4559531"/>
          </a:xfrm>
        </p:spPr>
        <p:txBody>
          <a:bodyPr/>
          <a:lstStyle/>
          <a:p>
            <a:r>
              <a:rPr lang="tr-TR" dirty="0" smtClean="0"/>
              <a:t>Etkili bir gözlem becerisi </a:t>
            </a:r>
            <a:r>
              <a:rPr lang="tr-TR" dirty="0" smtClean="0">
                <a:solidFill>
                  <a:srgbClr val="FFFF00"/>
                </a:solidFill>
              </a:rPr>
              <a:t>çocuk gelişimcide olması gereken becerilerden</a:t>
            </a:r>
            <a:r>
              <a:rPr lang="tr-TR" dirty="0" smtClean="0"/>
              <a:t> biridir.</a:t>
            </a:r>
          </a:p>
          <a:p>
            <a:r>
              <a:rPr lang="tr-TR" dirty="0" smtClean="0"/>
              <a:t>Her uzman bu becerisini geliştirme çabası içerisinde olmalıdır.</a:t>
            </a:r>
          </a:p>
          <a:p>
            <a:r>
              <a:rPr lang="tr-TR" dirty="0" smtClean="0"/>
              <a:t>Çocukların güçlü yönlerini, gereksinimlerini, ilgilerini, mizaçlarını, tipik davranışlarını ve daha bir çok şeyi öğrenebilmek için </a:t>
            </a:r>
            <a:r>
              <a:rPr lang="tr-TR" dirty="0" smtClean="0">
                <a:solidFill>
                  <a:srgbClr val="FFFF00"/>
                </a:solidFill>
              </a:rPr>
              <a:t>gözlem güçlü bir yöntem</a:t>
            </a:r>
            <a:r>
              <a:rPr lang="tr-TR" dirty="0" smtClean="0"/>
              <a:t> olarak karşımıza çıkar.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643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GÖZLEM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27389"/>
          </a:xfrm>
        </p:spPr>
        <p:txBody>
          <a:bodyPr>
            <a:normAutofit/>
          </a:bodyPr>
          <a:lstStyle/>
          <a:p>
            <a:r>
              <a:rPr lang="tr-TR" dirty="0" smtClean="0"/>
              <a:t>Sözel becerileri sınırlı olan bebekler ve küçük yaştaki çocuklarla yapılan çalışmalarda için </a:t>
            </a:r>
            <a:r>
              <a:rPr lang="tr-TR" dirty="0" smtClean="0">
                <a:solidFill>
                  <a:srgbClr val="FFFF00"/>
                </a:solidFill>
              </a:rPr>
              <a:t>gözlem</a:t>
            </a:r>
            <a:r>
              <a:rPr lang="tr-TR" dirty="0" smtClean="0"/>
              <a:t> daha da büyük önem taşır.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Bu nedenle </a:t>
            </a:r>
            <a:r>
              <a:rPr lang="tr-TR" dirty="0" smtClean="0">
                <a:solidFill>
                  <a:srgbClr val="FFFF00"/>
                </a:solidFill>
              </a:rPr>
              <a:t>çocuk gelişimciler gözlem yönteminin önemine inanarak </a:t>
            </a:r>
            <a:r>
              <a:rPr lang="tr-TR" dirty="0" smtClean="0"/>
              <a:t>kendilerini bu konuda geliştirmelidirler.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1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GÖZLEM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038" y="1600200"/>
            <a:ext cx="8517924" cy="45259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Doğru, nesnel bir değerlendirme oldukça zordur. </a:t>
            </a:r>
          </a:p>
          <a:p>
            <a:r>
              <a:rPr lang="tr-TR" sz="2600" dirty="0" smtClean="0"/>
              <a:t>Günlük olaylar karşısında bile değerlendirmelerimiz birbirinden çok farklıdır. </a:t>
            </a:r>
          </a:p>
          <a:p>
            <a:r>
              <a:rPr lang="tr-TR" dirty="0" smtClean="0"/>
              <a:t>Aynı olay karşısında bile </a:t>
            </a:r>
            <a:r>
              <a:rPr lang="tr-TR" dirty="0" smtClean="0">
                <a:solidFill>
                  <a:srgbClr val="FFFF00"/>
                </a:solidFill>
              </a:rPr>
              <a:t>birbirimizden ne kadar farklı düşüncelere </a:t>
            </a:r>
            <a:r>
              <a:rPr lang="tr-TR" dirty="0" smtClean="0"/>
              <a:t>sahip oluruz. </a:t>
            </a:r>
          </a:p>
          <a:p>
            <a:pPr lvl="1"/>
            <a:r>
              <a:rPr lang="tr-TR" dirty="0" smtClean="0"/>
              <a:t>Bir ergen anlamsız bulduğu bir </a:t>
            </a:r>
            <a:r>
              <a:rPr lang="tr-TR" dirty="0" smtClean="0">
                <a:solidFill>
                  <a:srgbClr val="FFFF00"/>
                </a:solidFill>
              </a:rPr>
              <a:t>aile toplantısı, bayram kutlaması</a:t>
            </a:r>
            <a:r>
              <a:rPr lang="tr-TR" dirty="0" smtClean="0"/>
              <a:t> </a:t>
            </a:r>
            <a:r>
              <a:rPr lang="tr-TR" dirty="0" err="1" smtClean="0"/>
              <a:t>vs</a:t>
            </a:r>
            <a:r>
              <a:rPr lang="tr-TR" dirty="0" smtClean="0"/>
              <a:t> aile büyüğü için ne kadar önemlidir. </a:t>
            </a:r>
          </a:p>
          <a:p>
            <a:pPr lvl="1"/>
            <a:r>
              <a:rPr lang="tr-TR" dirty="0" smtClean="0">
                <a:solidFill>
                  <a:srgbClr val="FFFF00"/>
                </a:solidFill>
              </a:rPr>
              <a:t>Hareketli davranışları olan bir çocuğu </a:t>
            </a:r>
            <a:r>
              <a:rPr lang="tr-TR" dirty="0" smtClean="0"/>
              <a:t>bir uzman mutlu görürken, başka bir uzman çocuğun davranışlarını taşkınlık olarak yorumlar.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6900"/>
            <a:ext cx="8229600" cy="1143000"/>
          </a:xfrm>
        </p:spPr>
        <p:txBody>
          <a:bodyPr/>
          <a:lstStyle/>
          <a:p>
            <a:r>
              <a:rPr lang="en-US" dirty="0" smtClean="0"/>
              <a:t>GÖZLEM YAPMAYI ÖĞRENMEK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214" y="2394065"/>
            <a:ext cx="6982691" cy="303441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Gözlem yapan bir uzman;</a:t>
            </a:r>
          </a:p>
          <a:p>
            <a:pPr lvl="1"/>
            <a:r>
              <a:rPr lang="tr-TR" dirty="0" smtClean="0"/>
              <a:t>dikkatini bir çocuğa ya da bir gruba odaklar, </a:t>
            </a:r>
          </a:p>
          <a:p>
            <a:pPr lvl="1"/>
            <a:r>
              <a:rPr lang="tr-TR" dirty="0" smtClean="0"/>
              <a:t>çocukların birlikte çalışırken ve oynarken neler yapıklarını izler, </a:t>
            </a:r>
          </a:p>
          <a:p>
            <a:pPr lvl="1"/>
            <a:r>
              <a:rPr lang="tr-TR" dirty="0" smtClean="0"/>
              <a:t>çocukların konuşmalarını dikkatlice dinler.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1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GÖZLEM YAPMAYI ÖĞRENMEK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623" y="2348656"/>
            <a:ext cx="8142497" cy="3400838"/>
          </a:xfrm>
        </p:spPr>
        <p:txBody>
          <a:bodyPr/>
          <a:lstStyle/>
          <a:p>
            <a:r>
              <a:rPr lang="tr-TR" dirty="0" smtClean="0"/>
              <a:t>Bazen </a:t>
            </a:r>
            <a:r>
              <a:rPr lang="tr-TR" dirty="0" smtClean="0">
                <a:solidFill>
                  <a:srgbClr val="FFFF00"/>
                </a:solidFill>
              </a:rPr>
              <a:t>uzman geriye çekilerek </a:t>
            </a:r>
            <a:r>
              <a:rPr lang="tr-TR" dirty="0" smtClean="0"/>
              <a:t>çocuklar oyun alanında oynarken onları gözler. </a:t>
            </a:r>
          </a:p>
          <a:p>
            <a:pPr marL="742950" lvl="2" indent="-342900">
              <a:buFont typeface="Courier New"/>
              <a:buChar char="o"/>
            </a:pPr>
            <a:r>
              <a:rPr lang="tr-TR" sz="2800" dirty="0" smtClean="0"/>
              <a:t>Ali kimle, ne kadar süre oynadı? Tek başına mı yoksa bir arkadaşı ile mi oynadı? </a:t>
            </a:r>
          </a:p>
          <a:p>
            <a:r>
              <a:rPr lang="tr-TR" dirty="0" smtClean="0"/>
              <a:t>Bazen de </a:t>
            </a:r>
            <a:r>
              <a:rPr lang="tr-TR" dirty="0" smtClean="0">
                <a:solidFill>
                  <a:srgbClr val="FFFF00"/>
                </a:solidFill>
              </a:rPr>
              <a:t>uzman, çocukların oyununa / etkinliğine katılarak </a:t>
            </a:r>
            <a:r>
              <a:rPr lang="tr-TR" dirty="0" smtClean="0"/>
              <a:t>gözlem yapar. </a:t>
            </a:r>
          </a:p>
        </p:txBody>
      </p:sp>
    </p:spTree>
    <p:extLst>
      <p:ext uri="{BB962C8B-B14F-4D97-AF65-F5344CB8AC3E}">
        <p14:creationId xmlns:p14="http://schemas.microsoft.com/office/powerpoint/2010/main" val="106663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03909"/>
            <a:ext cx="8229600" cy="1143000"/>
          </a:xfrm>
        </p:spPr>
        <p:txBody>
          <a:bodyPr/>
          <a:lstStyle/>
          <a:p>
            <a:r>
              <a:rPr lang="en-US" dirty="0"/>
              <a:t>GÖZLEM YAPMAYI ÖĞRENMEK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47" y="1246909"/>
            <a:ext cx="8329353" cy="512895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Gözlemin etkili olduğu durumlar uzmanların </a:t>
            </a:r>
            <a:r>
              <a:rPr lang="tr-TR" sz="2400" dirty="0" smtClean="0">
                <a:solidFill>
                  <a:srgbClr val="FFFF00"/>
                </a:solidFill>
              </a:rPr>
              <a:t>önceden neyi gözleyecekleri konusunda düşündükleri, planlama yaptıkları</a:t>
            </a:r>
            <a:r>
              <a:rPr lang="tr-TR" sz="2400" dirty="0" smtClean="0"/>
              <a:t>, ancak </a:t>
            </a:r>
            <a:r>
              <a:rPr lang="tr-TR" sz="2400" dirty="0" smtClean="0">
                <a:solidFill>
                  <a:srgbClr val="FFFF00"/>
                </a:solidFill>
              </a:rPr>
              <a:t>gözlem süresince esnek olabildikleri</a:t>
            </a:r>
            <a:r>
              <a:rPr lang="tr-TR" sz="2400" dirty="0" smtClean="0"/>
              <a:t> durumlardır. </a:t>
            </a:r>
          </a:p>
          <a:p>
            <a:pPr lvl="2">
              <a:lnSpc>
                <a:spcPct val="150000"/>
              </a:lnSpc>
              <a:buFont typeface="Courier New"/>
              <a:buChar char="o"/>
            </a:pPr>
            <a:r>
              <a:rPr lang="tr-TR" sz="2400" dirty="0" smtClean="0"/>
              <a:t>Örneğin, bebekler beslenme sırasında gözlemlenerek ince motor becerilerinin nasıl geliştiğini gözlemlemek amaçlanabilir.</a:t>
            </a:r>
          </a:p>
          <a:p>
            <a:pPr lvl="2">
              <a:lnSpc>
                <a:spcPct val="150000"/>
              </a:lnSpc>
              <a:buFont typeface="Courier New"/>
              <a:buChar char="o"/>
            </a:pPr>
            <a:r>
              <a:rPr lang="tr-TR" sz="2400" dirty="0" smtClean="0"/>
              <a:t>Ya da çocukların duygusal öz düzenlemelerine yönelik gözlem yapılabilir. 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09831037"/>
      </p:ext>
    </p:extLst>
  </p:cSld>
  <p:clrMapOvr>
    <a:masterClrMapping/>
  </p:clrMapOvr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337</Words>
  <Application>Microsoft Office PowerPoint</Application>
  <PresentationFormat>Ekran Gösterisi (4:3)</PresentationFormat>
  <Paragraphs>42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Five Rules</vt:lpstr>
      <vt:lpstr>PowerPoint Sunusu</vt:lpstr>
      <vt:lpstr>BİÇİMSEL OLMAYAN YÖNTEMLER</vt:lpstr>
      <vt:lpstr>GÖZLEM</vt:lpstr>
      <vt:lpstr>GÖZLEM</vt:lpstr>
      <vt:lpstr>GÖZLEM</vt:lpstr>
      <vt:lpstr>GÖZLEM</vt:lpstr>
      <vt:lpstr>GÖZLEM YAPMAYI ÖĞRENMEK</vt:lpstr>
      <vt:lpstr>GÖZLEM YAPMAYI ÖĞRENMEK</vt:lpstr>
      <vt:lpstr>GÖZLEM YAPMAYI ÖĞRENMEK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2021-01-09T20:40:22Z</dcterms:modified>
</cp:coreProperties>
</file>