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thumbnail" Target="docProps/thumbnail0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53" r:id="rId2"/>
    <p:sldId id="528" r:id="rId3"/>
    <p:sldId id="536" r:id="rId4"/>
    <p:sldId id="512" r:id="rId5"/>
    <p:sldId id="513" r:id="rId6"/>
    <p:sldId id="514" r:id="rId7"/>
    <p:sldId id="515" r:id="rId8"/>
    <p:sldId id="516" r:id="rId9"/>
    <p:sldId id="562" r:id="rId10"/>
    <p:sldId id="48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C541A"/>
    <a:srgbClr val="FD5A53"/>
    <a:srgbClr val="FC0053"/>
    <a:srgbClr val="72FF20"/>
    <a:srgbClr val="FD891D"/>
    <a:srgbClr val="EBEBEB"/>
    <a:srgbClr val="376092"/>
    <a:srgbClr val="7F7F7F"/>
    <a:srgbClr val="82580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11" autoAdjust="0"/>
    <p:restoredTop sz="71808" autoAdjust="0"/>
  </p:normalViewPr>
  <p:slideViewPr>
    <p:cSldViewPr snapToGrid="0"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2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latin typeface="Arial" pitchFamily="34" charset="0"/>
                <a:cs typeface="Arial" pitchFamily="34" charset="0"/>
              </a:rPr>
              <a:t>© Duarte Design, Inc. 2009</a:t>
            </a:r>
            <a:endParaRPr 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7EAF2-1DE3-4AC2-BC82-3EF63BED9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9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A8ED9-A90F-43A0-A471-4F79F54F87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© Duarte Design, Inc. 2009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90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To view this presentation, first, turn up your volume and second,</a:t>
            </a:r>
            <a:r>
              <a:rPr lang="en-US" baseline="0" smtClean="0"/>
              <a:t> launch the self-running slide show.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4DFB0-44CD-4632-8FEA-E6F62CCD500F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546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1024" y="2130425"/>
            <a:ext cx="4067175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1024" y="3886200"/>
            <a:ext cx="338137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5420306" y="4769220"/>
            <a:ext cx="318874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ea typeface="Arial" charset="0"/>
                <a:cs typeface="Arial" pitchFamily="34" charset="0"/>
              </a:rPr>
              <a:t>Aysel Köksal Akyol</a:t>
            </a:r>
            <a:endParaRPr lang="en-US" sz="3600" dirty="0">
              <a:solidFill>
                <a:srgbClr val="08CFE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10"/>
          <p:cNvSpPr txBox="1">
            <a:spLocks noChangeArrowheads="1"/>
          </p:cNvSpPr>
          <p:nvPr/>
        </p:nvSpPr>
        <p:spPr bwMode="auto">
          <a:xfrm>
            <a:off x="293878" y="3429000"/>
            <a:ext cx="8850122" cy="72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GELİŞİMSEL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TANI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VE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DEĞERLENDİRME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/>
            </a:r>
            <a:b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</a:br>
            <a:endParaRPr lang="en-US" sz="2200" dirty="0">
              <a:solidFill>
                <a:srgbClr val="FFFF00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23" y="2560638"/>
            <a:ext cx="8229600" cy="11430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FF00"/>
                </a:solidFill>
              </a:rPr>
              <a:t>Bugünlük bu kadar </a:t>
            </a:r>
            <a:r>
              <a:rPr lang="tr-TR" dirty="0" smtClean="0">
                <a:solidFill>
                  <a:srgbClr val="FFFF00"/>
                </a:solidFill>
                <a:sym typeface="Wingdings"/>
              </a:rPr>
              <a:t> </a:t>
            </a:r>
            <a:endParaRPr lang="tr-T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7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56953" y="68196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BİÇİMSEL OLMAYAN YÖNTEMLER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09662" y="2750459"/>
            <a:ext cx="5924182" cy="2411746"/>
          </a:xfrm>
        </p:spPr>
        <p:txBody>
          <a:bodyPr/>
          <a:lstStyle/>
          <a:p>
            <a:r>
              <a:rPr lang="tr-TR" dirty="0" smtClean="0"/>
              <a:t>Gözlem</a:t>
            </a:r>
          </a:p>
          <a:p>
            <a:r>
              <a:rPr lang="tr-TR" dirty="0" smtClean="0"/>
              <a:t>Gelişim dosyaları</a:t>
            </a:r>
          </a:p>
          <a:p>
            <a:r>
              <a:rPr lang="tr-TR" dirty="0" smtClean="0"/>
              <a:t>Görüşmeler</a:t>
            </a:r>
          </a:p>
          <a:p>
            <a:r>
              <a:rPr lang="tr-TR" dirty="0" smtClean="0"/>
              <a:t>…..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0076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05840" y="1907772"/>
            <a:ext cx="7680960" cy="367838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Çocuk </a:t>
            </a:r>
            <a:r>
              <a:rPr lang="tr-TR" dirty="0" smtClean="0"/>
              <a:t>gelişimciler;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çocukların </a:t>
            </a:r>
            <a:r>
              <a:rPr lang="tr-TR" dirty="0"/>
              <a:t>gelişim özelliklerini belirlemek, </a:t>
            </a:r>
            <a:endParaRPr lang="tr-TR" dirty="0" smtClean="0"/>
          </a:p>
          <a:p>
            <a:pPr lvl="1">
              <a:lnSpc>
                <a:spcPct val="150000"/>
              </a:lnSpc>
            </a:pPr>
            <a:r>
              <a:rPr lang="tr-TR" dirty="0" smtClean="0"/>
              <a:t>gelişim </a:t>
            </a:r>
            <a:r>
              <a:rPr lang="tr-TR" dirty="0"/>
              <a:t>destek programlarını </a:t>
            </a:r>
            <a:r>
              <a:rPr lang="tr-TR" dirty="0" smtClean="0"/>
              <a:t>düzenlemek,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çocukların </a:t>
            </a:r>
            <a:r>
              <a:rPr lang="tr-TR" dirty="0"/>
              <a:t>gelişimi açısından etkili olabilecek ortamı sağlayabilmek adına </a:t>
            </a:r>
            <a:r>
              <a:rPr lang="tr-TR" dirty="0" smtClean="0"/>
              <a:t>gözlemden yararlanırlar.</a:t>
            </a:r>
            <a:endParaRPr lang="tr-TR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GÖZLEM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238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GÖZLEM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199" y="1600200"/>
            <a:ext cx="8429105" cy="4559531"/>
          </a:xfrm>
        </p:spPr>
        <p:txBody>
          <a:bodyPr/>
          <a:lstStyle/>
          <a:p>
            <a:r>
              <a:rPr lang="tr-TR" dirty="0" smtClean="0"/>
              <a:t>Etkili bir gözlem becerisi </a:t>
            </a:r>
            <a:r>
              <a:rPr lang="tr-TR" dirty="0" smtClean="0">
                <a:solidFill>
                  <a:srgbClr val="FFFF00"/>
                </a:solidFill>
              </a:rPr>
              <a:t>çocuk gelişimcide olması gereken becerilerden</a:t>
            </a:r>
            <a:r>
              <a:rPr lang="tr-TR" dirty="0" smtClean="0"/>
              <a:t> biridir.</a:t>
            </a:r>
          </a:p>
          <a:p>
            <a:r>
              <a:rPr lang="tr-TR" dirty="0" smtClean="0"/>
              <a:t>Her uzman bu becerisini geliştirme çabası içerisinde olmalıdır.</a:t>
            </a:r>
          </a:p>
          <a:p>
            <a:r>
              <a:rPr lang="tr-TR" dirty="0" smtClean="0"/>
              <a:t>Çocukların güçlü yönlerini, gereksinimlerini, ilgilerini, mizaçlarını, tipik davranışlarını ve daha bir çok şeyi öğrenebilmek için </a:t>
            </a:r>
            <a:r>
              <a:rPr lang="tr-TR" dirty="0" smtClean="0">
                <a:solidFill>
                  <a:srgbClr val="FFFF00"/>
                </a:solidFill>
              </a:rPr>
              <a:t>gözlem güçlü bir yöntem</a:t>
            </a:r>
            <a:r>
              <a:rPr lang="tr-TR" dirty="0" smtClean="0"/>
              <a:t> olarak karşımıza çıkar.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643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GÖZLEM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27389"/>
          </a:xfrm>
        </p:spPr>
        <p:txBody>
          <a:bodyPr>
            <a:normAutofit/>
          </a:bodyPr>
          <a:lstStyle/>
          <a:p>
            <a:r>
              <a:rPr lang="tr-TR" dirty="0" smtClean="0"/>
              <a:t>Sözel becerileri sınırlı olan bebekler ve küçük yaştaki çocuklarla yapılan çalışmalarda için </a:t>
            </a:r>
            <a:r>
              <a:rPr lang="tr-TR" dirty="0" smtClean="0">
                <a:solidFill>
                  <a:srgbClr val="FFFF00"/>
                </a:solidFill>
              </a:rPr>
              <a:t>gözlem</a:t>
            </a:r>
            <a:r>
              <a:rPr lang="tr-TR" dirty="0" smtClean="0"/>
              <a:t> daha da büyük önem taşır.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Bu nedenle </a:t>
            </a:r>
            <a:r>
              <a:rPr lang="tr-TR" dirty="0" smtClean="0">
                <a:solidFill>
                  <a:srgbClr val="FFFF00"/>
                </a:solidFill>
              </a:rPr>
              <a:t>çocuk gelişimciler gözlem yönteminin önemine inanarak </a:t>
            </a:r>
            <a:r>
              <a:rPr lang="tr-TR" dirty="0" smtClean="0"/>
              <a:t>kendilerini bu konuda geliştirmelidirler.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211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GÖZLEM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038" y="1600200"/>
            <a:ext cx="8517924" cy="4525963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FF00"/>
                </a:solidFill>
              </a:rPr>
              <a:t>Doğru, nesnel bir değerlendirme oldukça zordur. </a:t>
            </a:r>
          </a:p>
          <a:p>
            <a:r>
              <a:rPr lang="tr-TR" sz="2600" dirty="0" smtClean="0"/>
              <a:t>Günlük olaylar karşısında bile değerlendirmelerimiz birbirinden çok farklıdır. </a:t>
            </a:r>
          </a:p>
          <a:p>
            <a:r>
              <a:rPr lang="tr-TR" dirty="0" smtClean="0"/>
              <a:t>Aynı olay karşısında bile </a:t>
            </a:r>
            <a:r>
              <a:rPr lang="tr-TR" dirty="0" smtClean="0">
                <a:solidFill>
                  <a:srgbClr val="FFFF00"/>
                </a:solidFill>
              </a:rPr>
              <a:t>birbirimizden ne kadar farklı düşüncelere </a:t>
            </a:r>
            <a:r>
              <a:rPr lang="tr-TR" dirty="0" smtClean="0"/>
              <a:t>sahip oluruz. </a:t>
            </a:r>
          </a:p>
          <a:p>
            <a:pPr lvl="1"/>
            <a:r>
              <a:rPr lang="tr-TR" dirty="0" smtClean="0"/>
              <a:t>Bir ergen anlamsız bulduğu bir </a:t>
            </a:r>
            <a:r>
              <a:rPr lang="tr-TR" dirty="0" smtClean="0">
                <a:solidFill>
                  <a:srgbClr val="FFFF00"/>
                </a:solidFill>
              </a:rPr>
              <a:t>aile toplantısı, bayram kutlaması</a:t>
            </a:r>
            <a:r>
              <a:rPr lang="tr-TR" dirty="0" smtClean="0"/>
              <a:t> </a:t>
            </a:r>
            <a:r>
              <a:rPr lang="tr-TR" dirty="0" err="1" smtClean="0"/>
              <a:t>vs</a:t>
            </a:r>
            <a:r>
              <a:rPr lang="tr-TR" dirty="0" smtClean="0"/>
              <a:t> aile büyüğü için ne kadar önemlidir. </a:t>
            </a:r>
          </a:p>
          <a:p>
            <a:pPr lvl="1"/>
            <a:r>
              <a:rPr lang="tr-TR" dirty="0" smtClean="0">
                <a:solidFill>
                  <a:srgbClr val="FFFF00"/>
                </a:solidFill>
              </a:rPr>
              <a:t>Hareketli davranışları olan bir çocuğu </a:t>
            </a:r>
            <a:r>
              <a:rPr lang="tr-TR" dirty="0" smtClean="0"/>
              <a:t>bir uzman mutlu görürken, başka bir uzman çocuğun davranışlarını taşkınlık olarak yorumlar.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6900"/>
            <a:ext cx="8229600" cy="1143000"/>
          </a:xfrm>
        </p:spPr>
        <p:txBody>
          <a:bodyPr/>
          <a:lstStyle/>
          <a:p>
            <a:r>
              <a:rPr lang="en-US" dirty="0" smtClean="0"/>
              <a:t>GÖZLEM YAPMAYI ÖĞRENMEK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9214" y="2394065"/>
            <a:ext cx="6982691" cy="3034414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FF00"/>
                </a:solidFill>
              </a:rPr>
              <a:t>Gözlem yapan bir uzman;</a:t>
            </a:r>
          </a:p>
          <a:p>
            <a:pPr lvl="1"/>
            <a:r>
              <a:rPr lang="tr-TR" dirty="0" smtClean="0"/>
              <a:t>dikkatini bir çocuğa ya da bir gruba odaklar, </a:t>
            </a:r>
          </a:p>
          <a:p>
            <a:pPr lvl="1"/>
            <a:r>
              <a:rPr lang="tr-TR" dirty="0" smtClean="0"/>
              <a:t>çocukların birlikte çalışırken ve oynarken neler yapıklarını izler, </a:t>
            </a:r>
          </a:p>
          <a:p>
            <a:pPr lvl="1"/>
            <a:r>
              <a:rPr lang="tr-TR" dirty="0" smtClean="0"/>
              <a:t>çocukların konuşmalarını dikkatlice dinler.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011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GÖZLEM YAPMAYI ÖĞRENMEK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623" y="2348656"/>
            <a:ext cx="8142497" cy="3400838"/>
          </a:xfrm>
        </p:spPr>
        <p:txBody>
          <a:bodyPr/>
          <a:lstStyle/>
          <a:p>
            <a:r>
              <a:rPr lang="tr-TR" dirty="0" smtClean="0"/>
              <a:t>Bazen </a:t>
            </a:r>
            <a:r>
              <a:rPr lang="tr-TR" dirty="0" smtClean="0">
                <a:solidFill>
                  <a:srgbClr val="FFFF00"/>
                </a:solidFill>
              </a:rPr>
              <a:t>uzman geriye çekilerek </a:t>
            </a:r>
            <a:r>
              <a:rPr lang="tr-TR" dirty="0" smtClean="0"/>
              <a:t>çocuklar oyun alanında oynarken onları gözler. </a:t>
            </a:r>
          </a:p>
          <a:p>
            <a:pPr marL="742950" lvl="2" indent="-342900">
              <a:buFont typeface="Courier New"/>
              <a:buChar char="o"/>
            </a:pPr>
            <a:r>
              <a:rPr lang="tr-TR" sz="2800" dirty="0" smtClean="0"/>
              <a:t>Ali kimle, ne kadar süre oynadı? Tek başına mı yoksa bir arkadaşı ile mi oynadı? </a:t>
            </a:r>
          </a:p>
          <a:p>
            <a:r>
              <a:rPr lang="tr-TR" dirty="0" smtClean="0"/>
              <a:t>Bazen de </a:t>
            </a:r>
            <a:r>
              <a:rPr lang="tr-TR" dirty="0" smtClean="0">
                <a:solidFill>
                  <a:srgbClr val="FFFF00"/>
                </a:solidFill>
              </a:rPr>
              <a:t>uzman, çocukların oyununa / etkinliğine katılarak </a:t>
            </a:r>
            <a:r>
              <a:rPr lang="tr-TR" dirty="0" smtClean="0"/>
              <a:t>gözlem yapar. </a:t>
            </a:r>
          </a:p>
        </p:txBody>
      </p:sp>
    </p:spTree>
    <p:extLst>
      <p:ext uri="{BB962C8B-B14F-4D97-AF65-F5344CB8AC3E}">
        <p14:creationId xmlns:p14="http://schemas.microsoft.com/office/powerpoint/2010/main" val="106663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103909"/>
            <a:ext cx="8229600" cy="1143000"/>
          </a:xfrm>
        </p:spPr>
        <p:txBody>
          <a:bodyPr/>
          <a:lstStyle/>
          <a:p>
            <a:r>
              <a:rPr lang="en-US" dirty="0"/>
              <a:t>GÖZLEM YAPMAYI ÖĞRENMEK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47" y="1246909"/>
            <a:ext cx="8329353" cy="512895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Gözlemin etkili olduğu durumlar uzmanların </a:t>
            </a:r>
            <a:r>
              <a:rPr lang="tr-TR" sz="2400" dirty="0" smtClean="0">
                <a:solidFill>
                  <a:srgbClr val="FFFF00"/>
                </a:solidFill>
              </a:rPr>
              <a:t>önceden neyi gözleyecekleri konusunda düşündükleri, planlama yaptıkları</a:t>
            </a:r>
            <a:r>
              <a:rPr lang="tr-TR" sz="2400" dirty="0" smtClean="0"/>
              <a:t>, ancak </a:t>
            </a:r>
            <a:r>
              <a:rPr lang="tr-TR" sz="2400" dirty="0" smtClean="0">
                <a:solidFill>
                  <a:srgbClr val="FFFF00"/>
                </a:solidFill>
              </a:rPr>
              <a:t>gözlem süresince esnek olabildikleri</a:t>
            </a:r>
            <a:r>
              <a:rPr lang="tr-TR" sz="2400" dirty="0" smtClean="0"/>
              <a:t> durumlardır. </a:t>
            </a:r>
          </a:p>
          <a:p>
            <a:pPr lvl="2">
              <a:lnSpc>
                <a:spcPct val="150000"/>
              </a:lnSpc>
              <a:buFont typeface="Courier New"/>
              <a:buChar char="o"/>
            </a:pPr>
            <a:r>
              <a:rPr lang="tr-TR" sz="2400" dirty="0" smtClean="0"/>
              <a:t>Örneğin, bebekler beslenme sırasında gözlemlenerek ince motor becerilerinin nasıl geliştiğini gözlemlemek amaçlanabilir.</a:t>
            </a:r>
          </a:p>
          <a:p>
            <a:pPr lvl="2">
              <a:lnSpc>
                <a:spcPct val="150000"/>
              </a:lnSpc>
              <a:buFont typeface="Courier New"/>
              <a:buChar char="o"/>
            </a:pPr>
            <a:r>
              <a:rPr lang="tr-TR" sz="2400" dirty="0" smtClean="0"/>
              <a:t>Ya da çocukların duygusal öz düzenlemelerine yönelik gözlem yapılabilir. 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09831037"/>
      </p:ext>
    </p:extLst>
  </p:cSld>
  <p:clrMapOvr>
    <a:masterClrMapping/>
  </p:clrMapOvr>
</p:sld>
</file>

<file path=ppt/theme/theme1.xml><?xml version="1.0" encoding="utf-8"?>
<a:theme xmlns:a="http://schemas.openxmlformats.org/drawingml/2006/main" name="Five Rules">
  <a:themeElements>
    <a:clrScheme name="Duarte's Five Rules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08CFEE"/>
      </a:accent1>
      <a:accent2>
        <a:srgbClr val="F0AA26"/>
      </a:accent2>
      <a:accent3>
        <a:srgbClr val="5DA01F"/>
      </a:accent3>
      <a:accent4>
        <a:srgbClr val="F3EACD"/>
      </a:accent4>
      <a:accent5>
        <a:srgbClr val="4BACC6"/>
      </a:accent5>
      <a:accent6>
        <a:srgbClr val="F79646"/>
      </a:accent6>
      <a:hlink>
        <a:srgbClr val="F0AA26"/>
      </a:hlink>
      <a:folHlink>
        <a:srgbClr val="08CFE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Five Rules.potx</Template>
  <TotalTime>0</TotalTime>
  <Words>337</Words>
  <Application>Microsoft Office PowerPoint</Application>
  <PresentationFormat>Ekran Gösterisi (4:3)</PresentationFormat>
  <Paragraphs>42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Wingdings</vt:lpstr>
      <vt:lpstr>Five Rules</vt:lpstr>
      <vt:lpstr>PowerPoint Sunusu</vt:lpstr>
      <vt:lpstr>BİÇİMSEL OLMAYAN YÖNTEMLER</vt:lpstr>
      <vt:lpstr>GÖZLEM</vt:lpstr>
      <vt:lpstr>GÖZLEM</vt:lpstr>
      <vt:lpstr>GÖZLEM</vt:lpstr>
      <vt:lpstr>GÖZLEM</vt:lpstr>
      <vt:lpstr>GÖZLEM YAPMAYI ÖĞRENMEK</vt:lpstr>
      <vt:lpstr>GÖZLEM YAPMAYI ÖĞRENMEK</vt:lpstr>
      <vt:lpstr>GÖZLEM YAPMAYI ÖĞRENMEK</vt:lpstr>
      <vt:lpstr>Bugünlük bu kadar 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2010-04-14T20:04:37Z</dcterms:created>
  <dcterms:modified xsi:type="dcterms:W3CDTF">2021-01-09T20:40:22Z</dcterms:modified>
</cp:coreProperties>
</file>