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8" r:id="rId9"/>
    <p:sldId id="269" r:id="rId10"/>
    <p:sldId id="273" r:id="rId11"/>
    <p:sldId id="275" r:id="rId12"/>
    <p:sldId id="277" r:id="rId13"/>
    <p:sldId id="278" r:id="rId14"/>
    <p:sldId id="281" r:id="rId15"/>
    <p:sldId id="282" r:id="rId16"/>
    <p:sldId id="283" r:id="rId17"/>
    <p:sldId id="284" r:id="rId18"/>
    <p:sldId id="287" r:id="rId19"/>
    <p:sldId id="288" r:id="rId20"/>
    <p:sldId id="289" r:id="rId21"/>
    <p:sldId id="291" r:id="rId22"/>
    <p:sldId id="292" r:id="rId23"/>
    <p:sldId id="293" r:id="rId24"/>
    <p:sldId id="295" r:id="rId25"/>
    <p:sldId id="296" r:id="rId26"/>
    <p:sldId id="300" r:id="rId27"/>
    <p:sldId id="301" r:id="rId28"/>
    <p:sldId id="303" r:id="rId29"/>
    <p:sldId id="306" r:id="rId30"/>
    <p:sldId id="307" r:id="rId31"/>
    <p:sldId id="308" r:id="rId32"/>
    <p:sldId id="309"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12.02.2020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rgbClr val="FF0000"/>
                </a:solidFill>
              </a:rPr>
              <a:t>GİZLİ KORUMA TEDBİRLERİ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401080" cy="6226196"/>
          </a:xfrm>
        </p:spPr>
        <p:txBody>
          <a:bodyPr>
            <a:normAutofit fontScale="90000"/>
          </a:bodyPr>
          <a:lstStyle/>
          <a:p>
            <a:pPr algn="just"/>
            <a:r>
              <a:rPr lang="tr-TR" sz="4000" dirty="0"/>
              <a:t>(5) </a:t>
            </a:r>
            <a:r>
              <a:rPr lang="tr-TR" sz="3600" b="1" dirty="0">
                <a:solidFill>
                  <a:srgbClr val="C00000"/>
                </a:solidFill>
              </a:rPr>
              <a:t>Soruşturmacı, görevini yerine getirirken suç işleyemez ve görevlendirildiği örgütün işlemekte olduğu suçlardan sorumlu tutulamaz. </a:t>
            </a:r>
            <a:br>
              <a:rPr lang="tr-TR" sz="4000" dirty="0"/>
            </a:br>
            <a:br>
              <a:rPr lang="tr-TR" sz="4000" dirty="0"/>
            </a:br>
            <a:r>
              <a:rPr lang="tr-TR" sz="4000" dirty="0"/>
              <a:t>(6) </a:t>
            </a:r>
            <a:r>
              <a:rPr lang="tr-TR" sz="4000" dirty="0">
                <a:solidFill>
                  <a:srgbClr val="C00000"/>
                </a:solidFill>
              </a:rPr>
              <a:t>Soruşturmacı görevlendirilmesi suretiyle elde edilen kişisel bilgiler, görevlendirildiği ceza soruşturması ve kovuşturması dışında kullanılamaz.</a:t>
            </a:r>
            <a:r>
              <a:rPr lang="tr-TR" sz="4000" dirty="0"/>
              <a:t> </a:t>
            </a:r>
            <a:r>
              <a:rPr lang="tr-TR" sz="2000" b="1" dirty="0"/>
              <a:t>(Ek: 21/2/2014–6526/13 md.) </a:t>
            </a:r>
            <a:r>
              <a:rPr lang="tr-TR" sz="4000" b="1" dirty="0"/>
              <a:t>Suçla bağlantılı olmayan kişisel bilgiler derhâl yok edilir</a:t>
            </a:r>
            <a:r>
              <a:rPr lang="tr-TR" b="1" dirty="0"/>
              <a:t>.</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a:bodyPr>
          <a:lstStyle/>
          <a:p>
            <a:pPr algn="just"/>
            <a:r>
              <a:rPr lang="tr-TR" sz="2800" b="1" i="1" u="sng" dirty="0">
                <a:solidFill>
                  <a:srgbClr val="C00000"/>
                </a:solidFill>
              </a:rPr>
              <a:t>Teknik araçlarla izleme</a:t>
            </a:r>
            <a:br>
              <a:rPr lang="tr-TR" sz="2800" i="1" dirty="0"/>
            </a:br>
            <a:r>
              <a:rPr lang="tr-TR" sz="2800" i="1" dirty="0"/>
              <a:t> </a:t>
            </a:r>
            <a:br>
              <a:rPr lang="tr-TR" sz="2800" i="1" dirty="0"/>
            </a:br>
            <a:r>
              <a:rPr lang="tr-TR" sz="2800" b="1" dirty="0"/>
              <a:t>Madde 140 – (1) </a:t>
            </a:r>
            <a:r>
              <a:rPr lang="tr-TR" sz="2800" b="1" dirty="0">
                <a:solidFill>
                  <a:srgbClr val="C00000"/>
                </a:solidFill>
              </a:rPr>
              <a:t>Aşağıdaki suçların işlendiği hususunda somut delillere dayanan kuvvetli şüphe sebepleri bulunması ve başka suretle delil elde edilememesi hâlinde</a:t>
            </a:r>
            <a:r>
              <a:rPr lang="tr-TR" sz="2800" b="1" dirty="0"/>
              <a:t>, </a:t>
            </a:r>
            <a:r>
              <a:rPr lang="tr-TR" sz="2800" b="1" dirty="0">
                <a:solidFill>
                  <a:srgbClr val="002060"/>
                </a:solidFill>
              </a:rPr>
              <a:t>şüpheli veya sanığın </a:t>
            </a:r>
            <a:r>
              <a:rPr lang="tr-TR" sz="2800" b="1" u="sng" dirty="0">
                <a:solidFill>
                  <a:srgbClr val="002060"/>
                </a:solidFill>
              </a:rPr>
              <a:t>kamuya açık yerlerdeki faaliyetleri ve işyeri </a:t>
            </a:r>
            <a:r>
              <a:rPr lang="tr-TR" sz="2800" b="1" dirty="0">
                <a:solidFill>
                  <a:srgbClr val="002060"/>
                </a:solidFill>
              </a:rPr>
              <a:t>teknik araçlarla izlenebilir, ses veya görüntü kaydı alınabilir</a:t>
            </a:r>
            <a:endParaRPr lang="tr-TR" sz="2800" dirty="0">
              <a:solidFill>
                <a:srgbClr val="00206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940444"/>
          </a:xfrm>
        </p:spPr>
        <p:txBody>
          <a:bodyPr>
            <a:normAutofit fontScale="90000"/>
          </a:bodyPr>
          <a:lstStyle/>
          <a:p>
            <a:pPr algn="just"/>
            <a:r>
              <a:rPr lang="tr-TR" sz="2000" dirty="0"/>
              <a:t>(3)</a:t>
            </a:r>
            <a:r>
              <a:rPr lang="tr-TR" sz="2000" b="1" dirty="0"/>
              <a:t>(Değişik:21/2/2014–6526/14 md.) </a:t>
            </a:r>
            <a:r>
              <a:rPr lang="tr-TR" sz="3100" b="1" u="sng" dirty="0">
                <a:solidFill>
                  <a:srgbClr val="C00000"/>
                </a:solidFill>
              </a:rPr>
              <a:t>Teknik araçlarla izleme kararı en çok üç haftalık süre için verilebilir</a:t>
            </a:r>
            <a:r>
              <a:rPr lang="tr-TR" sz="3100" b="1" dirty="0"/>
              <a:t>. </a:t>
            </a:r>
            <a:r>
              <a:rPr lang="tr-TR" sz="3100" b="1" dirty="0">
                <a:solidFill>
                  <a:srgbClr val="C00000"/>
                </a:solidFill>
              </a:rPr>
              <a:t>Bu süre gerektiğinde bir hafta daha uzatılabilir. </a:t>
            </a:r>
            <a:r>
              <a:rPr lang="tr-TR" sz="3100" b="1" dirty="0"/>
              <a:t>Ancak, örgütün faaliyeti çerçevesinde işlenen suçlarla ilgili olarak gerekli görülmesi hâlinde, hâkim yukarıdaki sürelere ek olarak her defasında bir haftadan fazla olmamak ve toplam dört haftayı geçmemek üzere uzatılmasına karar verebilir. (Ek cümle: 15/8/2017-KHK-694/143 md.; Aynen kabul: 1/2/2018-7078/138 md.) </a:t>
            </a:r>
            <a:r>
              <a:rPr lang="tr-TR" sz="3100" b="1" u="sng" dirty="0">
                <a:solidFill>
                  <a:srgbClr val="C00000"/>
                </a:solidFill>
              </a:rPr>
              <a:t>Teknik araçlarla izleme tedbiri ile birlikte gizli soruşturmacı görevlendirilmesi halinde bu fıkrada belirtilen süreler bir kat artırılarak uygulanır.</a:t>
            </a:r>
            <a:endParaRPr lang="tr-TR" sz="3100" u="sng" dirty="0">
              <a:solidFill>
                <a:srgbClr val="C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fontScale="90000"/>
          </a:bodyPr>
          <a:lstStyle/>
          <a:p>
            <a:pPr algn="just"/>
            <a:r>
              <a:rPr lang="tr-TR" dirty="0"/>
              <a:t>(4) </a:t>
            </a:r>
            <a:r>
              <a:rPr lang="tr-TR" b="1" dirty="0">
                <a:solidFill>
                  <a:srgbClr val="C00000"/>
                </a:solidFill>
              </a:rPr>
              <a:t>Elde edilen deliller, yukarıda sayılan suçlarla ilgili soruşturma ve kovuşturma dışında kullanılamaz;</a:t>
            </a:r>
            <a:r>
              <a:rPr lang="tr-TR" dirty="0"/>
              <a:t> ceza kovuşturması bakımından gerekli olmadığı taktirde Cumhuriyet savcısının gözetiminde derhâl yok edilir. </a:t>
            </a:r>
            <a:br>
              <a:rPr lang="tr-TR" dirty="0"/>
            </a:br>
            <a:r>
              <a:rPr lang="tr-TR" dirty="0"/>
              <a:t>(5) </a:t>
            </a:r>
            <a:r>
              <a:rPr lang="tr-TR" b="1" u="sng" dirty="0">
                <a:solidFill>
                  <a:srgbClr val="C00000"/>
                </a:solidFill>
              </a:rPr>
              <a:t>Bu madde hükümleri, kişinin konutunda uygulanamaz.</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511552"/>
          </a:xfrm>
        </p:spPr>
        <p:txBody>
          <a:bodyPr/>
          <a:lstStyle/>
          <a:p>
            <a:r>
              <a:rPr lang="tr-TR" b="1" dirty="0">
                <a:solidFill>
                  <a:srgbClr val="FF0000"/>
                </a:solidFill>
              </a:rPr>
              <a:t>ARAMA VE ELKOYMA</a:t>
            </a:r>
            <a:endParaRPr lang="tr-TR"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normAutofit fontScale="90000"/>
          </a:bodyPr>
          <a:lstStyle/>
          <a:p>
            <a:pPr algn="just"/>
            <a:r>
              <a:rPr lang="tr-TR" sz="3100" b="1" dirty="0"/>
              <a:t>ARAMA VE ELKOYMA</a:t>
            </a:r>
            <a:br>
              <a:rPr lang="tr-TR" sz="3100" dirty="0"/>
            </a:br>
            <a:r>
              <a:rPr lang="tr-TR" sz="3100" dirty="0"/>
              <a:t> </a:t>
            </a:r>
            <a:br>
              <a:rPr lang="tr-TR" sz="3100" dirty="0"/>
            </a:br>
            <a:r>
              <a:rPr lang="tr-TR" sz="3100" b="1" dirty="0"/>
              <a:t>AİHS m. 8-</a:t>
            </a:r>
            <a:r>
              <a:rPr lang="tr-TR" sz="3100" dirty="0"/>
              <a:t> Özel hayatın ve aile hayatının korunması</a:t>
            </a:r>
            <a:br>
              <a:rPr lang="tr-TR" sz="3100" dirty="0"/>
            </a:br>
            <a:r>
              <a:rPr lang="tr-TR" sz="3100" dirty="0"/>
              <a:t>1. Herkes özel ve aile hayatına, konutuna ve haberleşmesine saygı gösterilmesi hakkına sahiptir. </a:t>
            </a:r>
            <a:br>
              <a:rPr lang="tr-TR" sz="3100" dirty="0"/>
            </a:br>
            <a:r>
              <a:rPr lang="tr-TR" sz="3100" dirty="0"/>
              <a:t>2. Bu hakkın kullanılmasına bir kamu otoritesinin müdahalesi, ancak ulusal güvenlik, kamu emniyeti, ülkenin ekonomik refahı, dirlik ve düzenin korunması, suç işlenmesinin önlenmesi, sağlığın veya ahlakın veya başkalarının hak ve özgürlüklerinin korunması için, demokratik bir toplumda, zorunlu olan ölçüde ve yasayla öngörülmüş olmak koşuluyla söz konusu olabilir.</a:t>
            </a:r>
            <a:br>
              <a:rPr lang="tr-TR" dirty="0"/>
            </a:b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normAutofit fontScale="90000"/>
          </a:bodyPr>
          <a:lstStyle/>
          <a:p>
            <a:pPr algn="just"/>
            <a:r>
              <a:rPr lang="tr-TR" sz="2400" b="1" dirty="0"/>
              <a:t>Anayasa m. 20-</a:t>
            </a:r>
            <a:r>
              <a:rPr lang="tr-TR" sz="2400" dirty="0"/>
              <a:t>  </a:t>
            </a:r>
            <a:r>
              <a:rPr lang="tr-TR" sz="2400" b="1" u="sng" dirty="0">
                <a:solidFill>
                  <a:srgbClr val="FF0000"/>
                </a:solidFill>
              </a:rPr>
              <a:t>Özel hayatın gizliliği</a:t>
            </a:r>
            <a:br>
              <a:rPr lang="tr-TR" sz="2400" dirty="0"/>
            </a:br>
            <a:r>
              <a:rPr lang="tr-TR" sz="2400" dirty="0"/>
              <a:t>Herkes, özel hayatına ve aile hayatına saygı gösterilmesini isteme hakkına sahiptir. Özel hayatın ve aile hayatının gizliliğine dokunulamaz.</a:t>
            </a:r>
            <a:br>
              <a:rPr lang="tr-TR" sz="2400" dirty="0"/>
            </a:br>
            <a:br>
              <a:rPr lang="tr-TR" sz="2400" dirty="0"/>
            </a:br>
            <a:r>
              <a:rPr lang="tr-TR" sz="2400" dirty="0"/>
              <a:t>Millî güvenlik, kamu düzeni, suç işlenmesinin önlenmesi, genel sağlık ve genel ahlâkın korunması veya başkalarının hak ve özgürlüklerinin korunması sebeplerinden biri veya birkaçına bağlı olarak, usulüne göre verilmiş hâkim kararı olmadıkça; yine bu sebeplere bağlı olarak gecikmesinde sakınca bulunan hallerde de kanunla yetkili kılınmış merciin yazılı emri bulunmadıkça; </a:t>
            </a:r>
            <a:r>
              <a:rPr lang="tr-TR" sz="2400" b="1" dirty="0">
                <a:solidFill>
                  <a:srgbClr val="FF0000"/>
                </a:solidFill>
              </a:rPr>
              <a:t>kimsenin üstü, özel kâğıtları ve eşyası aranamaz ve bunlara el konulamaz. Yetkili  merciin kararı </a:t>
            </a:r>
            <a:r>
              <a:rPr lang="tr-TR" sz="2400" b="1" dirty="0" err="1">
                <a:solidFill>
                  <a:srgbClr val="FF0000"/>
                </a:solidFill>
              </a:rPr>
              <a:t>yirmidört</a:t>
            </a:r>
            <a:r>
              <a:rPr lang="tr-TR" sz="2400" b="1" dirty="0">
                <a:solidFill>
                  <a:srgbClr val="FF0000"/>
                </a:solidFill>
              </a:rPr>
              <a:t> saat içinde görevli hâkimin onayına sunulur. Hâkim, kararını el koymadan itibaren </a:t>
            </a:r>
            <a:r>
              <a:rPr lang="tr-TR" sz="2400" b="1" dirty="0" err="1">
                <a:solidFill>
                  <a:srgbClr val="FF0000"/>
                </a:solidFill>
              </a:rPr>
              <a:t>kırksekiz</a:t>
            </a:r>
            <a:r>
              <a:rPr lang="tr-TR" sz="2400" b="1" dirty="0">
                <a:solidFill>
                  <a:srgbClr val="FF0000"/>
                </a:solidFill>
              </a:rPr>
              <a:t> saat içinde açıklar; aksi halde, el koyma kendiliğinden kalkar.</a:t>
            </a:r>
            <a:br>
              <a:rPr lang="tr-TR" sz="1600" dirty="0"/>
            </a:br>
            <a:endParaRPr lang="tr-TR"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500042"/>
            <a:ext cx="8229600" cy="6083320"/>
          </a:xfrm>
        </p:spPr>
        <p:txBody>
          <a:bodyPr>
            <a:noAutofit/>
          </a:bodyPr>
          <a:lstStyle/>
          <a:p>
            <a:pPr algn="just"/>
            <a:r>
              <a:rPr lang="tr-TR" sz="2800" b="1" dirty="0"/>
              <a:t>Anayasa m.21-</a:t>
            </a:r>
            <a:r>
              <a:rPr lang="tr-TR" sz="2800" dirty="0"/>
              <a:t>  </a:t>
            </a:r>
            <a:r>
              <a:rPr lang="tr-TR" sz="2800" b="1" dirty="0">
                <a:solidFill>
                  <a:srgbClr val="FF0000"/>
                </a:solidFill>
              </a:rPr>
              <a:t>Konut dokunulmazlığ</a:t>
            </a:r>
            <a:r>
              <a:rPr lang="tr-TR" sz="2800" dirty="0"/>
              <a:t>ı</a:t>
            </a:r>
            <a:br>
              <a:rPr lang="tr-TR" sz="2800" dirty="0"/>
            </a:br>
            <a:r>
              <a:rPr lang="tr-TR" sz="2800" b="1" dirty="0">
                <a:solidFill>
                  <a:srgbClr val="FF0000"/>
                </a:solidFill>
              </a:rPr>
              <a:t>Kimsenin konutuna dokunulamaz</a:t>
            </a:r>
            <a:r>
              <a:rPr lang="tr-TR" sz="2800" dirty="0"/>
              <a:t>. Millî güvenlik, kamu düzeni, suç işlenmesinin önlenmesi, genel sağlık ve genel ahlâkın korunması veya başkalarının hak ve özgürlüklerinin korunması sebeplerinden biri veya birkaçına bağlı olarak usulüne göre verilmiş hâkim kararı olmadıkça; yine bu sebeplere bağlı olarak gecikmesinde sakınca bulunan hallerde de </a:t>
            </a:r>
            <a:r>
              <a:rPr lang="tr-TR" sz="2800" b="1" dirty="0">
                <a:solidFill>
                  <a:srgbClr val="FF0000"/>
                </a:solidFill>
              </a:rPr>
              <a:t>kanunla yetkili kılınmış merciin yazılı emri bulunmadıkça; kimsenin konutuna girilemez, arama yapılamaz ve buradaki eşyaya el konulamaz. Yetkili merciin kararı </a:t>
            </a:r>
            <a:r>
              <a:rPr lang="tr-TR" sz="2800" b="1" dirty="0" err="1">
                <a:solidFill>
                  <a:srgbClr val="FF0000"/>
                </a:solidFill>
              </a:rPr>
              <a:t>yirmidört</a:t>
            </a:r>
            <a:r>
              <a:rPr lang="tr-TR" sz="2800" b="1" dirty="0">
                <a:solidFill>
                  <a:srgbClr val="FF0000"/>
                </a:solidFill>
              </a:rPr>
              <a:t> saat içinde görevli hâkimin onayına sunulur. Hâkim, kararını el koymadan itibaren </a:t>
            </a:r>
            <a:r>
              <a:rPr lang="tr-TR" sz="2800" b="1" dirty="0" err="1">
                <a:solidFill>
                  <a:srgbClr val="FF0000"/>
                </a:solidFill>
              </a:rPr>
              <a:t>kırksekiz</a:t>
            </a:r>
            <a:r>
              <a:rPr lang="tr-TR" sz="2800" b="1" dirty="0">
                <a:solidFill>
                  <a:srgbClr val="FF0000"/>
                </a:solidFill>
              </a:rPr>
              <a:t> saat içinde açıklar; aksi halde, el koyma kendiliğinden kalkar</a:t>
            </a:r>
            <a:r>
              <a:rPr lang="tr-TR" sz="2800" dirty="0"/>
              <a:t>.</a:t>
            </a:r>
            <a:br>
              <a:rPr lang="tr-TR" sz="2800" dirty="0"/>
            </a:br>
            <a:endParaRPr lang="tr-T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fontScale="90000"/>
          </a:bodyPr>
          <a:lstStyle/>
          <a:p>
            <a:pPr algn="l"/>
            <a:r>
              <a:rPr lang="tr-TR" b="1" dirty="0"/>
              <a:t>Konutta, işyerinde ve kamuya açık olmayan kapalı alanlarda arama kararını kim verebilir?</a:t>
            </a:r>
            <a:br>
              <a:rPr lang="tr-TR" b="1" dirty="0"/>
            </a:br>
            <a:r>
              <a:rPr lang="tr-TR" dirty="0"/>
              <a:t>CMK m.119/f.1- Ancak, </a:t>
            </a:r>
            <a:r>
              <a:rPr lang="tr-TR" b="1" dirty="0">
                <a:solidFill>
                  <a:srgbClr val="FF0000"/>
                </a:solidFill>
              </a:rPr>
              <a:t>konutta, işyerinde ve kamuya açık olmayan kapalı alanlarda arama, hâkim kararı veya gecikmesinde sakınca bulunan hallerde Cumhuriyet savcısının yazılı emri ile </a:t>
            </a:r>
            <a:r>
              <a:rPr lang="tr-TR" dirty="0"/>
              <a:t>yapılabilir.</a:t>
            </a:r>
            <a:br>
              <a:rPr lang="tr-TR" dirty="0"/>
            </a:br>
            <a:r>
              <a:rPr lang="tr-TR" dirty="0"/>
              <a:t> </a:t>
            </a:r>
            <a:br>
              <a:rPr lang="tr-TR" dirty="0"/>
            </a:b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fontScale="90000"/>
          </a:bodyPr>
          <a:lstStyle/>
          <a:p>
            <a:pPr algn="l"/>
            <a:r>
              <a:rPr lang="tr-TR" b="1" dirty="0"/>
              <a:t>Hâkim kararı veya Cumhuriyet savcısının yazılı emri olmadan yapılan arama söz konusu ise ne yapılmalıdır?  </a:t>
            </a:r>
            <a:br>
              <a:rPr lang="tr-TR" b="1" dirty="0"/>
            </a:br>
            <a:r>
              <a:rPr lang="tr-TR" dirty="0"/>
              <a:t>CMK m. 119/f.1- </a:t>
            </a:r>
            <a:r>
              <a:rPr lang="tr-TR" b="1" dirty="0">
                <a:solidFill>
                  <a:srgbClr val="FF0000"/>
                </a:solidFill>
              </a:rPr>
              <a:t>Kolluk amirinin yazılı emri ile yapılan arama sonuçları Cumhuriyet Başsavcılığına derhal bildirilir.</a:t>
            </a:r>
            <a:br>
              <a:rPr lang="tr-TR" dirty="0"/>
            </a:br>
            <a:r>
              <a:rPr lang="tr-TR" dirty="0"/>
              <a:t> </a:t>
            </a:r>
            <a:br>
              <a:rPr lang="tr-TR" dirty="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a:bodyPr>
          <a:lstStyle/>
          <a:p>
            <a:pPr algn="just"/>
            <a:r>
              <a:rPr lang="tr-TR" sz="2400" b="1" dirty="0">
                <a:solidFill>
                  <a:srgbClr val="FF0000"/>
                </a:solidFill>
              </a:rPr>
              <a:t>İletişimin tespiti, dinlenmesi ve kayda alınması</a:t>
            </a:r>
            <a:br>
              <a:rPr lang="tr-TR" sz="2400" i="1" dirty="0"/>
            </a:br>
            <a:r>
              <a:rPr lang="tr-TR" sz="2400" b="1" dirty="0"/>
              <a:t>Madde 135 – (1) (Değişik: 21/2/2014–6526/12 md.) Bir suç dolayısıyla yapılan soruşturma ve kovuşturmada, </a:t>
            </a:r>
            <a:r>
              <a:rPr lang="tr-TR" sz="3200" b="1" dirty="0">
                <a:solidFill>
                  <a:srgbClr val="FF0000"/>
                </a:solidFill>
              </a:rPr>
              <a:t>suç işlendiğine ilişkin somut delillere dayanan kuvvetli şüphe sebeplerinin varlığı ve başka suretle delil elde edilmesi imkânının bulunmaması durumunda, </a:t>
            </a:r>
            <a:r>
              <a:rPr lang="tr-TR" sz="2400" b="1" u="sng" dirty="0"/>
              <a:t>hâkim veya gecikmesinde sakınca bulunan hâllerde Cumhuriyet savcısının kararıyla </a:t>
            </a:r>
            <a:r>
              <a:rPr lang="tr-TR" sz="2400" b="1" dirty="0"/>
              <a:t>şüpheli veya sanığın telekomünikasyon yoluyla </a:t>
            </a:r>
            <a:r>
              <a:rPr lang="tr-TR" sz="2400" b="1" dirty="0">
                <a:solidFill>
                  <a:srgbClr val="FF0000"/>
                </a:solidFill>
              </a:rPr>
              <a:t>iletişimi  dinlenebilir,</a:t>
            </a:r>
            <a:r>
              <a:rPr lang="tr-TR" sz="2400" b="1" dirty="0"/>
              <a:t> </a:t>
            </a:r>
            <a:r>
              <a:rPr lang="tr-TR" sz="2400" b="1" dirty="0">
                <a:solidFill>
                  <a:srgbClr val="FF0000"/>
                </a:solidFill>
              </a:rPr>
              <a:t>kayda alınabilir ve sinyal bilgileri değerlendirilebilir</a:t>
            </a:r>
            <a:r>
              <a:rPr lang="tr-TR" sz="2400" b="1" dirty="0"/>
              <a:t>. Cumhuriyet savcısı kararını derhâl hâkimin onayına sunar ve hâkim, </a:t>
            </a:r>
            <a:r>
              <a:rPr lang="tr-TR" sz="2400" b="1" u="sng" dirty="0"/>
              <a:t>kararını en geç yirmi dört saat içinde verir. </a:t>
            </a:r>
            <a:r>
              <a:rPr lang="tr-TR" sz="2400" b="1" dirty="0"/>
              <a:t>Sürenin dolması veya hâkim tarafından aksine karar verilmesi hâlinde tedbir Cumhuriyet savcısı tarafından derhâl kaldırılır. </a:t>
            </a:r>
            <a:endParaRPr lang="tr-TR"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440510"/>
          </a:xfrm>
        </p:spPr>
        <p:txBody>
          <a:bodyPr>
            <a:normAutofit fontScale="90000"/>
          </a:bodyPr>
          <a:lstStyle/>
          <a:p>
            <a:pPr algn="l"/>
            <a:br>
              <a:rPr lang="tr-TR" b="1" dirty="0"/>
            </a:br>
            <a:br>
              <a:rPr lang="tr-TR" b="1" dirty="0"/>
            </a:br>
            <a:r>
              <a:rPr lang="tr-TR" b="1" dirty="0"/>
              <a:t>Gece vaktinde arama yapılabilir mi?</a:t>
            </a:r>
            <a:br>
              <a:rPr lang="tr-TR" b="1" dirty="0"/>
            </a:br>
            <a:r>
              <a:rPr lang="tr-TR" dirty="0"/>
              <a:t>KURAL: CMK m. </a:t>
            </a:r>
            <a:r>
              <a:rPr lang="tr-TR" b="1" dirty="0">
                <a:solidFill>
                  <a:srgbClr val="FF0000"/>
                </a:solidFill>
              </a:rPr>
              <a:t>118-Konutta, işyerinde veya diğer kapalı yerlerde gece vaktinde arama yapılamaz.</a:t>
            </a:r>
            <a:br>
              <a:rPr lang="tr-TR" dirty="0"/>
            </a:br>
            <a:br>
              <a:rPr lang="tr-TR" dirty="0"/>
            </a:br>
            <a:br>
              <a:rPr lang="tr-TR" dirty="0"/>
            </a:br>
            <a:r>
              <a:rPr lang="tr-TR" dirty="0"/>
              <a:t>Gece vakti deyiminden; güneşin batmasından bir saat sonra başlayan ve doğmasından bir saat evvele kadar devam eden zaman süresi anlaşılır. (TCK m.6)</a:t>
            </a:r>
            <a:br>
              <a:rPr lang="tr-TR" dirty="0"/>
            </a:br>
            <a:r>
              <a:rPr lang="tr-TR" dirty="0"/>
              <a:t> </a:t>
            </a:r>
            <a:br>
              <a:rPr lang="tr-TR" dirty="0"/>
            </a:b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lstStyle/>
          <a:p>
            <a:pPr algn="l"/>
            <a:r>
              <a:rPr lang="tr-TR" b="1" dirty="0"/>
              <a:t>Arama kararını kim verebilir?</a:t>
            </a:r>
            <a:br>
              <a:rPr lang="tr-TR" b="1" dirty="0"/>
            </a:br>
            <a:r>
              <a:rPr lang="tr-TR" dirty="0"/>
              <a:t>CMK m. 119- Hâkim kararı üzerine veya gecikmesinde sakınca bulunan hâllerde Cumhuriyet savcısının, Cumhuriyet savcısına ulaşılamadığı hallerde ise kolluk amirinin yazılı emri ile kolluk görevlileri arama yapabilirler.</a:t>
            </a:r>
            <a:br>
              <a:rPr lang="tr-TR" dirty="0"/>
            </a:b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fontScale="90000"/>
          </a:bodyPr>
          <a:lstStyle/>
          <a:p>
            <a:pPr algn="l"/>
            <a:r>
              <a:rPr lang="tr-TR" b="1" dirty="0"/>
              <a:t>Konutta, işyerinde ve kamuya açık olmayan kapalı alanlarda arama kararını kim verebilir?</a:t>
            </a:r>
            <a:br>
              <a:rPr lang="tr-TR" b="1" dirty="0"/>
            </a:br>
            <a:r>
              <a:rPr lang="tr-TR" dirty="0"/>
              <a:t>CMK m.119/f.1- Ancak, konutta, işyerinde ve kamuya açık olmayan kapalı alanlarda arama, hâkim kararı veya gecikmesinde sakınca bulunan hallerde Cumhuriyet savcısının yazılı emri ile yapılabilir.</a:t>
            </a:r>
            <a:br>
              <a:rPr lang="tr-TR" dirty="0"/>
            </a:br>
            <a:r>
              <a:rPr lang="tr-TR" dirty="0"/>
              <a:t> </a:t>
            </a:r>
            <a:br>
              <a:rPr lang="tr-TR" dirty="0"/>
            </a:b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654692"/>
          </a:xfrm>
        </p:spPr>
        <p:txBody>
          <a:bodyPr>
            <a:normAutofit fontScale="90000"/>
          </a:bodyPr>
          <a:lstStyle/>
          <a:p>
            <a:pPr algn="l"/>
            <a:r>
              <a:rPr lang="tr-TR" b="1" dirty="0"/>
              <a:t>Hâkim kararı veya Cumhuriyet savcısının yazılı emri olmadan yapılan arama söz konusu ise ne yapılmalıdır?  </a:t>
            </a:r>
            <a:br>
              <a:rPr lang="tr-TR" b="1" dirty="0"/>
            </a:br>
            <a:r>
              <a:rPr lang="tr-TR" dirty="0"/>
              <a:t>CMK m. 119/f.1- Kolluk amirinin yazılı emri ile yapılan arama sonuçları Cumhuriyet Başsavcılığına derhal bildirilir.</a:t>
            </a:r>
            <a:br>
              <a:rPr lang="tr-TR" dirty="0"/>
            </a:b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lstStyle/>
          <a:p>
            <a:pPr algn="l"/>
            <a:r>
              <a:rPr lang="tr-TR" sz="2800" b="1" dirty="0"/>
              <a:t>Cumhuriyet savcısı hazır olmaksızın konut, işyeri veya diğer kapalı yerlerde arama yapılabilir mi? Bu durumda kim hazır bulunmalıdır?</a:t>
            </a:r>
            <a:br>
              <a:rPr lang="tr-TR" dirty="0"/>
            </a:br>
            <a:r>
              <a:rPr lang="tr-TR" dirty="0"/>
              <a:t> CMK m. 119/f.4- </a:t>
            </a:r>
            <a:r>
              <a:rPr lang="tr-TR" sz="3600" b="1" u="sng" dirty="0">
                <a:solidFill>
                  <a:srgbClr val="FF0000"/>
                </a:solidFill>
              </a:rPr>
              <a:t>Cumhuriyet savcısı hazır olmaksızın konut, işyeri veya diğer kapalı yerlerde arama yapabilmek için o yer ihtiyar heyetinden veya komşulardan iki kişi bulundurulur.</a:t>
            </a:r>
            <a:br>
              <a:rPr lang="tr-TR" sz="3600" b="1" u="sng" dirty="0">
                <a:solidFill>
                  <a:srgbClr val="FF0000"/>
                </a:solidFill>
              </a:rPr>
            </a:br>
            <a:endParaRPr lang="tr-TR" sz="3600" b="1" u="sng" dirty="0">
              <a:solidFill>
                <a:srgbClr val="FF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Autofit/>
          </a:bodyPr>
          <a:lstStyle/>
          <a:p>
            <a:pPr algn="l"/>
            <a:r>
              <a:rPr lang="tr-TR" sz="3600" b="1" dirty="0"/>
              <a:t>Kimler aramada hazır bulunabilir? </a:t>
            </a:r>
            <a:br>
              <a:rPr lang="tr-TR" sz="3600" b="1" dirty="0"/>
            </a:br>
            <a:r>
              <a:rPr lang="tr-TR" sz="3600" dirty="0"/>
              <a:t>CMK m. 120- </a:t>
            </a:r>
            <a:r>
              <a:rPr lang="tr-TR" sz="3600" b="1" dirty="0">
                <a:solidFill>
                  <a:srgbClr val="FF0000"/>
                </a:solidFill>
              </a:rPr>
              <a:t>Aranacak yerlerin sahibi veya eşyanın zilyedi aramada hazır bulunabilir; kendisi bulunmazsa temsilcisi veya ayırt etme gücüne sahip hısımlarından biri veya kendisiyle birlikte oturmakta olan bir kişi veya komşusu hazır bulundurulur.</a:t>
            </a:r>
            <a:br>
              <a:rPr lang="tr-TR" sz="3600" b="1" dirty="0">
                <a:solidFill>
                  <a:srgbClr val="FF0000"/>
                </a:solidFill>
              </a:rPr>
            </a:br>
            <a:br>
              <a:rPr lang="tr-TR" sz="3600" b="1" dirty="0">
                <a:solidFill>
                  <a:srgbClr val="FF0000"/>
                </a:solidFill>
              </a:rPr>
            </a:br>
            <a:r>
              <a:rPr lang="tr-TR" sz="3600" b="1" dirty="0">
                <a:solidFill>
                  <a:srgbClr val="FF0000"/>
                </a:solidFill>
              </a:rPr>
              <a:t>Kişinin avukatının aramada hazır bulunmasına engel olunamaz.</a:t>
            </a:r>
            <a:br>
              <a:rPr lang="tr-TR" sz="3600" dirty="0"/>
            </a:br>
            <a:r>
              <a:rPr lang="tr-TR" sz="3600" dirty="0"/>
              <a:t> </a:t>
            </a:r>
            <a:br>
              <a:rPr lang="tr-TR" sz="3600" dirty="0"/>
            </a:br>
            <a:endParaRPr lang="tr-TR" sz="3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normAutofit fontScale="90000"/>
          </a:bodyPr>
          <a:lstStyle/>
          <a:p>
            <a:pPr algn="l"/>
            <a:r>
              <a:rPr lang="tr-TR" b="1" dirty="0"/>
              <a:t>Arama sırasında, bütün belgelere el konulabilir mi?</a:t>
            </a:r>
            <a:br>
              <a:rPr lang="tr-TR" dirty="0"/>
            </a:br>
            <a:r>
              <a:rPr lang="tr-TR" dirty="0"/>
              <a:t>HAYIR</a:t>
            </a:r>
            <a:br>
              <a:rPr lang="tr-TR" dirty="0"/>
            </a:br>
            <a:r>
              <a:rPr lang="tr-TR" dirty="0"/>
              <a:t>CMK m. 126- </a:t>
            </a:r>
            <a:r>
              <a:rPr lang="tr-TR" b="1" dirty="0">
                <a:solidFill>
                  <a:srgbClr val="FF0000"/>
                </a:solidFill>
              </a:rPr>
              <a:t>Şüpheli veya sanık ile CMK 45 ve 46. maddelere göre tanıklıktan çekinebilecek kimseler arasındaki mektuplara ve belgelere; </a:t>
            </a:r>
            <a:r>
              <a:rPr lang="tr-TR" b="1" u="sng" dirty="0">
                <a:solidFill>
                  <a:srgbClr val="FF0000"/>
                </a:solidFill>
              </a:rPr>
              <a:t>bu kimselerin nezdinde bulundukça </a:t>
            </a:r>
            <a:r>
              <a:rPr lang="tr-TR" b="1" u="sng" dirty="0" err="1">
                <a:solidFill>
                  <a:srgbClr val="FF0000"/>
                </a:solidFill>
              </a:rPr>
              <a:t>elkonulamaz</a:t>
            </a:r>
            <a:r>
              <a:rPr lang="tr-TR" b="1" u="sng" dirty="0">
                <a:solidFill>
                  <a:srgbClr val="FF0000"/>
                </a:solidFill>
              </a:rPr>
              <a:t>.</a:t>
            </a:r>
            <a:br>
              <a:rPr lang="tr-TR" dirty="0"/>
            </a:br>
            <a:r>
              <a:rPr lang="tr-TR" dirty="0"/>
              <a:t> </a:t>
            </a:r>
            <a:br>
              <a:rPr lang="tr-TR" dirty="0"/>
            </a:b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fontScale="90000"/>
          </a:bodyPr>
          <a:lstStyle/>
          <a:p>
            <a:pPr algn="l"/>
            <a:r>
              <a:rPr lang="tr-TR" b="1" dirty="0" err="1"/>
              <a:t>Elkoyma</a:t>
            </a:r>
            <a:r>
              <a:rPr lang="tr-TR" b="1" dirty="0"/>
              <a:t> kararını verme yetkisi kime aittir?</a:t>
            </a:r>
            <a:br>
              <a:rPr lang="tr-TR" b="1" dirty="0"/>
            </a:br>
            <a:r>
              <a:rPr lang="tr-TR" dirty="0"/>
              <a:t>CMK m. 127- </a:t>
            </a:r>
            <a:r>
              <a:rPr lang="tr-TR" b="1" u="sng" dirty="0">
                <a:solidFill>
                  <a:srgbClr val="FF0000"/>
                </a:solidFill>
              </a:rPr>
              <a:t>Hâkim kararı üzerine veya gecikmesinde sakınca bulunan hâllerde Cumhuriyet savcısının, Cumhuriyet savcısına ulaşılamadığı hallerde ise kolluk amirinin yazılı emri ile kolluk görevlileri, </a:t>
            </a:r>
            <a:r>
              <a:rPr lang="tr-TR" b="1" u="sng" dirty="0" err="1">
                <a:solidFill>
                  <a:srgbClr val="FF0000"/>
                </a:solidFill>
              </a:rPr>
              <a:t>elkoyma</a:t>
            </a:r>
            <a:r>
              <a:rPr lang="tr-TR" b="1" u="sng" dirty="0">
                <a:solidFill>
                  <a:srgbClr val="FF0000"/>
                </a:solidFill>
              </a:rPr>
              <a:t> işlemini gerçekleştirebilir.</a:t>
            </a:r>
            <a:br>
              <a:rPr lang="tr-TR" dirty="0"/>
            </a:b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rmAutofit fontScale="90000"/>
          </a:bodyPr>
          <a:lstStyle/>
          <a:p>
            <a:pPr algn="l"/>
            <a:r>
              <a:rPr lang="tr-TR" sz="3100" b="1" u="sng" dirty="0">
                <a:solidFill>
                  <a:srgbClr val="FF0000"/>
                </a:solidFill>
              </a:rPr>
              <a:t>Arama veya </a:t>
            </a:r>
            <a:r>
              <a:rPr lang="tr-TR" sz="3100" b="1" u="sng" dirty="0" err="1">
                <a:solidFill>
                  <a:srgbClr val="FF0000"/>
                </a:solidFill>
              </a:rPr>
              <a:t>elkoyma</a:t>
            </a:r>
            <a:r>
              <a:rPr lang="tr-TR" sz="3100" b="1" u="sng" dirty="0">
                <a:solidFill>
                  <a:srgbClr val="FF0000"/>
                </a:solidFill>
              </a:rPr>
              <a:t> işlem sırasında arama veya </a:t>
            </a:r>
            <a:r>
              <a:rPr lang="tr-TR" sz="3100" b="1" u="sng" dirty="0" err="1">
                <a:solidFill>
                  <a:srgbClr val="FF0000"/>
                </a:solidFill>
              </a:rPr>
              <a:t>elkoyma</a:t>
            </a:r>
            <a:r>
              <a:rPr lang="tr-TR" sz="3100" b="1" u="sng" dirty="0">
                <a:solidFill>
                  <a:srgbClr val="FF0000"/>
                </a:solidFill>
              </a:rPr>
              <a:t> kararı ile ilgisi olmayan fakat bir </a:t>
            </a:r>
            <a:r>
              <a:rPr lang="tr-TR" sz="3100" b="1" u="sng" dirty="0" err="1">
                <a:solidFill>
                  <a:srgbClr val="FF0000"/>
                </a:solidFill>
              </a:rPr>
              <a:t>başaka</a:t>
            </a:r>
            <a:r>
              <a:rPr lang="tr-TR" sz="3100" b="1" u="sng" dirty="0">
                <a:solidFill>
                  <a:srgbClr val="FF0000"/>
                </a:solidFill>
              </a:rPr>
              <a:t> suçun delili olduğu düşünülen şeylere </a:t>
            </a:r>
            <a:r>
              <a:rPr lang="tr-TR" sz="3100" b="1" u="sng" dirty="0" err="1">
                <a:solidFill>
                  <a:srgbClr val="FF0000"/>
                </a:solidFill>
              </a:rPr>
              <a:t>elkonulabilir</a:t>
            </a:r>
            <a:r>
              <a:rPr lang="tr-TR" sz="3100" b="1" u="sng" dirty="0">
                <a:solidFill>
                  <a:srgbClr val="FF0000"/>
                </a:solidFill>
              </a:rPr>
              <a:t> mi?</a:t>
            </a:r>
            <a:br>
              <a:rPr lang="tr-TR" sz="3100" dirty="0"/>
            </a:br>
            <a:r>
              <a:rPr lang="tr-TR" sz="3100" b="1" u="sng" dirty="0"/>
              <a:t>EVET</a:t>
            </a:r>
            <a:br>
              <a:rPr lang="tr-TR" sz="3100" dirty="0"/>
            </a:br>
            <a:r>
              <a:rPr lang="tr-TR" sz="3100" u="sng" dirty="0">
                <a:solidFill>
                  <a:srgbClr val="00B050"/>
                </a:solidFill>
              </a:rPr>
              <a:t>TESADÜFEN ELDE EDİLEN DELİLLER (DELİLLERİN GENİŞLETİCİ ETKİSİ) </a:t>
            </a:r>
            <a:br>
              <a:rPr lang="tr-TR" sz="3100" dirty="0"/>
            </a:br>
            <a:r>
              <a:rPr lang="tr-TR" sz="3100" dirty="0"/>
              <a:t>CMK m. 138- </a:t>
            </a:r>
            <a:r>
              <a:rPr lang="tr-TR" sz="3100" u="sng" dirty="0">
                <a:solidFill>
                  <a:srgbClr val="FF0000"/>
                </a:solidFill>
              </a:rPr>
              <a:t>Arama veya </a:t>
            </a:r>
            <a:r>
              <a:rPr lang="tr-TR" sz="3100" u="sng" dirty="0" err="1">
                <a:solidFill>
                  <a:srgbClr val="FF0000"/>
                </a:solidFill>
              </a:rPr>
              <a:t>elkoyma</a:t>
            </a:r>
            <a:r>
              <a:rPr lang="tr-TR" sz="3100" u="sng" dirty="0">
                <a:solidFill>
                  <a:srgbClr val="FF0000"/>
                </a:solidFill>
              </a:rPr>
              <a:t> koruma tedbirlerinin uygulanması sırasında</a:t>
            </a:r>
            <a:r>
              <a:rPr lang="tr-TR" sz="3100" dirty="0"/>
              <a:t>, yapılmakta olan soruşturma veya kovuşturmayla ilgisi olmayan ancak, diğer bir suçun işlendiği şüphesini uyandırabilecek bir delil elde edilirse; bu delil muhafaza altına alınır ve durum Cumhuriyet Savcılığına derhâl bildirilir.</a:t>
            </a:r>
            <a:br>
              <a:rPr lang="tr-TR" dirty="0"/>
            </a:b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rmAutofit fontScale="90000"/>
          </a:bodyPr>
          <a:lstStyle/>
          <a:p>
            <a:pPr algn="just"/>
            <a:r>
              <a:rPr lang="tr-TR" sz="3600" b="1" u="sng" dirty="0">
                <a:solidFill>
                  <a:srgbClr val="FF0000"/>
                </a:solidFill>
              </a:rPr>
              <a:t>Bilgisayarlarda, bilgisayar programlarında ve kütüklerinde arama, kopyalama ve </a:t>
            </a:r>
            <a:r>
              <a:rPr lang="tr-TR" sz="3600" b="1" u="sng" dirty="0" err="1">
                <a:solidFill>
                  <a:srgbClr val="FF0000"/>
                </a:solidFill>
              </a:rPr>
              <a:t>elkoyma</a:t>
            </a:r>
            <a:r>
              <a:rPr lang="tr-TR" sz="3600" b="1" u="sng" dirty="0">
                <a:solidFill>
                  <a:srgbClr val="FF0000"/>
                </a:solidFill>
              </a:rPr>
              <a:t> nasıl yapılır? </a:t>
            </a:r>
            <a:br>
              <a:rPr lang="tr-TR" sz="3600" b="1" dirty="0"/>
            </a:br>
            <a:r>
              <a:rPr lang="tr-TR" sz="3600" dirty="0"/>
              <a:t>CMK m. 134- Bir suç dolayısıyla yapılan soruşturmada, </a:t>
            </a:r>
            <a:r>
              <a:rPr lang="tr-TR" sz="3600" b="1" u="sng" dirty="0"/>
              <a:t>başka surette delil elde etme imkânının bulunmaması halinde</a:t>
            </a:r>
            <a:r>
              <a:rPr lang="tr-TR" sz="3600" dirty="0"/>
              <a:t>, </a:t>
            </a:r>
            <a:r>
              <a:rPr lang="tr-TR" sz="3600" b="1" u="sng" dirty="0">
                <a:solidFill>
                  <a:srgbClr val="FF0000"/>
                </a:solidFill>
              </a:rPr>
              <a:t>Cumhuriyet savcısının istemi üzerine</a:t>
            </a:r>
            <a:r>
              <a:rPr lang="tr-TR" sz="3600" u="sng" dirty="0">
                <a:solidFill>
                  <a:srgbClr val="FF0000"/>
                </a:solidFill>
              </a:rPr>
              <a:t> </a:t>
            </a:r>
            <a:r>
              <a:rPr lang="tr-TR" sz="3600" dirty="0"/>
              <a:t>şüphelinin kullandığı bilgisayar ve bilgisayar programları ile bilgisayar kütüklerinde arama yapılmasına, bilgisayar kayıtlarından kopya çıkarılmasına, bu kayıtların çözülerek metin hâline getirilmesine </a:t>
            </a:r>
            <a:r>
              <a:rPr lang="tr-TR" b="1" u="sng" dirty="0">
                <a:solidFill>
                  <a:srgbClr val="FF0000"/>
                </a:solidFill>
              </a:rPr>
              <a:t>hâkim tarafından karar verilir</a:t>
            </a:r>
            <a:r>
              <a:rPr lang="tr-TR" dirty="0"/>
              <a:t>.</a:t>
            </a:r>
            <a:br>
              <a:rPr lang="tr-TR" dirty="0"/>
            </a:b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a:bodyPr>
          <a:lstStyle/>
          <a:p>
            <a:pPr algn="just"/>
            <a:r>
              <a:rPr lang="tr-TR" sz="2800" b="1" dirty="0">
                <a:solidFill>
                  <a:srgbClr val="FF0000"/>
                </a:solidFill>
              </a:rPr>
              <a:t>İletişimin tespiti, dinlenmesi ve kayda alınması</a:t>
            </a:r>
            <a:br>
              <a:rPr lang="tr-TR" sz="2800" b="1" i="1" dirty="0">
                <a:solidFill>
                  <a:srgbClr val="FF0000"/>
                </a:solidFill>
              </a:rPr>
            </a:br>
            <a:r>
              <a:rPr lang="tr-TR" sz="2800" b="1" dirty="0"/>
              <a:t>Madde135 </a:t>
            </a:r>
            <a:r>
              <a:rPr lang="tr-TR" sz="2800" dirty="0"/>
              <a:t> (2) </a:t>
            </a:r>
            <a:r>
              <a:rPr lang="tr-TR" sz="2800" b="1" dirty="0"/>
              <a:t>(Ek: 21/2/2014–6526/12 md.) </a:t>
            </a:r>
            <a:r>
              <a:rPr lang="tr-TR" sz="2400" b="1" dirty="0"/>
              <a:t>Talepte bulunulurken hakkında bu madde uyarınca tedbir kararı verilecek hattın veya iletişim aracının sahibini ve biliniyorsa kullanıcısını gösterir belge veya rapor eklenir.</a:t>
            </a:r>
            <a:br>
              <a:rPr lang="tr-TR" sz="2800" b="1" dirty="0"/>
            </a:br>
            <a:br>
              <a:rPr lang="tr-TR" sz="2800" b="1" dirty="0"/>
            </a:br>
            <a:r>
              <a:rPr lang="tr-TR" sz="2800" dirty="0"/>
              <a:t>(3) </a:t>
            </a:r>
            <a:r>
              <a:rPr lang="tr-TR" sz="2800" b="1" dirty="0">
                <a:solidFill>
                  <a:srgbClr val="FF0000"/>
                </a:solidFill>
              </a:rPr>
              <a:t>Şüpheli veya sanığın tanıklıktan çekinebilecek kişilerle arasındaki iletişimi kayda alınamaz. Kayda alma gerçekleştikten sonra bu durumun anlaşılması hâlinde, alınan kayıtlar derhâl yok edilir</a:t>
            </a:r>
            <a:r>
              <a:rPr lang="tr-TR" sz="2800" dirty="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97634"/>
          </a:xfrm>
        </p:spPr>
        <p:txBody>
          <a:bodyPr>
            <a:normAutofit/>
          </a:bodyPr>
          <a:lstStyle/>
          <a:p>
            <a:pPr algn="just"/>
            <a:r>
              <a:rPr lang="tr-TR" sz="3600" dirty="0"/>
              <a:t>Bilgisayar, bilgisayar programları ve bilgisayar kütüklerine şifrenin çözülememesinden dolayı girilememesi veya gizlenmiş bilgilere ulaşılamaması halinde çözümün yapılabilmesi ve gerekli kopyaların alınabilmesi için, bu araç ve gereçlere </a:t>
            </a:r>
            <a:r>
              <a:rPr lang="tr-TR" sz="3600" dirty="0" err="1"/>
              <a:t>elkonulabilir</a:t>
            </a:r>
            <a:r>
              <a:rPr lang="tr-TR" sz="3600" dirty="0"/>
              <a:t>. Şifrenin çözümünün yapılması ve gerekli kopyaların alınması halinde, </a:t>
            </a:r>
            <a:r>
              <a:rPr lang="tr-TR" sz="3600" dirty="0" err="1"/>
              <a:t>elkonulan</a:t>
            </a:r>
            <a:r>
              <a:rPr lang="tr-TR" sz="3600" dirty="0"/>
              <a:t> cihazlar gecikme olmaksızın iade edilir</a:t>
            </a:r>
            <a:br>
              <a:rPr lang="tr-TR" dirty="0"/>
            </a:b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571480"/>
            <a:ext cx="8229600" cy="6083320"/>
          </a:xfrm>
        </p:spPr>
        <p:txBody>
          <a:bodyPr>
            <a:normAutofit fontScale="90000"/>
          </a:bodyPr>
          <a:lstStyle/>
          <a:p>
            <a:pPr algn="just"/>
            <a:br>
              <a:rPr lang="tr-TR" sz="3600"/>
            </a:br>
            <a:br>
              <a:rPr lang="tr-TR" sz="3600"/>
            </a:br>
            <a:br>
              <a:rPr lang="tr-TR" sz="3600"/>
            </a:br>
            <a:r>
              <a:rPr lang="tr-TR" sz="3600"/>
              <a:t>Bilgisayar </a:t>
            </a:r>
            <a:r>
              <a:rPr lang="tr-TR" sz="3600" dirty="0"/>
              <a:t>veya bilgisayar kütüklerine </a:t>
            </a:r>
            <a:r>
              <a:rPr lang="tr-TR" sz="3600" dirty="0" err="1"/>
              <a:t>elkoyma</a:t>
            </a:r>
            <a:r>
              <a:rPr lang="tr-TR" sz="3600" dirty="0"/>
              <a:t> işlemi sırasında, sistemdeki bütün verilerin yedeklemesi yapılır. </a:t>
            </a:r>
            <a:br>
              <a:rPr lang="tr-TR" sz="3600" dirty="0"/>
            </a:br>
            <a:r>
              <a:rPr lang="tr-TR" sz="3600" dirty="0"/>
              <a:t>İstemesi halinde, bu yedekten bir kopya çıkarılarak şüpheliye veya vekiline verilir ve bu husus tutanağa geçirilerek imza altına alınır.</a:t>
            </a:r>
            <a:br>
              <a:rPr lang="tr-TR" sz="3600" dirty="0"/>
            </a:br>
            <a:r>
              <a:rPr lang="tr-TR" sz="3600" dirty="0"/>
              <a:t>Bilgisayar veya bilgisayar kütüklerine </a:t>
            </a:r>
            <a:r>
              <a:rPr lang="tr-TR" sz="3600" dirty="0" err="1"/>
              <a:t>elkoymaksızın</a:t>
            </a:r>
            <a:r>
              <a:rPr lang="tr-TR" sz="3600" dirty="0"/>
              <a:t> da, sistemdeki verilerin tamamının veya bir kısmının kopyası alınabilir. Kopyası alınan veriler kâğıda yazdırılarak, bu husus tutanağa kaydedilir ve ilgililer tarafından imza altına alınır</a:t>
            </a:r>
            <a:br>
              <a:rPr lang="tr-TR" dirty="0"/>
            </a:br>
            <a:r>
              <a:rPr lang="tr-TR" dirty="0"/>
              <a:t> </a:t>
            </a:r>
            <a:br>
              <a:rPr lang="tr-TR" dirty="0"/>
            </a:br>
            <a:r>
              <a:rPr lang="tr-TR" dirty="0"/>
              <a:t> </a:t>
            </a:r>
            <a:br>
              <a:rPr lang="tr-TR" dirty="0"/>
            </a:b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940444"/>
          </a:xfrm>
        </p:spPr>
        <p:txBody>
          <a:bodyPr>
            <a:normAutofit fontScale="90000"/>
          </a:bodyPr>
          <a:lstStyle/>
          <a:p>
            <a:pPr algn="just"/>
            <a:r>
              <a:rPr lang="tr-TR" b="1" i="1" u="sng" dirty="0">
                <a:solidFill>
                  <a:srgbClr val="FF0000"/>
                </a:solidFill>
              </a:rPr>
              <a:t>Tesadüfen elde edilen deliller </a:t>
            </a:r>
            <a:br>
              <a:rPr lang="tr-TR" i="1" dirty="0"/>
            </a:br>
            <a:r>
              <a:rPr lang="tr-TR" b="1" dirty="0"/>
              <a:t>Madde 138 – (1) </a:t>
            </a:r>
            <a:r>
              <a:rPr lang="tr-TR" b="1" u="sng" dirty="0">
                <a:solidFill>
                  <a:srgbClr val="00B050"/>
                </a:solidFill>
              </a:rPr>
              <a:t>Arama veya </a:t>
            </a:r>
            <a:r>
              <a:rPr lang="tr-TR" b="1" u="sng" dirty="0" err="1">
                <a:solidFill>
                  <a:srgbClr val="00B050"/>
                </a:solidFill>
              </a:rPr>
              <a:t>elkoyma</a:t>
            </a:r>
            <a:r>
              <a:rPr lang="tr-TR" b="1" u="sng" dirty="0">
                <a:solidFill>
                  <a:srgbClr val="00B050"/>
                </a:solidFill>
              </a:rPr>
              <a:t> koruma tedbirlerinin uygulanması sırasında, </a:t>
            </a:r>
            <a:r>
              <a:rPr lang="tr-TR" b="1" dirty="0"/>
              <a:t>yapılmakta olan soruşturma veya kovuşturmayla ilgisi olmayan ancak, diğer bir suçun işlendiği şüphesini uyandırabilecek bir delil elde edilirse; bu delil muhafaza altına alınır ve durum Cumhuriyet Savcılığına derhâl bildirilir.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a:bodyPr>
          <a:lstStyle/>
          <a:p>
            <a:pPr algn="just"/>
            <a:r>
              <a:rPr lang="tr-TR" sz="2800" dirty="0"/>
              <a:t>(4) Birinci fıkra hükmüne göre verilen kararda, yüklenen suçun türü, hakkında tedbir uygulanacak kişinin kimliği, iletişim aracının türü, telefon numarası veya iletişim bağlantısını tespite imkân veren kodu, tedbirin türü, kapsamı ve süresi belirtilir. </a:t>
            </a:r>
            <a:r>
              <a:rPr lang="tr-TR" sz="2800" b="1" u="sng" dirty="0">
                <a:solidFill>
                  <a:srgbClr val="FF0000"/>
                </a:solidFill>
              </a:rPr>
              <a:t>Tedbir kararı en çok iki ay için verilebilir; bu süre, bir ay daha uzatılabilir.</a:t>
            </a:r>
            <a:r>
              <a:rPr lang="tr-TR" sz="2800" dirty="0"/>
              <a:t> </a:t>
            </a:r>
            <a:br>
              <a:rPr lang="tr-TR" sz="2800" dirty="0"/>
            </a:br>
            <a:br>
              <a:rPr lang="tr-TR" sz="2800" dirty="0"/>
            </a:br>
            <a:r>
              <a:rPr lang="tr-TR" sz="2800" b="1" dirty="0"/>
              <a:t>(Ek cümle: 25/5/2005 – 5353/17 md.) </a:t>
            </a:r>
            <a:r>
              <a:rPr lang="tr-TR" sz="2800" b="1" dirty="0">
                <a:solidFill>
                  <a:srgbClr val="FF0000"/>
                </a:solidFill>
              </a:rPr>
              <a:t>Ancak, örgütün faaliyeti çerçevesinde işlenen suçlarla ilgili olarak gerekli görülmesi halinde, hâkim yukarıdaki sürelere ek olarak </a:t>
            </a:r>
            <a:r>
              <a:rPr lang="tr-TR" sz="2800" b="1" u="sng" dirty="0">
                <a:solidFill>
                  <a:srgbClr val="FF0000"/>
                </a:solidFill>
              </a:rPr>
              <a:t>her defasında bir aydan fazla olmamak ve toplam üç ayı geçmemek üzere </a:t>
            </a:r>
            <a:r>
              <a:rPr lang="tr-TR" sz="2800" b="1" dirty="0">
                <a:solidFill>
                  <a:srgbClr val="FF0000"/>
                </a:solidFill>
              </a:rPr>
              <a:t>uzatılmasına karar </a:t>
            </a:r>
            <a:r>
              <a:rPr lang="tr-TR" sz="2800" b="1" u="sng" dirty="0">
                <a:solidFill>
                  <a:srgbClr val="FF0000"/>
                </a:solidFill>
              </a:rPr>
              <a:t>verebilir</a:t>
            </a:r>
            <a:endParaRPr lang="tr-TR" sz="2800" u="sng"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normAutofit/>
          </a:bodyPr>
          <a:lstStyle/>
          <a:p>
            <a:pPr algn="just"/>
            <a:r>
              <a:rPr lang="tr-TR" sz="3100" dirty="0"/>
              <a:t>(5) </a:t>
            </a:r>
            <a:r>
              <a:rPr lang="tr-TR" sz="3100" b="1" dirty="0">
                <a:solidFill>
                  <a:srgbClr val="FF0000"/>
                </a:solidFill>
              </a:rPr>
              <a:t>Şüpheli veya sanığın yakalanabilmesi için, </a:t>
            </a:r>
            <a:r>
              <a:rPr lang="tr-TR" sz="3100" b="1" u="sng" dirty="0">
                <a:solidFill>
                  <a:srgbClr val="FF0000"/>
                </a:solidFill>
              </a:rPr>
              <a:t>mobil telefonun yeri, </a:t>
            </a:r>
            <a:r>
              <a:rPr lang="tr-TR" sz="3100" b="1" dirty="0">
                <a:solidFill>
                  <a:srgbClr val="FF0000"/>
                </a:solidFill>
              </a:rPr>
              <a:t>hâkim veya gecikmesinde sakınca bulunan hallerde Cumhuriyet savcısının kararına istinaden tespit edilebilir. </a:t>
            </a:r>
            <a:r>
              <a:rPr lang="tr-TR" sz="3100" dirty="0"/>
              <a:t>Bu hususa ilişkin olarak verilen kararda, mobil telefon numarası ve tespit işleminin süresi belirtilir. </a:t>
            </a:r>
            <a:r>
              <a:rPr lang="tr-TR" sz="3100" b="1" dirty="0"/>
              <a:t>Tespit işlemi en çok iki ay için yapılabilir; bu süre, bir ay daha uzatılabilir</a:t>
            </a:r>
            <a:r>
              <a:rPr lang="tr-TR" b="1"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fontScale="90000"/>
          </a:bodyPr>
          <a:lstStyle/>
          <a:p>
            <a:pPr algn="just"/>
            <a:r>
              <a:rPr lang="tr-TR" sz="2800" dirty="0"/>
              <a:t>(6) </a:t>
            </a:r>
            <a:r>
              <a:rPr lang="tr-TR" sz="2800" b="1" dirty="0"/>
              <a:t>(Ek: 2/12/2014-6572/42 md.) </a:t>
            </a:r>
            <a:r>
              <a:rPr lang="tr-TR" sz="2800" b="1" dirty="0">
                <a:solidFill>
                  <a:srgbClr val="FF0000"/>
                </a:solidFill>
              </a:rPr>
              <a:t>Şüpheli ve sanığın telekomünikasyon yoluyla iletişiminin tespiti, soruşturma aşamasında hâkim veya gecikmesinde sakınca bulunan hâllerde Cumhuriyet savcısı, kovuşturma aşamasında mahkeme kararına istinaden yapılır. </a:t>
            </a:r>
            <a:r>
              <a:rPr lang="tr-TR" sz="2800" b="1" dirty="0"/>
              <a:t>Kararda, yüklenen suçun türü, hakkında tedbir uygulanacak kişinin kimliği, iletişim aracının türü, telefon numarası veya iletişim bağlantısını tespite imkân veren kodu ve tedbirin süresi belirtilir. </a:t>
            </a:r>
            <a:br>
              <a:rPr lang="tr-TR" sz="2800" b="1" dirty="0"/>
            </a:br>
            <a:br>
              <a:rPr lang="tr-TR" sz="2800" b="1" dirty="0"/>
            </a:br>
            <a:r>
              <a:rPr lang="tr-TR" sz="2800" b="1" dirty="0"/>
              <a:t>(Ek cümleler: 24/11/2016-6763/26 md.) </a:t>
            </a:r>
            <a:r>
              <a:rPr lang="tr-TR" sz="2800" b="1" dirty="0">
                <a:solidFill>
                  <a:srgbClr val="FF0000"/>
                </a:solidFill>
              </a:rPr>
              <a:t>Cumhuriyet savcısı kararını yirmi dört saat içinde hâkimin onayına sunar ve hâkim, kararını en geç yirmi dört saat içinde verir. </a:t>
            </a:r>
            <a:r>
              <a:rPr lang="tr-TR" sz="2800" b="1" dirty="0"/>
              <a:t>Sürenin dolması veya hâkim tarafından aksine karar verilmesi hâlinde kayıtlar derhâl imha edilir</a:t>
            </a:r>
            <a:endParaRPr lang="tr-T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fontScale="90000"/>
          </a:bodyPr>
          <a:lstStyle/>
          <a:p>
            <a:pPr algn="just"/>
            <a:r>
              <a:rPr lang="tr-TR" dirty="0"/>
              <a:t>(7) </a:t>
            </a:r>
            <a:r>
              <a:rPr lang="tr-TR" b="1" dirty="0">
                <a:solidFill>
                  <a:srgbClr val="FF0000"/>
                </a:solidFill>
              </a:rPr>
              <a:t>Bu madde hükümlerine göre alınan karar ve yapılan işlemler, tedbir süresince </a:t>
            </a:r>
            <a:r>
              <a:rPr lang="tr-TR" b="1" u="sng" dirty="0">
                <a:solidFill>
                  <a:srgbClr val="FF0000"/>
                </a:solidFill>
              </a:rPr>
              <a:t>gizli tutulur</a:t>
            </a:r>
            <a:r>
              <a:rPr lang="tr-TR" dirty="0"/>
              <a:t>. </a:t>
            </a:r>
            <a:br>
              <a:rPr lang="tr-TR" dirty="0"/>
            </a:br>
            <a:r>
              <a:rPr lang="tr-TR" dirty="0"/>
              <a:t> </a:t>
            </a:r>
            <a:br>
              <a:rPr lang="tr-TR" dirty="0"/>
            </a:br>
            <a:r>
              <a:rPr lang="tr-TR" dirty="0"/>
              <a:t>(8) Bu madde kapsamında dinleme, kayda alma ve sinyal bilgilerinin değerlendirilmesine ilişkin hükümler ancak aşağıda sayılan suçlarla ilgili olarak uygulanabilir: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297502"/>
          </a:xfrm>
        </p:spPr>
        <p:txBody>
          <a:bodyPr/>
          <a:lstStyle/>
          <a:p>
            <a:r>
              <a:rPr lang="tr-TR" dirty="0"/>
              <a:t>ALTINCI BÖLÜM </a:t>
            </a:r>
            <a:br>
              <a:rPr lang="tr-TR" dirty="0"/>
            </a:br>
            <a:r>
              <a:rPr lang="tr-TR" b="1" i="1" dirty="0">
                <a:solidFill>
                  <a:srgbClr val="C00000"/>
                </a:solidFill>
              </a:rPr>
              <a:t>Gizli Soruşturmacı ve Teknik Araçlarla İzleme</a:t>
            </a:r>
            <a:endParaRPr lang="tr-TR" b="1" dirty="0">
              <a:solidFill>
                <a:srgbClr val="C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401080" cy="6011882"/>
          </a:xfrm>
        </p:spPr>
        <p:txBody>
          <a:bodyPr>
            <a:normAutofit/>
          </a:bodyPr>
          <a:lstStyle/>
          <a:p>
            <a:pPr algn="just"/>
            <a:r>
              <a:rPr lang="tr-TR" sz="3600" b="1" u="sng" dirty="0">
                <a:solidFill>
                  <a:srgbClr val="C00000"/>
                </a:solidFill>
              </a:rPr>
              <a:t>Gizli soruşturmacı görevlendirilmesi </a:t>
            </a:r>
            <a:r>
              <a:rPr lang="tr-TR" sz="3600" i="1" dirty="0"/>
              <a:t> </a:t>
            </a:r>
            <a:br>
              <a:rPr lang="tr-TR" sz="3600" i="1" dirty="0"/>
            </a:br>
            <a:r>
              <a:rPr lang="tr-TR" sz="2000" b="1" dirty="0"/>
              <a:t>Madde 139 – (1) (Değişik: 21/2/2014–6526/13 md.) </a:t>
            </a:r>
            <a:br>
              <a:rPr lang="tr-TR" sz="2000" b="1" dirty="0"/>
            </a:br>
            <a:br>
              <a:rPr lang="tr-TR" sz="2000" b="1" dirty="0"/>
            </a:br>
            <a:r>
              <a:rPr lang="tr-TR" sz="3600" b="1" dirty="0">
                <a:solidFill>
                  <a:srgbClr val="C00000"/>
                </a:solidFill>
              </a:rPr>
              <a:t>Soruşturma konusu suçun işlendiği hususunda somut delillere dayanan kuvvetli şüphe sebeplerinin bulunması ve başka surette delil elde edilememesi hâlinde</a:t>
            </a:r>
            <a:r>
              <a:rPr lang="tr-TR" sz="3600" b="1" dirty="0"/>
              <a:t>, </a:t>
            </a:r>
            <a:r>
              <a:rPr lang="tr-TR" sz="3600" b="1" u="sng" dirty="0">
                <a:solidFill>
                  <a:srgbClr val="00B050"/>
                </a:solidFill>
              </a:rPr>
              <a:t>kamu görevlileri </a:t>
            </a:r>
            <a:r>
              <a:rPr lang="tr-TR" sz="3600" b="1" dirty="0"/>
              <a:t>gizli soruşturmacı olarak </a:t>
            </a:r>
            <a:r>
              <a:rPr lang="tr-TR" sz="3600" b="1" u="sng" dirty="0"/>
              <a:t>görevlendirilebilir.</a:t>
            </a:r>
            <a:r>
              <a:rPr lang="tr-TR" sz="3600" b="1" dirty="0"/>
              <a:t> Bu madde uyarınca yapılacak görevlendirmeye </a:t>
            </a:r>
            <a:r>
              <a:rPr lang="tr-TR" sz="3600" b="1" u="sng" dirty="0"/>
              <a:t>hâkim tarafından karar verilir</a:t>
            </a:r>
            <a:r>
              <a:rPr lang="tr-TR" b="1" u="sng" dirty="0"/>
              <a:t>.</a:t>
            </a:r>
            <a:endParaRPr lang="tr-TR" u="sng"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TotalTime>
  <Words>1934</Words>
  <Application>Microsoft Office PowerPoint</Application>
  <PresentationFormat>Ekran Gösterisi (4:3)</PresentationFormat>
  <Paragraphs>32</Paragraphs>
  <Slides>32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32</vt:i4>
      </vt:variant>
    </vt:vector>
  </HeadingPairs>
  <TitlesOfParts>
    <vt:vector size="35" baseType="lpstr">
      <vt:lpstr>Arial</vt:lpstr>
      <vt:lpstr>Calibri</vt:lpstr>
      <vt:lpstr>Ofis Teması</vt:lpstr>
      <vt:lpstr>GİZLİ KORUMA TEDBİRLERİ</vt:lpstr>
      <vt:lpstr>İletişimin tespiti, dinlenmesi ve kayda alınması Madde 135 – (1) (Değişik: 21/2/2014–6526/12 md.) Bir suç dolayısıyla yapılan soruşturma ve kovuşturmada, suç işlendiğine ilişkin somut delillere dayanan kuvvetli şüphe sebeplerinin varlığı ve başka suretle delil elde edilmesi imkânının bulunmaması durumunda, hâkim veya gecikmesinde sakınca bulunan hâllerde Cumhuriyet savcısının kararıyla şüpheli veya sanığın telekomünikasyon yoluyla iletişimi  dinlenebilir, kayda alınabilir ve sinyal bilgileri değerlendirilebilir. Cumhuriyet savcısı kararını derhâl hâkimin onayına sunar ve hâkim, kararını en geç yirmi dört saat içinde verir. Sürenin dolması veya hâkim tarafından aksine karar verilmesi hâlinde tedbir Cumhuriyet savcısı tarafından derhâl kaldırılır. </vt:lpstr>
      <vt:lpstr>İletişimin tespiti, dinlenmesi ve kayda alınması Madde135  (2) (Ek: 21/2/2014–6526/12 md.) Talepte bulunulurken hakkında bu madde uyarınca tedbir kararı verilecek hattın veya iletişim aracının sahibini ve biliniyorsa kullanıcısını gösterir belge veya rapor eklenir.  (3) Şüpheli veya sanığın tanıklıktan çekinebilecek kişilerle arasındaki iletişimi kayda alınamaz. Kayda alma gerçekleştikten sonra bu durumun anlaşılması hâlinde, alınan kayıtlar derhâl yok edilir. </vt:lpstr>
      <vt:lpstr>(4) Birinci fıkra hükmüne göre verilen kararda, yüklenen suçun türü, hakkında tedbir uygulanacak kişinin kimliği, iletişim aracının türü, telefon numarası veya iletişim bağlantısını tespite imkân veren kodu, tedbirin türü, kapsamı ve süresi belirtilir. Tedbir kararı en çok iki ay için verilebilir; bu süre, bir ay daha uzatılabilir.   (Ek cümle: 25/5/2005 – 5353/17 md.) Ancak, örgütün faaliyeti çerçevesinde işlenen suçlarla ilgili olarak gerekli görülmesi halinde, hâkim yukarıdaki sürelere ek olarak her defasında bir aydan fazla olmamak ve toplam üç ayı geçmemek üzere uzatılmasına karar verebilir</vt:lpstr>
      <vt:lpstr>(5) Şüpheli veya sanığın yakalanabilmesi için, mobil telefonun yeri, hâkim veya gecikmesinde sakınca bulunan hallerde Cumhuriyet savcısının kararına istinaden tespit edilebilir. Bu hususa ilişkin olarak verilen kararda, mobil telefon numarası ve tespit işleminin süresi belirtilir. Tespit işlemi en çok iki ay için yapılabilir; bu süre, bir ay daha uzatılabilir.</vt:lpstr>
      <vt:lpstr>(6) (Ek: 2/12/2014-6572/42 md.) Şüpheli ve sanığın telekomünikasyon yoluyla iletişiminin tespiti, soruşturma aşamasında hâkim veya gecikmesinde sakınca bulunan hâllerde Cumhuriyet savcısı, kovuşturma aşamasında mahkeme kararına istinaden yapılır. Kararda, yüklenen suçun türü, hakkında tedbir uygulanacak kişinin kimliği, iletişim aracının türü, telefon numarası veya iletişim bağlantısını tespite imkân veren kodu ve tedbirin süresi belirtilir.   (Ek cümleler: 24/11/2016-6763/26 md.) Cumhuriyet savcısı kararını yirmi dört saat içinde hâkimin onayına sunar ve hâkim, kararını en geç yirmi dört saat içinde verir. Sürenin dolması veya hâkim tarafından aksine karar verilmesi hâlinde kayıtlar derhâl imha edilir</vt:lpstr>
      <vt:lpstr>(7) Bu madde hükümlerine göre alınan karar ve yapılan işlemler, tedbir süresince gizli tutulur.    (8) Bu madde kapsamında dinleme, kayda alma ve sinyal bilgilerinin değerlendirilmesine ilişkin hükümler ancak aşağıda sayılan suçlarla ilgili olarak uygulanabilir:</vt:lpstr>
      <vt:lpstr>ALTINCI BÖLÜM  Gizli Soruşturmacı ve Teknik Araçlarla İzleme</vt:lpstr>
      <vt:lpstr>Gizli soruşturmacı görevlendirilmesi   Madde 139 – (1) (Değişik: 21/2/2014–6526/13 md.)   Soruşturma konusu suçun işlendiği hususunda somut delillere dayanan kuvvetli şüphe sebeplerinin bulunması ve başka surette delil elde edilememesi hâlinde, kamu görevlileri gizli soruşturmacı olarak görevlendirilebilir. Bu madde uyarınca yapılacak görevlendirmeye hâkim tarafından karar verilir.</vt:lpstr>
      <vt:lpstr>(5) Soruşturmacı, görevini yerine getirirken suç işleyemez ve görevlendirildiği örgütün işlemekte olduğu suçlardan sorumlu tutulamaz.   (6) Soruşturmacı görevlendirilmesi suretiyle elde edilen kişisel bilgiler, görevlendirildiği ceza soruşturması ve kovuşturması dışında kullanılamaz. (Ek: 21/2/2014–6526/13 md.) Suçla bağlantılı olmayan kişisel bilgiler derhâl yok edilir.</vt:lpstr>
      <vt:lpstr>Teknik araçlarla izleme   Madde 140 – (1) Aşağıdaki suçların işlendiği hususunda somut delillere dayanan kuvvetli şüphe sebepleri bulunması ve başka suretle delil elde edilememesi hâlinde, şüpheli veya sanığın kamuya açık yerlerdeki faaliyetleri ve işyeri teknik araçlarla izlenebilir, ses veya görüntü kaydı alınabilir</vt:lpstr>
      <vt:lpstr>(3)(Değişik:21/2/2014–6526/14 md.) Teknik araçlarla izleme kararı en çok üç haftalık süre için verilebilir. Bu süre gerektiğinde bir hafta daha uzatılabilir. Ancak, örgütün faaliyeti çerçevesinde işlenen suçlarla ilgili olarak gerekli görülmesi hâlinde, hâkim yukarıdaki sürelere ek olarak her defasında bir haftadan fazla olmamak ve toplam dört haftayı geçmemek üzere uzatılmasına karar verebilir. (Ek cümle: 15/8/2017-KHK-694/143 md.; Aynen kabul: 1/2/2018-7078/138 md.) Teknik araçlarla izleme tedbiri ile birlikte gizli soruşturmacı görevlendirilmesi halinde bu fıkrada belirtilen süreler bir kat artırılarak uygulanır.</vt:lpstr>
      <vt:lpstr>(4) Elde edilen deliller, yukarıda sayılan suçlarla ilgili soruşturma ve kovuşturma dışında kullanılamaz; ceza kovuşturması bakımından gerekli olmadığı taktirde Cumhuriyet savcısının gözetiminde derhâl yok edilir.  (5) Bu madde hükümleri, kişinin konutunda uygulanamaz.</vt:lpstr>
      <vt:lpstr>ARAMA VE ELKOYMA</vt:lpstr>
      <vt:lpstr>ARAMA VE ELKOYMA   AİHS m. 8- Özel hayatın ve aile hayatının korunması 1. Herkes özel ve aile hayatına, konutuna ve haberleşmesine saygı gösterilmesi hakkına sahiptir.  2. Bu hakkın kullanılmasına bir kamu otoritesinin müdahalesi, ancak ulusal güvenlik, kamu emniyeti, ülkenin ekonomik refahı, dirlik ve düzenin korunması, suç işlenmesinin önlenmesi, sağlığın veya ahlakın veya başkalarının hak ve özgürlüklerinin korunması için, demokratik bir toplumda, zorunlu olan ölçüde ve yasayla öngörülmüş olmak koşuluyla söz konusu olabilir. </vt:lpstr>
      <vt:lpstr>Anayasa m. 20-  Özel hayatın gizliliği Herkes, özel hayatına ve aile hayatına saygı gösterilmesini isteme hakkına sahiptir. Özel hayatın ve aile hayatının gizliliğine dokunulamaz.  Millî güvenlik, kamu düzeni, suç işlenmesinin önlenmesi, genel sağlık ve genel ahlâkın korunması veya başkalarının hak ve özgürlüklerinin korunması sebeplerinden biri veya birkaçına bağlı olarak, usulüne göre verilmiş hâkim kararı olmadıkça; yine bu sebeplere bağlı olarak gecikmesinde sakınca bulunan hallerde de kanunla yetkili kılınmış merciin yazılı emri bulunmadıkça; kimsenin üstü, özel kâğıtları ve eşyası aranamaz ve bunlara el konulamaz. Yetkili  merciin kararı yirmidört saat içinde görevli hâkimin onayına sunulur. Hâkim, kararını el koymadan itibaren kırksekiz saat içinde açıklar; aksi halde, el koyma kendiliğinden kalkar. </vt:lpstr>
      <vt:lpstr>Anayasa m.21-  Konut dokunulmazlığı Kimsenin konutuna dokunulamaz. Millî güvenlik, kamu düzeni, suç işlenmesinin önlenmesi, genel sağlık ve genel ahlâkın korunması veya başkalarının hak ve özgürlüklerinin korunması sebeplerinden biri veya birkaçına bağlı olarak usulüne göre verilmiş hâkim kararı olmadıkça; yine bu sebeplere bağlı olarak gecikmesinde sakınca bulunan hallerde de kanunla yetkili kılınmış merciin yazılı emri bulunmadıkça; kimsenin konutuna girilemez, arama yapılamaz ve buradaki eşyaya el konulamaz. Yetkili merciin kararı yirmidört saat içinde görevli hâkimin onayına sunulur. Hâkim, kararını el koymadan itibaren kırksekiz saat içinde açıklar; aksi halde, el koyma kendiliğinden kalkar. </vt:lpstr>
      <vt:lpstr>Konutta, işyerinde ve kamuya açık olmayan kapalı alanlarda arama kararını kim verebilir? CMK m.119/f.1- Ancak, konutta, işyerinde ve kamuya açık olmayan kapalı alanlarda arama, hâkim kararı veya gecikmesinde sakınca bulunan hallerde Cumhuriyet savcısının yazılı emri ile yapılabilir.   </vt:lpstr>
      <vt:lpstr>Hâkim kararı veya Cumhuriyet savcısının yazılı emri olmadan yapılan arama söz konusu ise ne yapılmalıdır?   CMK m. 119/f.1- Kolluk amirinin yazılı emri ile yapılan arama sonuçları Cumhuriyet Başsavcılığına derhal bildirilir.   </vt:lpstr>
      <vt:lpstr>  Gece vaktinde arama yapılabilir mi? KURAL: CMK m. 118-Konutta, işyerinde veya diğer kapalı yerlerde gece vaktinde arama yapılamaz.   Gece vakti deyiminden; güneşin batmasından bir saat sonra başlayan ve doğmasından bir saat evvele kadar devam eden zaman süresi anlaşılır. (TCK m.6)   </vt:lpstr>
      <vt:lpstr>Arama kararını kim verebilir? CMK m. 119- Hâkim kararı üzerine veya gecikmesinde sakınca bulunan hâllerde Cumhuriyet savcısının, Cumhuriyet savcısına ulaşılamadığı hallerde ise kolluk amirinin yazılı emri ile kolluk görevlileri arama yapabilirler. </vt:lpstr>
      <vt:lpstr>Konutta, işyerinde ve kamuya açık olmayan kapalı alanlarda arama kararını kim verebilir? CMK m.119/f.1- Ancak, konutta, işyerinde ve kamuya açık olmayan kapalı alanlarda arama, hâkim kararı veya gecikmesinde sakınca bulunan hallerde Cumhuriyet savcısının yazılı emri ile yapılabilir.   </vt:lpstr>
      <vt:lpstr>Hâkim kararı veya Cumhuriyet savcısının yazılı emri olmadan yapılan arama söz konusu ise ne yapılmalıdır?   CMK m. 119/f.1- Kolluk amirinin yazılı emri ile yapılan arama sonuçları Cumhuriyet Başsavcılığına derhal bildirilir. </vt:lpstr>
      <vt:lpstr>Cumhuriyet savcısı hazır olmaksızın konut, işyeri veya diğer kapalı yerlerde arama yapılabilir mi? Bu durumda kim hazır bulunmalıdır?  CMK m. 119/f.4- Cumhuriyet savcısı hazır olmaksızın konut, işyeri veya diğer kapalı yerlerde arama yapabilmek için o yer ihtiyar heyetinden veya komşulardan iki kişi bulundurulur. </vt:lpstr>
      <vt:lpstr>Kimler aramada hazır bulunabilir?  CMK m. 120- Aranacak yerlerin sahibi veya eşyanın zilyedi aramada hazır bulunabilir; kendisi bulunmazsa temsilcisi veya ayırt etme gücüne sahip hısımlarından biri veya kendisiyle birlikte oturmakta olan bir kişi veya komşusu hazır bulundurulur.  Kişinin avukatının aramada hazır bulunmasına engel olunamaz.   </vt:lpstr>
      <vt:lpstr>Arama sırasında, bütün belgelere el konulabilir mi? HAYIR CMK m. 126- Şüpheli veya sanık ile CMK 45 ve 46. maddelere göre tanıklıktan çekinebilecek kimseler arasındaki mektuplara ve belgelere; bu kimselerin nezdinde bulundukça elkonulamaz.   </vt:lpstr>
      <vt:lpstr>Elkoyma kararını verme yetkisi kime aittir? CMK m. 127- Hâkim kararı üzerine veya gecikmesinde sakınca bulunan hâllerde Cumhuriyet savcısının, Cumhuriyet savcısına ulaşılamadığı hallerde ise kolluk amirinin yazılı emri ile kolluk görevlileri, elkoyma işlemini gerçekleştirebilir. </vt:lpstr>
      <vt:lpstr>Arama veya elkoyma işlem sırasında arama veya elkoyma kararı ile ilgisi olmayan fakat bir başaka suçun delili olduğu düşünülen şeylere elkonulabilir mi? EVET TESADÜFEN ELDE EDİLEN DELİLLER (DELİLLERİN GENİŞLETİCİ ETKİSİ)  CMK m. 138- Arama veya elkoyma koruma tedbirlerinin uygulanması sırasında, yapılmakta olan soruşturma veya kovuşturmayla ilgisi olmayan ancak, diğer bir suçun işlendiği şüphesini uyandırabilecek bir delil elde edilirse; bu delil muhafaza altına alınır ve durum Cumhuriyet Savcılığına derhâl bildirilir. </vt:lpstr>
      <vt:lpstr>Bilgisayarlarda, bilgisayar programlarında ve kütüklerinde arama, kopyalama ve elkoyma nasıl yapılır?  CMK m. 134- Bir suç dolayısıyla yapılan soruşturmada, başka surette delil elde etme imkânının bulunmaması halinde, Cumhuriyet savcısının istemi üzerine şüphelinin kullandığı bilgisayar ve bilgisayar programları ile bilgisayar kütüklerinde arama yapılmasına, bilgisayar kayıtlarından kopya çıkarılmasına, bu kayıtların çözülerek metin hâline getirilmesine hâkim tarafından karar verilir. </vt:lpstr>
      <vt:lpstr>Bilgisayar, bilgisayar programları ve bilgisayar kütüklerine şifrenin çözülememesinden dolayı girilememesi veya gizlenmiş bilgilere ulaşılamaması halinde çözümün yapılabilmesi ve gerekli kopyaların alınabilmesi için, bu araç ve gereçlere elkonulabilir. Şifrenin çözümünün yapılması ve gerekli kopyaların alınması halinde, elkonulan cihazlar gecikme olmaksızın iade edilir </vt:lpstr>
      <vt:lpstr>   Bilgisayar veya bilgisayar kütüklerine elkoyma işlemi sırasında, sistemdeki bütün verilerin yedeklemesi yapılır.  İstemesi halinde, bu yedekten bir kopya çıkarılarak şüpheliye veya vekiline verilir ve bu husus tutanağa geçirilerek imza altına alınır. Bilgisayar veya bilgisayar kütüklerine elkoymaksızın da, sistemdeki verilerin tamamının veya bir kısmının kopyası alınabilir. Kopyası alınan veriler kâğıda yazdırılarak, bu husus tutanağa kaydedilir ve ilgililer tarafından imza altına alınır     </vt:lpstr>
      <vt:lpstr>Tesadüfen elde edilen deliller  Madde 138 – (1) Arama veya elkoyma koruma tedbirlerinin uygulanması sırasında, yapılmakta olan soruşturma veya kovuşturmayla ilgisi olmayan ancak, diğer bir suçun işlendiği şüphesini uyandırabilecek bir delil elde edilirse; bu delil muhafaza altına alınır ve durum Cumhuriyet Savcılığına derhâl bildirilir.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SUÇU ORTADAN KALDIRAN SÜBJEKTİF NEDENLER  KUSURLULUĞA ETKİ EDEN NEDENLER</dc:title>
  <dc:creator>User</dc:creator>
  <cp:lastModifiedBy>User</cp:lastModifiedBy>
  <cp:revision>15</cp:revision>
  <dcterms:created xsi:type="dcterms:W3CDTF">2014-12-07T00:32:12Z</dcterms:created>
  <dcterms:modified xsi:type="dcterms:W3CDTF">2020-02-11T21:31:20Z</dcterms:modified>
</cp:coreProperties>
</file>