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1"/>
  </p:sldMasterIdLst>
  <p:sldIdLst>
    <p:sldId id="275" r:id="rId2"/>
    <p:sldId id="257" r:id="rId3"/>
    <p:sldId id="276" r:id="rId4"/>
    <p:sldId id="258" r:id="rId5"/>
    <p:sldId id="259" r:id="rId6"/>
    <p:sldId id="260" r:id="rId7"/>
    <p:sldId id="261" r:id="rId8"/>
    <p:sldId id="262" r:id="rId9"/>
    <p:sldId id="263" r:id="rId10"/>
    <p:sldId id="264" r:id="rId11"/>
    <p:sldId id="265" r:id="rId12"/>
    <p:sldId id="267" r:id="rId13"/>
    <p:sldId id="269" r:id="rId14"/>
    <p:sldId id="270"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10" d="100"/>
          <a:sy n="110" d="100"/>
        </p:scale>
        <p:origin x="6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CEC093C1-D06F-499F-824A-7B04DB66DF8D}" type="datetimeFigureOut">
              <a:rPr lang="tr-TR" smtClean="0"/>
              <a:t>14.04.2019</a:t>
            </a:fld>
            <a:endParaRPr lang="tr-TR"/>
          </a:p>
        </p:txBody>
      </p:sp>
      <p:sp>
        <p:nvSpPr>
          <p:cNvPr id="5" name="Footer Placeholder 4"/>
          <p:cNvSpPr>
            <a:spLocks noGrp="1"/>
          </p:cNvSpPr>
          <p:nvPr>
            <p:ph type="ftr" sz="quarter" idx="11"/>
          </p:nvPr>
        </p:nvSpPr>
        <p:spPr>
          <a:xfrm>
            <a:off x="1371600" y="4323845"/>
            <a:ext cx="6400800" cy="365125"/>
          </a:xfrm>
        </p:spPr>
        <p:txBody>
          <a:bodyPr/>
          <a:lstStyle/>
          <a:p>
            <a:endParaRPr lang="tr-TR"/>
          </a:p>
        </p:txBody>
      </p:sp>
      <p:sp>
        <p:nvSpPr>
          <p:cNvPr id="6" name="Slide Number Placeholder 5"/>
          <p:cNvSpPr>
            <a:spLocks noGrp="1"/>
          </p:cNvSpPr>
          <p:nvPr>
            <p:ph type="sldNum" sz="quarter" idx="12"/>
          </p:nvPr>
        </p:nvSpPr>
        <p:spPr>
          <a:xfrm>
            <a:off x="8077200" y="1430866"/>
            <a:ext cx="2743200" cy="365125"/>
          </a:xfrm>
        </p:spPr>
        <p:txBody>
          <a:bodyPr/>
          <a:lstStyle/>
          <a:p>
            <a:fld id="{21216368-5624-499E-A4E2-A06B374C263C}" type="slidenum">
              <a:rPr lang="tr-TR" smtClean="0"/>
              <a:t>‹#›</a:t>
            </a:fld>
            <a:endParaRPr lang="tr-TR"/>
          </a:p>
        </p:txBody>
      </p:sp>
    </p:spTree>
    <p:extLst>
      <p:ext uri="{BB962C8B-B14F-4D97-AF65-F5344CB8AC3E}">
        <p14:creationId xmlns:p14="http://schemas.microsoft.com/office/powerpoint/2010/main" val="3766720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C093C1-D06F-499F-824A-7B04DB66DF8D}" type="datetimeFigureOut">
              <a:rPr lang="tr-TR" smtClean="0"/>
              <a:t>14.04.2019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1216368-5624-499E-A4E2-A06B374C263C}" type="slidenum">
              <a:rPr lang="tr-TR" smtClean="0"/>
              <a:t>‹#›</a:t>
            </a:fld>
            <a:endParaRPr lang="tr-TR"/>
          </a:p>
        </p:txBody>
      </p:sp>
    </p:spTree>
    <p:extLst>
      <p:ext uri="{BB962C8B-B14F-4D97-AF65-F5344CB8AC3E}">
        <p14:creationId xmlns:p14="http://schemas.microsoft.com/office/powerpoint/2010/main" val="374708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EC093C1-D06F-499F-824A-7B04DB66DF8D}" type="datetimeFigureOut">
              <a:rPr lang="tr-TR" smtClean="0"/>
              <a:t>14.04.2019</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21216368-5624-499E-A4E2-A06B374C263C}" type="slidenum">
              <a:rPr lang="tr-TR" smtClean="0"/>
              <a:t>‹#›</a:t>
            </a:fld>
            <a:endParaRPr lang="tr-TR"/>
          </a:p>
        </p:txBody>
      </p:sp>
    </p:spTree>
    <p:extLst>
      <p:ext uri="{BB962C8B-B14F-4D97-AF65-F5344CB8AC3E}">
        <p14:creationId xmlns:p14="http://schemas.microsoft.com/office/powerpoint/2010/main" val="3053478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EC093C1-D06F-499F-824A-7B04DB66DF8D}" type="datetimeFigureOut">
              <a:rPr lang="tr-TR" smtClean="0"/>
              <a:t>14.04.2019</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21216368-5624-499E-A4E2-A06B374C263C}" type="slidenum">
              <a:rPr lang="tr-TR" smtClean="0"/>
              <a:t>‹#›</a:t>
            </a:fld>
            <a:endParaRPr lang="tr-T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78200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CEC093C1-D06F-499F-824A-7B04DB66DF8D}" type="datetimeFigureOut">
              <a:rPr lang="tr-TR" smtClean="0"/>
              <a:t>14.04.2019</a:t>
            </a:fld>
            <a:endParaRPr lang="tr-TR"/>
          </a:p>
        </p:txBody>
      </p:sp>
      <p:sp>
        <p:nvSpPr>
          <p:cNvPr id="6" name="Footer Placeholder 5"/>
          <p:cNvSpPr>
            <a:spLocks noGrp="1"/>
          </p:cNvSpPr>
          <p:nvPr>
            <p:ph type="ftr" sz="quarter" idx="11"/>
          </p:nvPr>
        </p:nvSpPr>
        <p:spPr>
          <a:xfrm>
            <a:off x="685800" y="378883"/>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21216368-5624-499E-A4E2-A06B374C263C}" type="slidenum">
              <a:rPr lang="tr-TR" smtClean="0"/>
              <a:t>‹#›</a:t>
            </a:fld>
            <a:endParaRPr lang="tr-TR"/>
          </a:p>
        </p:txBody>
      </p:sp>
    </p:spTree>
    <p:extLst>
      <p:ext uri="{BB962C8B-B14F-4D97-AF65-F5344CB8AC3E}">
        <p14:creationId xmlns:p14="http://schemas.microsoft.com/office/powerpoint/2010/main" val="1017608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C093C1-D06F-499F-824A-7B04DB66DF8D}" type="datetimeFigureOut">
              <a:rPr lang="tr-TR" smtClean="0"/>
              <a:t>14.04.2019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1216368-5624-499E-A4E2-A06B374C263C}" type="slidenum">
              <a:rPr lang="tr-TR" smtClean="0"/>
              <a:t>‹#›</a:t>
            </a:fld>
            <a:endParaRPr lang="tr-TR"/>
          </a:p>
        </p:txBody>
      </p:sp>
    </p:spTree>
    <p:extLst>
      <p:ext uri="{BB962C8B-B14F-4D97-AF65-F5344CB8AC3E}">
        <p14:creationId xmlns:p14="http://schemas.microsoft.com/office/powerpoint/2010/main" val="1697009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C093C1-D06F-499F-824A-7B04DB66DF8D}" type="datetimeFigureOut">
              <a:rPr lang="tr-TR" smtClean="0"/>
              <a:t>14.04.2019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1216368-5624-499E-A4E2-A06B374C263C}" type="slidenum">
              <a:rPr lang="tr-TR" smtClean="0"/>
              <a:t>‹#›</a:t>
            </a:fld>
            <a:endParaRPr lang="tr-TR"/>
          </a:p>
        </p:txBody>
      </p:sp>
    </p:spTree>
    <p:extLst>
      <p:ext uri="{BB962C8B-B14F-4D97-AF65-F5344CB8AC3E}">
        <p14:creationId xmlns:p14="http://schemas.microsoft.com/office/powerpoint/2010/main" val="1964869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C093C1-D06F-499F-824A-7B04DB66DF8D}" type="datetimeFigureOut">
              <a:rPr lang="tr-TR" smtClean="0"/>
              <a:t>14.04.2019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1216368-5624-499E-A4E2-A06B374C263C}" type="slidenum">
              <a:rPr lang="tr-TR" smtClean="0"/>
              <a:t>‹#›</a:t>
            </a:fld>
            <a:endParaRPr lang="tr-TR"/>
          </a:p>
        </p:txBody>
      </p:sp>
    </p:spTree>
    <p:extLst>
      <p:ext uri="{BB962C8B-B14F-4D97-AF65-F5344CB8AC3E}">
        <p14:creationId xmlns:p14="http://schemas.microsoft.com/office/powerpoint/2010/main" val="1548587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CEC093C1-D06F-499F-824A-7B04DB66DF8D}" type="datetimeFigureOut">
              <a:rPr lang="tr-TR" smtClean="0"/>
              <a:t>14.04.2019</a:t>
            </a:fld>
            <a:endParaRPr lang="tr-TR"/>
          </a:p>
        </p:txBody>
      </p:sp>
      <p:sp>
        <p:nvSpPr>
          <p:cNvPr id="5" name="Footer Placeholder 4"/>
          <p:cNvSpPr>
            <a:spLocks noGrp="1"/>
          </p:cNvSpPr>
          <p:nvPr>
            <p:ph type="ftr" sz="quarter" idx="11"/>
          </p:nvPr>
        </p:nvSpPr>
        <p:spPr>
          <a:xfrm>
            <a:off x="685800" y="381000"/>
            <a:ext cx="6991492" cy="36512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21216368-5624-499E-A4E2-A06B374C263C}" type="slidenum">
              <a:rPr lang="tr-TR" smtClean="0"/>
              <a:t>‹#›</a:t>
            </a:fld>
            <a:endParaRPr lang="tr-TR"/>
          </a:p>
        </p:txBody>
      </p:sp>
    </p:spTree>
    <p:extLst>
      <p:ext uri="{BB962C8B-B14F-4D97-AF65-F5344CB8AC3E}">
        <p14:creationId xmlns:p14="http://schemas.microsoft.com/office/powerpoint/2010/main" val="720772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C093C1-D06F-499F-824A-7B04DB66DF8D}" type="datetimeFigureOut">
              <a:rPr lang="tr-TR" smtClean="0"/>
              <a:t>14.04.2019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1216368-5624-499E-A4E2-A06B374C263C}" type="slidenum">
              <a:rPr lang="tr-TR" smtClean="0"/>
              <a:t>‹#›</a:t>
            </a:fld>
            <a:endParaRPr lang="tr-TR"/>
          </a:p>
        </p:txBody>
      </p:sp>
    </p:spTree>
    <p:extLst>
      <p:ext uri="{BB962C8B-B14F-4D97-AF65-F5344CB8AC3E}">
        <p14:creationId xmlns:p14="http://schemas.microsoft.com/office/powerpoint/2010/main" val="3114622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CEC093C1-D06F-499F-824A-7B04DB66DF8D}" type="datetimeFigureOut">
              <a:rPr lang="tr-TR" smtClean="0"/>
              <a:t>14.04.2019</a:t>
            </a:fld>
            <a:endParaRPr lang="tr-TR"/>
          </a:p>
        </p:txBody>
      </p:sp>
      <p:sp>
        <p:nvSpPr>
          <p:cNvPr id="5" name="Footer Placeholder 4"/>
          <p:cNvSpPr>
            <a:spLocks noGrp="1"/>
          </p:cNvSpPr>
          <p:nvPr>
            <p:ph type="ftr" sz="quarter" idx="11"/>
          </p:nvPr>
        </p:nvSpPr>
        <p:spPr>
          <a:xfrm>
            <a:off x="685800" y="381001"/>
            <a:ext cx="6991492" cy="36406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21216368-5624-499E-A4E2-A06B374C263C}" type="slidenum">
              <a:rPr lang="tr-TR" smtClean="0"/>
              <a:t>‹#›</a:t>
            </a:fld>
            <a:endParaRPr lang="tr-TR"/>
          </a:p>
        </p:txBody>
      </p:sp>
    </p:spTree>
    <p:extLst>
      <p:ext uri="{BB962C8B-B14F-4D97-AF65-F5344CB8AC3E}">
        <p14:creationId xmlns:p14="http://schemas.microsoft.com/office/powerpoint/2010/main" val="1072917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C093C1-D06F-499F-824A-7B04DB66DF8D}" type="datetimeFigureOut">
              <a:rPr lang="tr-TR" smtClean="0"/>
              <a:t>14.04.2019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1216368-5624-499E-A4E2-A06B374C263C}" type="slidenum">
              <a:rPr lang="tr-TR" smtClean="0"/>
              <a:t>‹#›</a:t>
            </a:fld>
            <a:endParaRPr lang="tr-TR"/>
          </a:p>
        </p:txBody>
      </p:sp>
    </p:spTree>
    <p:extLst>
      <p:ext uri="{BB962C8B-B14F-4D97-AF65-F5344CB8AC3E}">
        <p14:creationId xmlns:p14="http://schemas.microsoft.com/office/powerpoint/2010/main" val="135124115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C093C1-D06F-499F-824A-7B04DB66DF8D}" type="datetimeFigureOut">
              <a:rPr lang="tr-TR" smtClean="0"/>
              <a:t>14.04.2019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1216368-5624-499E-A4E2-A06B374C263C}" type="slidenum">
              <a:rPr lang="tr-TR" smtClean="0"/>
              <a:t>‹#›</a:t>
            </a:fld>
            <a:endParaRPr lang="tr-TR"/>
          </a:p>
        </p:txBody>
      </p:sp>
    </p:spTree>
    <p:extLst>
      <p:ext uri="{BB962C8B-B14F-4D97-AF65-F5344CB8AC3E}">
        <p14:creationId xmlns:p14="http://schemas.microsoft.com/office/powerpoint/2010/main" val="285790048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C093C1-D06F-499F-824A-7B04DB66DF8D}" type="datetimeFigureOut">
              <a:rPr lang="tr-TR" smtClean="0"/>
              <a:t>14.04.2019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1216368-5624-499E-A4E2-A06B374C263C}" type="slidenum">
              <a:rPr lang="tr-TR" smtClean="0"/>
              <a:t>‹#›</a:t>
            </a:fld>
            <a:endParaRPr lang="tr-TR"/>
          </a:p>
        </p:txBody>
      </p:sp>
    </p:spTree>
    <p:extLst>
      <p:ext uri="{BB962C8B-B14F-4D97-AF65-F5344CB8AC3E}">
        <p14:creationId xmlns:p14="http://schemas.microsoft.com/office/powerpoint/2010/main" val="297683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093C1-D06F-499F-824A-7B04DB66DF8D}" type="datetimeFigureOut">
              <a:rPr lang="tr-TR" smtClean="0"/>
              <a:t>14.04.2019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1216368-5624-499E-A4E2-A06B374C263C}" type="slidenum">
              <a:rPr lang="tr-TR" smtClean="0"/>
              <a:t>‹#›</a:t>
            </a:fld>
            <a:endParaRPr lang="tr-TR"/>
          </a:p>
        </p:txBody>
      </p:sp>
    </p:spTree>
    <p:extLst>
      <p:ext uri="{BB962C8B-B14F-4D97-AF65-F5344CB8AC3E}">
        <p14:creationId xmlns:p14="http://schemas.microsoft.com/office/powerpoint/2010/main" val="269726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C093C1-D06F-499F-824A-7B04DB66DF8D}" type="datetimeFigureOut">
              <a:rPr lang="tr-TR" smtClean="0"/>
              <a:t>14.04.2019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1216368-5624-499E-A4E2-A06B374C263C}" type="slidenum">
              <a:rPr lang="tr-TR" smtClean="0"/>
              <a:t>‹#›</a:t>
            </a:fld>
            <a:endParaRPr lang="tr-TR"/>
          </a:p>
        </p:txBody>
      </p:sp>
    </p:spTree>
    <p:extLst>
      <p:ext uri="{BB962C8B-B14F-4D97-AF65-F5344CB8AC3E}">
        <p14:creationId xmlns:p14="http://schemas.microsoft.com/office/powerpoint/2010/main" val="331202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C093C1-D06F-499F-824A-7B04DB66DF8D}" type="datetimeFigureOut">
              <a:rPr lang="tr-TR" smtClean="0"/>
              <a:t>14.04.2019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1216368-5624-499E-A4E2-A06B374C263C}" type="slidenum">
              <a:rPr lang="tr-TR" smtClean="0"/>
              <a:t>‹#›</a:t>
            </a:fld>
            <a:endParaRPr lang="tr-TR"/>
          </a:p>
        </p:txBody>
      </p:sp>
    </p:spTree>
    <p:extLst>
      <p:ext uri="{BB962C8B-B14F-4D97-AF65-F5344CB8AC3E}">
        <p14:creationId xmlns:p14="http://schemas.microsoft.com/office/powerpoint/2010/main" val="232205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EC093C1-D06F-499F-824A-7B04DB66DF8D}" type="datetimeFigureOut">
              <a:rPr lang="tr-TR" smtClean="0"/>
              <a:t>14.04.2019</a:t>
            </a:fld>
            <a:endParaRPr lang="tr-T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1216368-5624-499E-A4E2-A06B374C263C}" type="slidenum">
              <a:rPr lang="tr-TR" smtClean="0"/>
              <a:t>‹#›</a:t>
            </a:fld>
            <a:endParaRPr lang="tr-TR"/>
          </a:p>
        </p:txBody>
      </p:sp>
    </p:spTree>
    <p:extLst>
      <p:ext uri="{BB962C8B-B14F-4D97-AF65-F5344CB8AC3E}">
        <p14:creationId xmlns:p14="http://schemas.microsoft.com/office/powerpoint/2010/main" val="1759754399"/>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Uzaktan Eğitim</a:t>
            </a:r>
            <a:br>
              <a:rPr lang="tr-TR" dirty="0"/>
            </a:br>
            <a:r>
              <a:rPr lang="tr-TR" sz="3200" dirty="0"/>
              <a:t>Tarihsel Gelişimi</a:t>
            </a:r>
          </a:p>
        </p:txBody>
      </p:sp>
      <p:sp>
        <p:nvSpPr>
          <p:cNvPr id="3" name="Alt Başlık 2"/>
          <p:cNvSpPr>
            <a:spLocks noGrp="1"/>
          </p:cNvSpPr>
          <p:nvPr>
            <p:ph type="subTitle" idx="1"/>
          </p:nvPr>
        </p:nvSpPr>
        <p:spPr>
          <a:xfrm>
            <a:off x="2123992" y="5354895"/>
            <a:ext cx="8915399" cy="1126283"/>
          </a:xfrm>
        </p:spPr>
        <p:txBody>
          <a:bodyPr>
            <a:normAutofit lnSpcReduction="10000"/>
          </a:bodyPr>
          <a:lstStyle/>
          <a:p>
            <a:r>
              <a:rPr lang="tr-TR" dirty="0"/>
              <a:t>Arş. Gör. Dr. Deniz ATAL </a:t>
            </a:r>
          </a:p>
          <a:p>
            <a:r>
              <a:rPr lang="tr-TR" dirty="0"/>
              <a:t>Ankara Üniversitesi</a:t>
            </a:r>
          </a:p>
          <a:p>
            <a:r>
              <a:rPr lang="tr-TR" dirty="0"/>
              <a:t>BİLGİSAYAR II DERSİ</a:t>
            </a:r>
          </a:p>
          <a:p>
            <a:endParaRPr lang="tr-TR" dirty="0"/>
          </a:p>
        </p:txBody>
      </p:sp>
    </p:spTree>
    <p:extLst>
      <p:ext uri="{BB962C8B-B14F-4D97-AF65-F5344CB8AC3E}">
        <p14:creationId xmlns:p14="http://schemas.microsoft.com/office/powerpoint/2010/main" val="425124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Uzaktan Eğitimin Yararları</a:t>
            </a:r>
          </a:p>
        </p:txBody>
      </p:sp>
      <p:sp>
        <p:nvSpPr>
          <p:cNvPr id="3" name="İçerik Yer Tutucusu 2"/>
          <p:cNvSpPr>
            <a:spLocks noGrp="1"/>
          </p:cNvSpPr>
          <p:nvPr>
            <p:ph idx="1"/>
          </p:nvPr>
        </p:nvSpPr>
        <p:spPr/>
        <p:txBody>
          <a:bodyPr>
            <a:normAutofit/>
          </a:bodyPr>
          <a:lstStyle/>
          <a:p>
            <a:pPr algn="just"/>
            <a:r>
              <a:rPr lang="tr-TR" dirty="0"/>
              <a:t>Öğrencinin çalıştığı yerde eğitilmesinin sağlanması ile artan üretkenlik,</a:t>
            </a:r>
          </a:p>
          <a:p>
            <a:pPr algn="just"/>
            <a:r>
              <a:rPr lang="tr-TR" dirty="0"/>
              <a:t>Öğrenci yolculukları ve masraflarında azalma,</a:t>
            </a:r>
          </a:p>
          <a:p>
            <a:pPr algn="just"/>
            <a:r>
              <a:rPr lang="tr-TR" dirty="0"/>
              <a:t>Öğretim ortamı ile gerçek çalışma ortamı arasındaki farklılığın azalması,</a:t>
            </a:r>
          </a:p>
          <a:p>
            <a:pPr algn="just"/>
            <a:r>
              <a:rPr lang="tr-TR" dirty="0"/>
              <a:t>Öğretim masraflarında önemli ölçüde azalma,</a:t>
            </a:r>
          </a:p>
          <a:p>
            <a:pPr algn="just"/>
            <a:r>
              <a:rPr lang="tr-TR" dirty="0"/>
              <a:t>Öğrencilerin derslere erişimini kolaylaştırma,</a:t>
            </a:r>
          </a:p>
          <a:p>
            <a:pPr algn="just"/>
            <a:r>
              <a:rPr lang="tr-TR" dirty="0"/>
              <a:t>Bilgiye erişimin hızlanması ve kolaylaşması,</a:t>
            </a:r>
          </a:p>
          <a:p>
            <a:pPr algn="just"/>
            <a:r>
              <a:rPr lang="tr-TR" dirty="0"/>
              <a:t>Öğretim materyalinin dağıtımının hızlanmasıdır.</a:t>
            </a:r>
          </a:p>
        </p:txBody>
      </p:sp>
    </p:spTree>
    <p:extLst>
      <p:ext uri="{BB962C8B-B14F-4D97-AF65-F5344CB8AC3E}">
        <p14:creationId xmlns:p14="http://schemas.microsoft.com/office/powerpoint/2010/main" val="1725658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Uzaktan Eğitimin Sınırlılıkları</a:t>
            </a:r>
          </a:p>
        </p:txBody>
      </p:sp>
      <p:sp>
        <p:nvSpPr>
          <p:cNvPr id="3" name="İçerik Yer Tutucusu 2"/>
          <p:cNvSpPr>
            <a:spLocks noGrp="1"/>
          </p:cNvSpPr>
          <p:nvPr>
            <p:ph idx="1"/>
          </p:nvPr>
        </p:nvSpPr>
        <p:spPr/>
        <p:txBody>
          <a:bodyPr>
            <a:noAutofit/>
          </a:bodyPr>
          <a:lstStyle/>
          <a:p>
            <a:pPr algn="just"/>
            <a:r>
              <a:rPr lang="tr-TR" sz="2000" dirty="0"/>
              <a:t>Sınıf ortamındaki gibi öğretmen ile yüz yüze iletişim uzaktan eğitimde yoktur.</a:t>
            </a:r>
          </a:p>
          <a:p>
            <a:pPr algn="just"/>
            <a:endParaRPr lang="tr-TR" sz="2000" dirty="0"/>
          </a:p>
          <a:p>
            <a:pPr algn="just"/>
            <a:r>
              <a:rPr lang="tr-TR" sz="2000" dirty="0"/>
              <a:t>Bu iletişim sorunu hem ders içeriğinin sunulması hem de öğrenci öğretmen arasındaki soru-cevap sürecinde yaşanmaktadır.</a:t>
            </a:r>
          </a:p>
          <a:p>
            <a:pPr algn="just"/>
            <a:endParaRPr lang="tr-TR" sz="2000" dirty="0"/>
          </a:p>
          <a:p>
            <a:pPr algn="just"/>
            <a:r>
              <a:rPr lang="tr-TR" sz="2000" dirty="0"/>
              <a:t>Teknik bilgi ve beceri gerektirmektedir. </a:t>
            </a:r>
          </a:p>
          <a:p>
            <a:pPr algn="just"/>
            <a:endParaRPr lang="tr-TR" sz="2000" dirty="0"/>
          </a:p>
          <a:p>
            <a:pPr algn="just"/>
            <a:r>
              <a:rPr lang="tr-TR" sz="2000" dirty="0"/>
              <a:t>Donanım, internet bağlantısı, hızı, sistemin kurulu olduğu sunucu sorunları, vb. yaşanılan teknik sorunlar alınan eğitimin niteliğini ve verimin olumsuz etkiler. </a:t>
            </a:r>
          </a:p>
        </p:txBody>
      </p:sp>
    </p:spTree>
    <p:extLst>
      <p:ext uri="{BB962C8B-B14F-4D97-AF65-F5344CB8AC3E}">
        <p14:creationId xmlns:p14="http://schemas.microsoft.com/office/powerpoint/2010/main" val="4200909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Uzaktan Eğitimin Sınırlılıkları</a:t>
            </a:r>
          </a:p>
        </p:txBody>
      </p:sp>
      <p:sp>
        <p:nvSpPr>
          <p:cNvPr id="3" name="İçerik Yer Tutucusu 2"/>
          <p:cNvSpPr>
            <a:spLocks noGrp="1"/>
          </p:cNvSpPr>
          <p:nvPr>
            <p:ph idx="1"/>
          </p:nvPr>
        </p:nvSpPr>
        <p:spPr/>
        <p:txBody>
          <a:bodyPr>
            <a:noAutofit/>
          </a:bodyPr>
          <a:lstStyle/>
          <a:p>
            <a:pPr algn="just"/>
            <a:r>
              <a:rPr lang="tr-TR" sz="2000" dirty="0"/>
              <a:t>Sorunların giderilmesi ve bilgi güvenliğinin sağlanabilmesi için uzman bir teknik kadroya gereksinim vardır.  </a:t>
            </a:r>
          </a:p>
          <a:p>
            <a:pPr algn="just"/>
            <a:endParaRPr lang="tr-TR" sz="2000" dirty="0"/>
          </a:p>
          <a:p>
            <a:pPr algn="just"/>
            <a:r>
              <a:rPr lang="tr-TR" sz="2000" dirty="0"/>
              <a:t>Yalnızca sorunların çözümü için değil içeriğin etkili bir biçimde hazırlanması için de hem eğitmen hem de teknik bir ekibe gereksinim vardır. </a:t>
            </a:r>
          </a:p>
          <a:p>
            <a:pPr algn="just"/>
            <a:endParaRPr lang="tr-TR" sz="2000" dirty="0"/>
          </a:p>
          <a:p>
            <a:pPr algn="just"/>
            <a:r>
              <a:rPr lang="tr-TR" sz="2000" dirty="0"/>
              <a:t>Gerek donanımların alınması gerekse yaşanılan sorunlara destek sağlanması için iyi bir altyapı ve yüksek maliyet gerekmektedir. </a:t>
            </a:r>
          </a:p>
          <a:p>
            <a:pPr algn="just"/>
            <a:endParaRPr lang="tr-TR" sz="2000" dirty="0"/>
          </a:p>
          <a:p>
            <a:pPr algn="just"/>
            <a:endParaRPr lang="tr-TR" sz="2000" dirty="0"/>
          </a:p>
          <a:p>
            <a:pPr algn="just"/>
            <a:endParaRPr lang="tr-TR" sz="2000" dirty="0"/>
          </a:p>
        </p:txBody>
      </p:sp>
    </p:spTree>
    <p:extLst>
      <p:ext uri="{BB962C8B-B14F-4D97-AF65-F5344CB8AC3E}">
        <p14:creationId xmlns:p14="http://schemas.microsoft.com/office/powerpoint/2010/main" val="936315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Uzaktan Eğitimin Sınırlılıkları</a:t>
            </a:r>
          </a:p>
        </p:txBody>
      </p:sp>
      <p:sp>
        <p:nvSpPr>
          <p:cNvPr id="3" name="İçerik Yer Tutucusu 2"/>
          <p:cNvSpPr>
            <a:spLocks noGrp="1"/>
          </p:cNvSpPr>
          <p:nvPr>
            <p:ph idx="1"/>
          </p:nvPr>
        </p:nvSpPr>
        <p:spPr/>
        <p:txBody>
          <a:bodyPr>
            <a:noAutofit/>
          </a:bodyPr>
          <a:lstStyle/>
          <a:p>
            <a:pPr algn="just"/>
            <a:r>
              <a:rPr lang="tr-TR" sz="2000" dirty="0"/>
              <a:t>Uzaktan eğitim, klasik eğitimden daha pahalıdır.</a:t>
            </a:r>
          </a:p>
          <a:p>
            <a:pPr algn="just"/>
            <a:endParaRPr lang="tr-TR" sz="2000" dirty="0"/>
          </a:p>
          <a:p>
            <a:pPr algn="just"/>
            <a:r>
              <a:rPr lang="tr-TR" sz="2000" dirty="0"/>
              <a:t>Uzaktan eğitimde, örgün öğretimde olduğu gibi laboratuvar ortamında deney/uygulama yapma olanağı sunulamamaktadır.</a:t>
            </a:r>
          </a:p>
        </p:txBody>
      </p:sp>
    </p:spTree>
    <p:extLst>
      <p:ext uri="{BB962C8B-B14F-4D97-AF65-F5344CB8AC3E}">
        <p14:creationId xmlns:p14="http://schemas.microsoft.com/office/powerpoint/2010/main" val="2435698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dirty="0"/>
              <a:t>Uzaktan Eğitimin Türkiye İçin Önemi</a:t>
            </a:r>
          </a:p>
        </p:txBody>
      </p:sp>
      <p:sp>
        <p:nvSpPr>
          <p:cNvPr id="3" name="2 İçerik Yer Tutucusu"/>
          <p:cNvSpPr>
            <a:spLocks noGrp="1"/>
          </p:cNvSpPr>
          <p:nvPr>
            <p:ph idx="1"/>
          </p:nvPr>
        </p:nvSpPr>
        <p:spPr/>
        <p:txBody>
          <a:bodyPr>
            <a:noAutofit/>
          </a:bodyPr>
          <a:lstStyle/>
          <a:p>
            <a:pPr algn="just"/>
            <a:endParaRPr lang="tr-TR" sz="2000" dirty="0"/>
          </a:p>
          <a:p>
            <a:pPr algn="just"/>
            <a:r>
              <a:rPr lang="tr-TR" sz="2000" dirty="0"/>
              <a:t>Özellikle kırsal kesimlerdeki öğrenciler düşünüldüğünde uzaktan eğitim kişilere fırsat eşitliği sunmaktadır. </a:t>
            </a:r>
          </a:p>
          <a:p>
            <a:pPr algn="just"/>
            <a:endParaRPr lang="tr-TR" sz="2000" dirty="0"/>
          </a:p>
          <a:p>
            <a:pPr algn="just"/>
            <a:r>
              <a:rPr lang="tr-TR" sz="2000" dirty="0"/>
              <a:t>Türkiye'de her düzeydeki eğitim kadroları sayı ve nitelik bakımından yetersizdir. Öğretim kadrolarının yetişmesinin uzun zaman aldığı bir gerçektir. Uzaktan eğitim ile alanda uzman kişilerin verdiği eğitimin aynı anda çok sayıda kişiye ulaşması sağlanmış olur.</a:t>
            </a:r>
          </a:p>
          <a:p>
            <a:pPr algn="just"/>
            <a:endParaRPr lang="tr-TR" sz="2000" dirty="0"/>
          </a:p>
          <a:p>
            <a:pPr algn="just"/>
            <a:r>
              <a:rPr lang="tr-TR" sz="2000" dirty="0"/>
              <a:t>Hızlı nüfus artışı nedeni ile örgün eğitimin yeterli olmadığı yerde uzaktan eğitim destek sağlamaktadır. </a:t>
            </a:r>
          </a:p>
          <a:p>
            <a:pPr algn="just"/>
            <a:r>
              <a:rPr lang="tr-TR" sz="2000" dirty="0"/>
              <a:t>Yaşam boyu öğrenme, yaşam boyu eğitim uzaktan eğitimde desteklenmiş olur.</a:t>
            </a:r>
          </a:p>
          <a:p>
            <a:pPr algn="just"/>
            <a:endParaRPr lang="tr-TR" sz="2000" dirty="0"/>
          </a:p>
        </p:txBody>
      </p:sp>
    </p:spTree>
    <p:extLst>
      <p:ext uri="{BB962C8B-B14F-4D97-AF65-F5344CB8AC3E}">
        <p14:creationId xmlns:p14="http://schemas.microsoft.com/office/powerpoint/2010/main" val="638659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r>
              <a:rPr lang="tr-TR" sz="3200" dirty="0">
                <a:solidFill>
                  <a:schemeClr val="accent2">
                    <a:lumMod val="75000"/>
                  </a:schemeClr>
                </a:solidFill>
              </a:rPr>
              <a:t>Teşekkürler </a:t>
            </a:r>
            <a:r>
              <a:rPr lang="tr-TR" sz="3200" dirty="0">
                <a:solidFill>
                  <a:schemeClr val="accent2">
                    <a:lumMod val="75000"/>
                  </a:schemeClr>
                </a:solidFill>
                <a:sym typeface="Wingdings" panose="05000000000000000000" pitchFamily="2" charset="2"/>
              </a:rPr>
              <a:t> </a:t>
            </a:r>
            <a:endParaRPr lang="tr-TR" sz="3200" dirty="0">
              <a:solidFill>
                <a:schemeClr val="accent2">
                  <a:lumMod val="75000"/>
                </a:schemeClr>
              </a:solidFill>
            </a:endParaRPr>
          </a:p>
        </p:txBody>
      </p:sp>
    </p:spTree>
    <p:extLst>
      <p:ext uri="{BB962C8B-B14F-4D97-AF65-F5344CB8AC3E}">
        <p14:creationId xmlns:p14="http://schemas.microsoft.com/office/powerpoint/2010/main" val="387403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p:txBody>
          <a:bodyPr/>
          <a:lstStyle/>
          <a:p>
            <a:r>
              <a:rPr lang="tr-TR" dirty="0"/>
              <a:t>Uzaktan Eğitimin Tarihsel Gelişimi</a:t>
            </a:r>
          </a:p>
        </p:txBody>
      </p:sp>
      <p:sp>
        <p:nvSpPr>
          <p:cNvPr id="3" name="İçerik Yer Tutucusu 2"/>
          <p:cNvSpPr>
            <a:spLocks noGrp="1"/>
          </p:cNvSpPr>
          <p:nvPr>
            <p:ph idx="1"/>
          </p:nvPr>
        </p:nvSpPr>
        <p:spPr>
          <a:xfrm>
            <a:off x="2110449" y="2212854"/>
            <a:ext cx="9244315" cy="3880773"/>
          </a:xfrm>
        </p:spPr>
        <p:txBody>
          <a:bodyPr>
            <a:noAutofit/>
          </a:bodyPr>
          <a:lstStyle/>
          <a:p>
            <a:pPr algn="just"/>
            <a:r>
              <a:rPr lang="tr-TR" sz="2000" dirty="0"/>
              <a:t>Uzaktan eğitimdeki uygulamaları başlangıçtan günümüze kadar sekiz aşamalı bir gelişme süreci kaydettiğini söyleyebiliriz. </a:t>
            </a:r>
          </a:p>
          <a:p>
            <a:pPr algn="just"/>
            <a:endParaRPr lang="tr-TR" sz="2000" dirty="0"/>
          </a:p>
          <a:p>
            <a:pPr lvl="1" algn="just"/>
            <a:r>
              <a:rPr lang="tr-TR" dirty="0"/>
              <a:t>Dışardan sınava alma uygulaması,</a:t>
            </a:r>
          </a:p>
          <a:p>
            <a:pPr lvl="1" algn="just"/>
            <a:endParaRPr lang="tr-TR" dirty="0"/>
          </a:p>
          <a:p>
            <a:pPr lvl="1" algn="just"/>
            <a:r>
              <a:rPr lang="tr-TR" dirty="0"/>
              <a:t>Yazılı iletişimi esas alma,</a:t>
            </a:r>
          </a:p>
          <a:p>
            <a:pPr lvl="1" algn="just"/>
            <a:endParaRPr lang="tr-TR" dirty="0"/>
          </a:p>
          <a:p>
            <a:pPr lvl="1" algn="just"/>
            <a:r>
              <a:rPr lang="tr-TR" dirty="0"/>
              <a:t>Radyo ve TV’yi esas alma,</a:t>
            </a:r>
          </a:p>
          <a:p>
            <a:pPr lvl="1" algn="just"/>
            <a:endParaRPr lang="tr-TR" dirty="0"/>
          </a:p>
          <a:p>
            <a:pPr lvl="1" algn="just"/>
            <a:r>
              <a:rPr lang="tr-TR" dirty="0"/>
              <a:t>Kitle iletişimini esas alma,</a:t>
            </a:r>
          </a:p>
          <a:p>
            <a:pPr algn="just"/>
            <a:endParaRPr lang="tr-TR" sz="2000" dirty="0"/>
          </a:p>
        </p:txBody>
      </p:sp>
    </p:spTree>
    <p:extLst>
      <p:ext uri="{BB962C8B-B14F-4D97-AF65-F5344CB8AC3E}">
        <p14:creationId xmlns:p14="http://schemas.microsoft.com/office/powerpoint/2010/main" val="3084048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750B1-832D-3443-B191-C27FF51C2A01}"/>
              </a:ext>
            </a:extLst>
          </p:cNvPr>
          <p:cNvSpPr>
            <a:spLocks noGrp="1"/>
          </p:cNvSpPr>
          <p:nvPr>
            <p:ph type="title"/>
          </p:nvPr>
        </p:nvSpPr>
        <p:spPr/>
        <p:txBody>
          <a:bodyPr/>
          <a:lstStyle/>
          <a:p>
            <a:r>
              <a:rPr lang="tr-TR" dirty="0"/>
              <a:t>Uzaktan Eğitimin Tarihsel Gelişimi</a:t>
            </a:r>
          </a:p>
        </p:txBody>
      </p:sp>
      <p:sp>
        <p:nvSpPr>
          <p:cNvPr id="3" name="Content Placeholder 2">
            <a:extLst>
              <a:ext uri="{FF2B5EF4-FFF2-40B4-BE49-F238E27FC236}">
                <a16:creationId xmlns:a16="http://schemas.microsoft.com/office/drawing/2014/main" id="{3A88E945-F093-A24E-BAB4-EF53CE9479B6}"/>
              </a:ext>
            </a:extLst>
          </p:cNvPr>
          <p:cNvSpPr>
            <a:spLocks noGrp="1"/>
          </p:cNvSpPr>
          <p:nvPr>
            <p:ph idx="1"/>
          </p:nvPr>
        </p:nvSpPr>
        <p:spPr/>
        <p:txBody>
          <a:bodyPr/>
          <a:lstStyle/>
          <a:p>
            <a:pPr lvl="1" algn="just"/>
            <a:r>
              <a:rPr lang="tr-TR" dirty="0"/>
              <a:t>Bilgisayar ve çoklu ortamları esas alma,</a:t>
            </a:r>
          </a:p>
          <a:p>
            <a:pPr lvl="1" algn="just"/>
            <a:endParaRPr lang="tr-TR" dirty="0"/>
          </a:p>
          <a:p>
            <a:pPr lvl="1" algn="just"/>
            <a:r>
              <a:rPr lang="tr-TR" dirty="0"/>
              <a:t>Bireysel ve kitlesel süreçleri bütünleştirme,</a:t>
            </a:r>
          </a:p>
          <a:p>
            <a:pPr lvl="1" algn="just"/>
            <a:endParaRPr lang="tr-TR" dirty="0"/>
          </a:p>
          <a:p>
            <a:pPr lvl="1" algn="just"/>
            <a:r>
              <a:rPr lang="tr-TR" dirty="0"/>
              <a:t>Örgün ve  yaygın eğitim kurumlarını bütünleştirmeyi esas alan örgütlenme,   ve</a:t>
            </a:r>
          </a:p>
          <a:p>
            <a:pPr lvl="1" algn="just"/>
            <a:endParaRPr lang="tr-TR" dirty="0"/>
          </a:p>
          <a:p>
            <a:pPr lvl="1" algn="just"/>
            <a:r>
              <a:rPr lang="tr-TR" dirty="0"/>
              <a:t>Uzaktan eğitim sistemini küreselleştirme gibi farklı nitelikte değişik aşamalardan oluşmaktadır.  (Alkan,1996).</a:t>
            </a:r>
          </a:p>
          <a:p>
            <a:endParaRPr lang="tr-TR" dirty="0"/>
          </a:p>
        </p:txBody>
      </p:sp>
    </p:spTree>
    <p:extLst>
      <p:ext uri="{BB962C8B-B14F-4D97-AF65-F5344CB8AC3E}">
        <p14:creationId xmlns:p14="http://schemas.microsoft.com/office/powerpoint/2010/main" val="3418825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ChangeArrowheads="1"/>
          </p:cNvSpPr>
          <p:nvPr/>
        </p:nvSpPr>
        <p:spPr bwMode="auto">
          <a:xfrm>
            <a:off x="1632745" y="1865314"/>
            <a:ext cx="3024187" cy="8651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tr-TR" dirty="0"/>
              <a:t>Mektupla Öğretim</a:t>
            </a:r>
          </a:p>
        </p:txBody>
      </p:sp>
      <p:sp>
        <p:nvSpPr>
          <p:cNvPr id="3076" name="Rectangle 6"/>
          <p:cNvSpPr>
            <a:spLocks noChangeArrowheads="1"/>
          </p:cNvSpPr>
          <p:nvPr/>
        </p:nvSpPr>
        <p:spPr bwMode="auto">
          <a:xfrm>
            <a:off x="2495947" y="2557464"/>
            <a:ext cx="3024188" cy="8651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tr-TR" dirty="0"/>
              <a:t>Radyo ve Televizyon Yayını</a:t>
            </a:r>
          </a:p>
        </p:txBody>
      </p:sp>
      <p:sp>
        <p:nvSpPr>
          <p:cNvPr id="3077" name="Rectangle 7"/>
          <p:cNvSpPr>
            <a:spLocks noChangeArrowheads="1"/>
          </p:cNvSpPr>
          <p:nvPr/>
        </p:nvSpPr>
        <p:spPr bwMode="auto">
          <a:xfrm>
            <a:off x="3341690" y="3266283"/>
            <a:ext cx="3024187" cy="8651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tr-TR"/>
              <a:t>Açık Üniversite</a:t>
            </a:r>
          </a:p>
        </p:txBody>
      </p:sp>
      <p:sp>
        <p:nvSpPr>
          <p:cNvPr id="3078" name="Rectangle 8"/>
          <p:cNvSpPr>
            <a:spLocks noChangeArrowheads="1"/>
          </p:cNvSpPr>
          <p:nvPr/>
        </p:nvSpPr>
        <p:spPr bwMode="auto">
          <a:xfrm>
            <a:off x="4217595" y="4000502"/>
            <a:ext cx="3024187" cy="8651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tr-TR"/>
              <a:t>Telekonferans</a:t>
            </a:r>
          </a:p>
        </p:txBody>
      </p:sp>
      <p:sp>
        <p:nvSpPr>
          <p:cNvPr id="3079" name="Rectangle 9"/>
          <p:cNvSpPr>
            <a:spLocks noChangeArrowheads="1"/>
          </p:cNvSpPr>
          <p:nvPr/>
        </p:nvSpPr>
        <p:spPr bwMode="auto">
          <a:xfrm>
            <a:off x="5188621" y="4719638"/>
            <a:ext cx="3024187" cy="8651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tr-TR"/>
              <a:t>Internet/Web</a:t>
            </a:r>
          </a:p>
        </p:txBody>
      </p:sp>
      <p:sp>
        <p:nvSpPr>
          <p:cNvPr id="3080" name="Text Box 10"/>
          <p:cNvSpPr txBox="1">
            <a:spLocks noChangeArrowheads="1"/>
          </p:cNvSpPr>
          <p:nvPr/>
        </p:nvSpPr>
        <p:spPr bwMode="auto">
          <a:xfrm>
            <a:off x="4727848" y="2054176"/>
            <a:ext cx="311150" cy="366712"/>
          </a:xfrm>
          <a:prstGeom prst="rect">
            <a:avLst/>
          </a:prstGeom>
          <a:noFill/>
          <a:ln w="9525">
            <a:noFill/>
            <a:miter lim="800000"/>
            <a:headEnd/>
            <a:tailEnd/>
          </a:ln>
        </p:spPr>
        <p:txBody>
          <a:bodyPr wrap="none">
            <a:spAutoFit/>
          </a:bodyPr>
          <a:lstStyle/>
          <a:p>
            <a:r>
              <a:rPr lang="tr-TR" dirty="0">
                <a:latin typeface="Arial" pitchFamily="34" charset="0"/>
              </a:rPr>
              <a:t>1</a:t>
            </a:r>
          </a:p>
        </p:txBody>
      </p:sp>
      <p:sp>
        <p:nvSpPr>
          <p:cNvPr id="3081" name="Text Box 11"/>
          <p:cNvSpPr txBox="1">
            <a:spLocks noChangeArrowheads="1"/>
          </p:cNvSpPr>
          <p:nvPr/>
        </p:nvSpPr>
        <p:spPr bwMode="auto">
          <a:xfrm>
            <a:off x="5591944" y="2708920"/>
            <a:ext cx="311150" cy="366712"/>
          </a:xfrm>
          <a:prstGeom prst="rect">
            <a:avLst/>
          </a:prstGeom>
          <a:noFill/>
          <a:ln w="9525">
            <a:noFill/>
            <a:miter lim="800000"/>
            <a:headEnd/>
            <a:tailEnd/>
          </a:ln>
        </p:spPr>
        <p:txBody>
          <a:bodyPr wrap="none">
            <a:spAutoFit/>
          </a:bodyPr>
          <a:lstStyle/>
          <a:p>
            <a:r>
              <a:rPr lang="tr-TR" dirty="0">
                <a:latin typeface="Arial" pitchFamily="34" charset="0"/>
              </a:rPr>
              <a:t>2</a:t>
            </a:r>
          </a:p>
        </p:txBody>
      </p:sp>
      <p:sp>
        <p:nvSpPr>
          <p:cNvPr id="3082" name="Text Box 12"/>
          <p:cNvSpPr txBox="1">
            <a:spLocks noChangeArrowheads="1"/>
          </p:cNvSpPr>
          <p:nvPr/>
        </p:nvSpPr>
        <p:spPr bwMode="auto">
          <a:xfrm>
            <a:off x="6456040" y="3422328"/>
            <a:ext cx="311150" cy="366712"/>
          </a:xfrm>
          <a:prstGeom prst="rect">
            <a:avLst/>
          </a:prstGeom>
          <a:noFill/>
          <a:ln w="9525">
            <a:noFill/>
            <a:miter lim="800000"/>
            <a:headEnd/>
            <a:tailEnd/>
          </a:ln>
        </p:spPr>
        <p:txBody>
          <a:bodyPr wrap="none">
            <a:spAutoFit/>
          </a:bodyPr>
          <a:lstStyle/>
          <a:p>
            <a:r>
              <a:rPr lang="tr-TR" dirty="0">
                <a:latin typeface="Arial" pitchFamily="34" charset="0"/>
              </a:rPr>
              <a:t>3</a:t>
            </a:r>
          </a:p>
        </p:txBody>
      </p:sp>
      <p:sp>
        <p:nvSpPr>
          <p:cNvPr id="3083" name="Text Box 13"/>
          <p:cNvSpPr txBox="1">
            <a:spLocks noChangeArrowheads="1"/>
          </p:cNvSpPr>
          <p:nvPr/>
        </p:nvSpPr>
        <p:spPr bwMode="auto">
          <a:xfrm>
            <a:off x="7297018" y="4214416"/>
            <a:ext cx="311150" cy="366713"/>
          </a:xfrm>
          <a:prstGeom prst="rect">
            <a:avLst/>
          </a:prstGeom>
          <a:noFill/>
          <a:ln w="9525">
            <a:noFill/>
            <a:miter lim="800000"/>
            <a:headEnd/>
            <a:tailEnd/>
          </a:ln>
        </p:spPr>
        <p:txBody>
          <a:bodyPr wrap="none">
            <a:spAutoFit/>
          </a:bodyPr>
          <a:lstStyle/>
          <a:p>
            <a:r>
              <a:rPr lang="tr-TR" dirty="0">
                <a:latin typeface="Arial" pitchFamily="34" charset="0"/>
              </a:rPr>
              <a:t>4</a:t>
            </a:r>
          </a:p>
        </p:txBody>
      </p:sp>
      <p:sp>
        <p:nvSpPr>
          <p:cNvPr id="3084" name="Text Box 14"/>
          <p:cNvSpPr txBox="1">
            <a:spLocks noChangeArrowheads="1"/>
          </p:cNvSpPr>
          <p:nvPr/>
        </p:nvSpPr>
        <p:spPr bwMode="auto">
          <a:xfrm>
            <a:off x="8305130" y="4934496"/>
            <a:ext cx="311150" cy="366712"/>
          </a:xfrm>
          <a:prstGeom prst="rect">
            <a:avLst/>
          </a:prstGeom>
          <a:noFill/>
          <a:ln w="9525">
            <a:noFill/>
            <a:miter lim="800000"/>
            <a:headEnd/>
            <a:tailEnd/>
          </a:ln>
        </p:spPr>
        <p:txBody>
          <a:bodyPr wrap="none">
            <a:spAutoFit/>
          </a:bodyPr>
          <a:lstStyle/>
          <a:p>
            <a:r>
              <a:rPr lang="tr-TR" dirty="0">
                <a:latin typeface="Arial" pitchFamily="34" charset="0"/>
              </a:rPr>
              <a:t>5</a:t>
            </a:r>
          </a:p>
        </p:txBody>
      </p:sp>
      <p:sp>
        <p:nvSpPr>
          <p:cNvPr id="2" name="Unvan 1"/>
          <p:cNvSpPr>
            <a:spLocks noGrp="1"/>
          </p:cNvSpPr>
          <p:nvPr>
            <p:ph type="title"/>
          </p:nvPr>
        </p:nvSpPr>
        <p:spPr/>
        <p:txBody>
          <a:bodyPr/>
          <a:lstStyle/>
          <a:p>
            <a:r>
              <a:rPr lang="tr-TR" dirty="0"/>
              <a:t>Uzaktan Eğitimin Tarihsel Gelişimi</a:t>
            </a:r>
          </a:p>
        </p:txBody>
      </p:sp>
      <p:sp>
        <p:nvSpPr>
          <p:cNvPr id="3" name="Dikdörtgen 2"/>
          <p:cNvSpPr/>
          <p:nvPr/>
        </p:nvSpPr>
        <p:spPr>
          <a:xfrm>
            <a:off x="2123430" y="6372036"/>
            <a:ext cx="6089377" cy="369332"/>
          </a:xfrm>
          <a:prstGeom prst="rect">
            <a:avLst/>
          </a:prstGeom>
        </p:spPr>
        <p:txBody>
          <a:bodyPr wrap="square">
            <a:spAutoFit/>
          </a:bodyPr>
          <a:lstStyle/>
          <a:p>
            <a:r>
              <a:rPr lang="tr-TR" dirty="0"/>
              <a:t>(</a:t>
            </a:r>
            <a:r>
              <a:rPr lang="tr-TR" dirty="0" err="1"/>
              <a:t>Moore</a:t>
            </a:r>
            <a:r>
              <a:rPr lang="tr-TR" dirty="0"/>
              <a:t> ve </a:t>
            </a:r>
            <a:r>
              <a:rPr lang="tr-TR" dirty="0" err="1"/>
              <a:t>Kearsley</a:t>
            </a:r>
            <a:r>
              <a:rPr lang="tr-TR" dirty="0"/>
              <a:t>, 2005)</a:t>
            </a:r>
          </a:p>
        </p:txBody>
      </p:sp>
    </p:spTree>
    <p:extLst>
      <p:ext uri="{BB962C8B-B14F-4D97-AF65-F5344CB8AC3E}">
        <p14:creationId xmlns:p14="http://schemas.microsoft.com/office/powerpoint/2010/main" val="312559249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Uzaktan Eğitimin Tarihsel Gelişimi (Dünyada)</a:t>
            </a:r>
          </a:p>
        </p:txBody>
      </p:sp>
      <p:graphicFrame>
        <p:nvGraphicFramePr>
          <p:cNvPr id="15" name="Group 4"/>
          <p:cNvGraphicFramePr>
            <a:graphicFrameLocks/>
          </p:cNvGraphicFramePr>
          <p:nvPr>
            <p:extLst/>
          </p:nvPr>
        </p:nvGraphicFramePr>
        <p:xfrm>
          <a:off x="2133599" y="2132856"/>
          <a:ext cx="6500112" cy="3200400"/>
        </p:xfrm>
        <a:graphic>
          <a:graphicData uri="http://schemas.openxmlformats.org/drawingml/2006/table">
            <a:tbl>
              <a:tblPr>
                <a:tableStyleId>{BC89EF96-8CEA-46FF-86C4-4CE0E7609802}</a:tableStyleId>
              </a:tblPr>
              <a:tblGrid>
                <a:gridCol w="877051">
                  <a:extLst>
                    <a:ext uri="{9D8B030D-6E8A-4147-A177-3AD203B41FA5}">
                      <a16:colId xmlns:a16="http://schemas.microsoft.com/office/drawing/2014/main" val="20000"/>
                    </a:ext>
                  </a:extLst>
                </a:gridCol>
                <a:gridCol w="5623061">
                  <a:extLst>
                    <a:ext uri="{9D8B030D-6E8A-4147-A177-3AD203B41FA5}">
                      <a16:colId xmlns:a16="http://schemas.microsoft.com/office/drawing/2014/main" val="20001"/>
                    </a:ext>
                  </a:extLst>
                </a:gridCol>
              </a:tblGrid>
              <a:tr h="503173">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dirty="0">
                          <a:ln>
                            <a:noFill/>
                          </a:ln>
                          <a:effectLst/>
                        </a:rPr>
                        <a:t>1728 </a:t>
                      </a:r>
                      <a:endParaRPr kumimoji="0" lang="tr-TR" altLang="tr-TR" sz="1800" b="0" i="0" u="none" strike="noStrike" cap="none" normalizeH="0" baseline="0" dirty="0">
                        <a:ln>
                          <a:noFill/>
                        </a:ln>
                        <a:solidFill>
                          <a:schemeClr val="tx1"/>
                        </a:solidFill>
                        <a:effectLst/>
                        <a:latin typeface="Arial" panose="020B0604020202020204" pitchFamily="34" charset="0"/>
                      </a:endParaRPr>
                    </a:p>
                  </a:txBody>
                  <a:tcPr anchor="ctr" horzOverflow="overflow"/>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dirty="0">
                          <a:ln>
                            <a:noFill/>
                          </a:ln>
                          <a:effectLst/>
                        </a:rPr>
                        <a:t>İlk Uzaktan Eğitim çalışması Boston gazetesinde "Steno Dersleri" ile başlamıştır.</a:t>
                      </a:r>
                      <a:endParaRPr kumimoji="0" lang="tr-TR" altLang="tr-TR" sz="1800" b="0" i="0" u="none" strike="noStrike" cap="none" normalizeH="0" baseline="0" dirty="0">
                        <a:ln>
                          <a:noFill/>
                        </a:ln>
                        <a:solidFill>
                          <a:schemeClr val="tx1"/>
                        </a:solidFill>
                        <a:effectLst/>
                        <a:latin typeface="Arial" panose="020B0604020202020204" pitchFamily="34" charset="0"/>
                      </a:endParaRPr>
                    </a:p>
                  </a:txBody>
                  <a:tcPr anchor="ctr" horzOverflow="overflow"/>
                </a:tc>
                <a:extLst>
                  <a:ext uri="{0D108BD9-81ED-4DB2-BD59-A6C34878D82A}">
                    <a16:rowId xmlns:a16="http://schemas.microsoft.com/office/drawing/2014/main" val="10000"/>
                  </a:ext>
                </a:extLst>
              </a:tr>
              <a:tr h="504760">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a:ln>
                            <a:noFill/>
                          </a:ln>
                          <a:effectLst/>
                        </a:rPr>
                        <a:t>1833</a:t>
                      </a:r>
                      <a:endParaRPr kumimoji="0" lang="tr-TR" altLang="tr-TR" sz="1800" b="0" i="0" u="none" strike="noStrike" cap="none" normalizeH="0" baseline="0">
                        <a:ln>
                          <a:noFill/>
                        </a:ln>
                        <a:solidFill>
                          <a:schemeClr val="tx1"/>
                        </a:solidFill>
                        <a:effectLst/>
                        <a:latin typeface="Arial" panose="020B0604020202020204" pitchFamily="34" charset="0"/>
                      </a:endParaRPr>
                    </a:p>
                  </a:txBody>
                  <a:tcPr anchor="ctr" horzOverflow="overflow"/>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a:ln>
                            <a:noFill/>
                          </a:ln>
                          <a:effectLst/>
                        </a:rPr>
                        <a:t>İsveç Üniversitesinde hanımlara "Mektupla Kompozisyon Dersleri" verilmiştir.</a:t>
                      </a:r>
                      <a:endParaRPr kumimoji="0" lang="tr-TR" altLang="tr-TR" sz="1800" b="0" i="0" u="none" strike="noStrike" cap="none" normalizeH="0" baseline="0">
                        <a:ln>
                          <a:noFill/>
                        </a:ln>
                        <a:solidFill>
                          <a:schemeClr val="tx1"/>
                        </a:solidFill>
                        <a:effectLst/>
                        <a:latin typeface="Arial" panose="020B0604020202020204" pitchFamily="34" charset="0"/>
                      </a:endParaRPr>
                    </a:p>
                  </a:txBody>
                  <a:tcPr anchor="ctr" horzOverflow="overflow"/>
                </a:tc>
                <a:extLst>
                  <a:ext uri="{0D108BD9-81ED-4DB2-BD59-A6C34878D82A}">
                    <a16:rowId xmlns:a16="http://schemas.microsoft.com/office/drawing/2014/main" val="10001"/>
                  </a:ext>
                </a:extLst>
              </a:tr>
              <a:tr h="347618">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a:ln>
                            <a:noFill/>
                          </a:ln>
                          <a:effectLst/>
                        </a:rPr>
                        <a:t>1892</a:t>
                      </a:r>
                      <a:endParaRPr kumimoji="0" lang="tr-TR" altLang="tr-TR" sz="1800" b="0" i="0" u="none" strike="noStrike" cap="none" normalizeH="0" baseline="0">
                        <a:ln>
                          <a:noFill/>
                        </a:ln>
                        <a:solidFill>
                          <a:schemeClr val="tx1"/>
                        </a:solidFill>
                        <a:effectLst/>
                        <a:latin typeface="Arial" panose="020B0604020202020204" pitchFamily="34" charset="0"/>
                      </a:endParaRPr>
                    </a:p>
                  </a:txBody>
                  <a:tcPr anchor="ctr" horzOverflow="overflow"/>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dirty="0">
                          <a:ln>
                            <a:noFill/>
                          </a:ln>
                          <a:effectLst/>
                        </a:rPr>
                        <a:t>Chicago Üniversitesi'nde ilk Mektupla Eğitim bölümü açılmıştır.</a:t>
                      </a:r>
                      <a:endParaRPr kumimoji="0" lang="tr-TR" altLang="tr-TR" sz="1800" b="0" i="0" u="none" strike="noStrike" cap="none" normalizeH="0" baseline="0" dirty="0">
                        <a:ln>
                          <a:noFill/>
                        </a:ln>
                        <a:solidFill>
                          <a:schemeClr val="tx1"/>
                        </a:solidFill>
                        <a:effectLst/>
                        <a:latin typeface="Arial" panose="020B0604020202020204" pitchFamily="34" charset="0"/>
                      </a:endParaRPr>
                    </a:p>
                  </a:txBody>
                  <a:tcPr anchor="ctr" horzOverflow="overflow"/>
                </a:tc>
                <a:extLst>
                  <a:ext uri="{0D108BD9-81ED-4DB2-BD59-A6C34878D82A}">
                    <a16:rowId xmlns:a16="http://schemas.microsoft.com/office/drawing/2014/main" val="10002"/>
                  </a:ext>
                </a:extLst>
              </a:tr>
              <a:tr h="504760">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a:ln>
                            <a:noFill/>
                          </a:ln>
                          <a:effectLst/>
                        </a:rPr>
                        <a:t>1898</a:t>
                      </a:r>
                      <a:endParaRPr kumimoji="0" lang="tr-TR" altLang="tr-TR" sz="1800" b="0" i="0" u="none" strike="noStrike" cap="none" normalizeH="0" baseline="0">
                        <a:ln>
                          <a:noFill/>
                        </a:ln>
                        <a:solidFill>
                          <a:schemeClr val="tx1"/>
                        </a:solidFill>
                        <a:effectLst/>
                        <a:latin typeface="Arial" panose="020B0604020202020204" pitchFamily="34" charset="0"/>
                      </a:endParaRPr>
                    </a:p>
                  </a:txBody>
                  <a:tcPr anchor="ctr" horzOverflow="overflow"/>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a:ln>
                            <a:noFill/>
                          </a:ln>
                          <a:effectLst/>
                        </a:rPr>
                        <a:t>İsveç'te kurulan ve Uzaktan Eğitim'de dünyanın önde gelen kurumlarından olan "Hermands" kuruldu. Bu kurumda dil eğitimi yapılıyordu.</a:t>
                      </a:r>
                      <a:endParaRPr kumimoji="0" lang="tr-TR" altLang="tr-TR" sz="1800" b="0" i="0" u="none" strike="noStrike" cap="none" normalizeH="0" baseline="0">
                        <a:ln>
                          <a:noFill/>
                        </a:ln>
                        <a:solidFill>
                          <a:schemeClr val="tx1"/>
                        </a:solidFill>
                        <a:effectLst/>
                        <a:latin typeface="Arial" panose="020B0604020202020204" pitchFamily="34" charset="0"/>
                      </a:endParaRPr>
                    </a:p>
                  </a:txBody>
                  <a:tcPr anchor="ctr" horzOverflow="overflow"/>
                </a:tc>
                <a:extLst>
                  <a:ext uri="{0D108BD9-81ED-4DB2-BD59-A6C34878D82A}">
                    <a16:rowId xmlns:a16="http://schemas.microsoft.com/office/drawing/2014/main" val="10003"/>
                  </a:ext>
                </a:extLst>
              </a:tr>
              <a:tr h="347618">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a:ln>
                            <a:noFill/>
                          </a:ln>
                          <a:effectLst/>
                        </a:rPr>
                        <a:t>1906</a:t>
                      </a:r>
                      <a:endParaRPr kumimoji="0" lang="tr-TR" altLang="tr-TR" sz="1800" b="0" i="0" u="none" strike="noStrike" cap="none" normalizeH="0" baseline="0">
                        <a:ln>
                          <a:noFill/>
                        </a:ln>
                        <a:solidFill>
                          <a:schemeClr val="tx1"/>
                        </a:solidFill>
                        <a:effectLst/>
                        <a:latin typeface="Arial" panose="020B0604020202020204" pitchFamily="34" charset="0"/>
                      </a:endParaRPr>
                    </a:p>
                  </a:txBody>
                  <a:tcPr anchor="ctr" horzOverflow="overflow"/>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dirty="0">
                          <a:ln>
                            <a:noFill/>
                          </a:ln>
                          <a:effectLst/>
                        </a:rPr>
                        <a:t>Yazışmalı İlköğretim ABD'de başladı.</a:t>
                      </a:r>
                      <a:endParaRPr kumimoji="0" lang="tr-TR" altLang="tr-TR" sz="1800" b="0" i="0" u="none" strike="noStrike" cap="none" normalizeH="0" baseline="0" dirty="0">
                        <a:ln>
                          <a:noFill/>
                        </a:ln>
                        <a:solidFill>
                          <a:schemeClr val="tx1"/>
                        </a:solidFill>
                        <a:effectLst/>
                        <a:latin typeface="Arial" panose="020B0604020202020204" pitchFamily="34" charset="0"/>
                      </a:endParaRPr>
                    </a:p>
                  </a:txBody>
                  <a:tcPr anchor="ctr"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2933778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Uzaktan Eğitimin Tarihsel Gelişimi (Dünyada)</a:t>
            </a:r>
          </a:p>
        </p:txBody>
      </p:sp>
      <p:graphicFrame>
        <p:nvGraphicFramePr>
          <p:cNvPr id="15" name="Group 4"/>
          <p:cNvGraphicFramePr>
            <a:graphicFrameLocks/>
          </p:cNvGraphicFramePr>
          <p:nvPr>
            <p:extLst/>
          </p:nvPr>
        </p:nvGraphicFramePr>
        <p:xfrm>
          <a:off x="2133599" y="2132856"/>
          <a:ext cx="6500112" cy="3291840"/>
        </p:xfrm>
        <a:graphic>
          <a:graphicData uri="http://schemas.openxmlformats.org/drawingml/2006/table">
            <a:tbl>
              <a:tblPr>
                <a:tableStyleId>{BC89EF96-8CEA-46FF-86C4-4CE0E7609802}</a:tableStyleId>
              </a:tblPr>
              <a:tblGrid>
                <a:gridCol w="877051">
                  <a:extLst>
                    <a:ext uri="{9D8B030D-6E8A-4147-A177-3AD203B41FA5}">
                      <a16:colId xmlns:a16="http://schemas.microsoft.com/office/drawing/2014/main" val="20000"/>
                    </a:ext>
                  </a:extLst>
                </a:gridCol>
                <a:gridCol w="5623061">
                  <a:extLst>
                    <a:ext uri="{9D8B030D-6E8A-4147-A177-3AD203B41FA5}">
                      <a16:colId xmlns:a16="http://schemas.microsoft.com/office/drawing/2014/main" val="20001"/>
                    </a:ext>
                  </a:extLst>
                </a:gridCol>
              </a:tblGrid>
              <a:tr h="347618">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dirty="0">
                          <a:ln>
                            <a:noFill/>
                          </a:ln>
                          <a:effectLst/>
                        </a:rPr>
                        <a:t>1910</a:t>
                      </a:r>
                      <a:endParaRPr kumimoji="0" lang="tr-TR" altLang="tr-TR" sz="1800" b="0" i="0" u="none" strike="noStrike" cap="none" normalizeH="0" baseline="0" dirty="0">
                        <a:ln>
                          <a:noFill/>
                        </a:ln>
                        <a:solidFill>
                          <a:schemeClr val="tx1"/>
                        </a:solidFill>
                        <a:effectLst/>
                        <a:latin typeface="Arial" panose="020B0604020202020204" pitchFamily="34" charset="0"/>
                      </a:endParaRPr>
                    </a:p>
                  </a:txBody>
                  <a:tcPr anchor="ctr" horzOverflow="overflow"/>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dirty="0">
                          <a:ln>
                            <a:noFill/>
                          </a:ln>
                          <a:effectLst/>
                        </a:rPr>
                        <a:t>ABD'de ilk eğitim ile ilgili radyo istasyonu Profesörler tarafından kuruluyor.</a:t>
                      </a:r>
                      <a:endParaRPr kumimoji="0" lang="tr-TR" altLang="tr-TR" sz="1800" b="0" i="0" u="none" strike="noStrike" cap="none" normalizeH="0" baseline="0" dirty="0">
                        <a:ln>
                          <a:noFill/>
                        </a:ln>
                        <a:solidFill>
                          <a:schemeClr val="tx1"/>
                        </a:solidFill>
                        <a:effectLst/>
                        <a:latin typeface="Arial" panose="020B0604020202020204" pitchFamily="34" charset="0"/>
                      </a:endParaRPr>
                    </a:p>
                  </a:txBody>
                  <a:tcPr anchor="ctr" horzOverflow="overflow"/>
                </a:tc>
                <a:extLst>
                  <a:ext uri="{0D108BD9-81ED-4DB2-BD59-A6C34878D82A}">
                    <a16:rowId xmlns:a16="http://schemas.microsoft.com/office/drawing/2014/main" val="10000"/>
                  </a:ext>
                </a:extLst>
              </a:tr>
              <a:tr h="349205">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a:ln>
                            <a:noFill/>
                          </a:ln>
                          <a:effectLst/>
                        </a:rPr>
                        <a:t>1920</a:t>
                      </a:r>
                      <a:endParaRPr kumimoji="0" lang="tr-TR" altLang="tr-TR" sz="1800" b="0" i="0" u="none" strike="noStrike" cap="none" normalizeH="0" baseline="0">
                        <a:ln>
                          <a:noFill/>
                        </a:ln>
                        <a:solidFill>
                          <a:schemeClr val="tx1"/>
                        </a:solidFill>
                        <a:effectLst/>
                        <a:latin typeface="Arial" panose="020B0604020202020204" pitchFamily="34" charset="0"/>
                      </a:endParaRPr>
                    </a:p>
                  </a:txBody>
                  <a:tcPr anchor="ctr" horzOverflow="overflow"/>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dirty="0">
                          <a:ln>
                            <a:noFill/>
                          </a:ln>
                          <a:effectLst/>
                        </a:rPr>
                        <a:t>ABD'de 176 tane eğitim amaçlı radyo istasyonu kuruluyor.</a:t>
                      </a:r>
                      <a:endParaRPr kumimoji="0" lang="tr-TR" altLang="tr-TR" sz="1800" b="0" i="0" u="none" strike="noStrike" cap="none" normalizeH="0" baseline="0" dirty="0">
                        <a:ln>
                          <a:noFill/>
                        </a:ln>
                        <a:solidFill>
                          <a:schemeClr val="tx1"/>
                        </a:solidFill>
                        <a:effectLst/>
                        <a:latin typeface="Arial" panose="020B0604020202020204" pitchFamily="34" charset="0"/>
                      </a:endParaRPr>
                    </a:p>
                  </a:txBody>
                  <a:tcPr anchor="ctr" horzOverflow="overflow"/>
                </a:tc>
                <a:extLst>
                  <a:ext uri="{0D108BD9-81ED-4DB2-BD59-A6C34878D82A}">
                    <a16:rowId xmlns:a16="http://schemas.microsoft.com/office/drawing/2014/main" val="10001"/>
                  </a:ext>
                </a:extLst>
              </a:tr>
              <a:tr h="347618">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a:ln>
                            <a:noFill/>
                          </a:ln>
                          <a:effectLst/>
                        </a:rPr>
                        <a:t>1923</a:t>
                      </a:r>
                      <a:endParaRPr kumimoji="0" lang="tr-TR" altLang="tr-TR" sz="1800" b="0" i="0" u="none" strike="noStrike" cap="none" normalizeH="0" baseline="0">
                        <a:ln>
                          <a:noFill/>
                        </a:ln>
                        <a:solidFill>
                          <a:schemeClr val="tx1"/>
                        </a:solidFill>
                        <a:effectLst/>
                        <a:latin typeface="Arial" panose="020B0604020202020204" pitchFamily="34" charset="0"/>
                      </a:endParaRPr>
                    </a:p>
                  </a:txBody>
                  <a:tcPr anchor="ctr" horzOverflow="overflow"/>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dirty="0">
                          <a:ln>
                            <a:noFill/>
                          </a:ln>
                          <a:effectLst/>
                        </a:rPr>
                        <a:t>ABD'de Mektupla Lise Eğitimi başlamıştır.</a:t>
                      </a:r>
                      <a:endParaRPr kumimoji="0" lang="tr-TR" altLang="tr-TR" sz="1800" b="0" i="0" u="none" strike="noStrike" cap="none" normalizeH="0" baseline="0" dirty="0">
                        <a:ln>
                          <a:noFill/>
                        </a:ln>
                        <a:solidFill>
                          <a:schemeClr val="tx1"/>
                        </a:solidFill>
                        <a:effectLst/>
                        <a:latin typeface="Arial" panose="020B0604020202020204" pitchFamily="34" charset="0"/>
                      </a:endParaRPr>
                    </a:p>
                  </a:txBody>
                  <a:tcPr anchor="ctr" horzOverflow="overflow"/>
                </a:tc>
                <a:extLst>
                  <a:ext uri="{0D108BD9-81ED-4DB2-BD59-A6C34878D82A}">
                    <a16:rowId xmlns:a16="http://schemas.microsoft.com/office/drawing/2014/main" val="10002"/>
                  </a:ext>
                </a:extLst>
              </a:tr>
              <a:tr h="503173">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a:ln>
                            <a:noFill/>
                          </a:ln>
                          <a:effectLst/>
                        </a:rPr>
                        <a:t>1932-1937</a:t>
                      </a:r>
                      <a:endParaRPr kumimoji="0" lang="tr-TR" altLang="tr-TR" sz="1800" b="0" i="0" u="none" strike="noStrike" cap="none" normalizeH="0" baseline="0">
                        <a:ln>
                          <a:noFill/>
                        </a:ln>
                        <a:solidFill>
                          <a:schemeClr val="tx1"/>
                        </a:solidFill>
                        <a:effectLst/>
                        <a:latin typeface="Arial" panose="020B0604020202020204" pitchFamily="34" charset="0"/>
                      </a:endParaRPr>
                    </a:p>
                  </a:txBody>
                  <a:tcPr anchor="ctr" horzOverflow="overflow"/>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dirty="0">
                          <a:ln>
                            <a:noFill/>
                          </a:ln>
                          <a:effectLst/>
                        </a:rPr>
                        <a:t>ABD'de eğitim televizyonu yayınları IOWA Üniversitesinde başladı.</a:t>
                      </a:r>
                      <a:endParaRPr kumimoji="0" lang="tr-TR" altLang="tr-TR" sz="1800" b="0" i="0" u="none" strike="noStrike" cap="none" normalizeH="0" baseline="0" dirty="0">
                        <a:ln>
                          <a:noFill/>
                        </a:ln>
                        <a:solidFill>
                          <a:schemeClr val="tx1"/>
                        </a:solidFill>
                        <a:effectLst/>
                        <a:latin typeface="Arial" panose="020B0604020202020204" pitchFamily="34" charset="0"/>
                      </a:endParaRPr>
                    </a:p>
                  </a:txBody>
                  <a:tcPr anchor="ctr" horzOverflow="overflow"/>
                </a:tc>
                <a:extLst>
                  <a:ext uri="{0D108BD9-81ED-4DB2-BD59-A6C34878D82A}">
                    <a16:rowId xmlns:a16="http://schemas.microsoft.com/office/drawing/2014/main" val="10003"/>
                  </a:ext>
                </a:extLst>
              </a:tr>
              <a:tr h="504760">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a:ln>
                            <a:noFill/>
                          </a:ln>
                          <a:effectLst/>
                        </a:rPr>
                        <a:t>1939</a:t>
                      </a:r>
                      <a:endParaRPr kumimoji="0" lang="tr-TR" altLang="tr-TR" sz="1800" b="0" i="0" u="none" strike="noStrike" cap="none" normalizeH="0" baseline="0">
                        <a:ln>
                          <a:noFill/>
                        </a:ln>
                        <a:solidFill>
                          <a:schemeClr val="tx1"/>
                        </a:solidFill>
                        <a:effectLst/>
                        <a:latin typeface="Arial" panose="020B0604020202020204" pitchFamily="34" charset="0"/>
                      </a:endParaRPr>
                    </a:p>
                  </a:txBody>
                  <a:tcPr anchor="ctr" horzOverflow="overflow"/>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a:ln>
                            <a:noFill/>
                          </a:ln>
                          <a:effectLst/>
                        </a:rPr>
                        <a:t>Fransa'da savaş yıllarında Uzaktan Eğitim ile öğrencilerin eğitimini sağlanıyor.</a:t>
                      </a:r>
                      <a:endParaRPr kumimoji="0" lang="tr-TR" altLang="tr-TR" sz="1800" b="0" i="0" u="none" strike="noStrike" cap="none" normalizeH="0" baseline="0">
                        <a:ln>
                          <a:noFill/>
                        </a:ln>
                        <a:solidFill>
                          <a:schemeClr val="tx1"/>
                        </a:solidFill>
                        <a:effectLst/>
                        <a:latin typeface="Arial" panose="020B0604020202020204" pitchFamily="34" charset="0"/>
                      </a:endParaRPr>
                    </a:p>
                  </a:txBody>
                  <a:tcPr anchor="ctr" horzOverflow="overflow"/>
                </a:tc>
                <a:extLst>
                  <a:ext uri="{0D108BD9-81ED-4DB2-BD59-A6C34878D82A}">
                    <a16:rowId xmlns:a16="http://schemas.microsoft.com/office/drawing/2014/main" val="10004"/>
                  </a:ext>
                </a:extLst>
              </a:tr>
              <a:tr h="347618">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a:ln>
                            <a:noFill/>
                          </a:ln>
                          <a:effectLst/>
                        </a:rPr>
                        <a:t>1960</a:t>
                      </a:r>
                      <a:endParaRPr kumimoji="0" lang="tr-TR" altLang="tr-TR" sz="1800" b="0" i="0" u="none" strike="noStrike" cap="none" normalizeH="0" baseline="0">
                        <a:ln>
                          <a:noFill/>
                        </a:ln>
                        <a:solidFill>
                          <a:schemeClr val="tx1"/>
                        </a:solidFill>
                        <a:effectLst/>
                        <a:latin typeface="Arial" panose="020B0604020202020204" pitchFamily="34" charset="0"/>
                      </a:endParaRPr>
                    </a:p>
                  </a:txBody>
                  <a:tcPr anchor="ctr" horzOverflow="overflow"/>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dirty="0">
                          <a:ln>
                            <a:noFill/>
                          </a:ln>
                          <a:effectLst/>
                        </a:rPr>
                        <a:t>İngiltere'de "British Open </a:t>
                      </a:r>
                      <a:r>
                        <a:rPr kumimoji="0" lang="tr-TR" altLang="tr-TR" sz="1800" u="none" strike="noStrike" cap="none" normalizeH="0" baseline="0" dirty="0" err="1">
                          <a:ln>
                            <a:noFill/>
                          </a:ln>
                          <a:effectLst/>
                        </a:rPr>
                        <a:t>University</a:t>
                      </a:r>
                      <a:r>
                        <a:rPr kumimoji="0" lang="tr-TR" altLang="tr-TR" sz="1800" u="none" strike="noStrike" cap="none" normalizeH="0" baseline="0" dirty="0">
                          <a:ln>
                            <a:noFill/>
                          </a:ln>
                          <a:effectLst/>
                        </a:rPr>
                        <a:t>" açıldı.</a:t>
                      </a:r>
                      <a:endParaRPr kumimoji="0" lang="tr-TR" altLang="tr-TR" sz="1800" b="0" i="0" u="none" strike="noStrike" cap="none" normalizeH="0" baseline="0" dirty="0">
                        <a:ln>
                          <a:noFill/>
                        </a:ln>
                        <a:solidFill>
                          <a:schemeClr val="tx1"/>
                        </a:solidFill>
                        <a:effectLst/>
                        <a:latin typeface="Arial" panose="020B0604020202020204" pitchFamily="34" charset="0"/>
                      </a:endParaRPr>
                    </a:p>
                  </a:txBody>
                  <a:tcPr anchor="ctr"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7996335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Uzaktan Eğitimin Tarihsel Gelişimi (Ülkemizde)</a:t>
            </a:r>
          </a:p>
        </p:txBody>
      </p:sp>
      <p:graphicFrame>
        <p:nvGraphicFramePr>
          <p:cNvPr id="15" name="Group 4"/>
          <p:cNvGraphicFramePr>
            <a:graphicFrameLocks/>
          </p:cNvGraphicFramePr>
          <p:nvPr>
            <p:extLst/>
          </p:nvPr>
        </p:nvGraphicFramePr>
        <p:xfrm>
          <a:off x="2133599" y="2132856"/>
          <a:ext cx="6500112" cy="3474720"/>
        </p:xfrm>
        <a:graphic>
          <a:graphicData uri="http://schemas.openxmlformats.org/drawingml/2006/table">
            <a:tbl>
              <a:tblPr>
                <a:tableStyleId>{BC89EF96-8CEA-46FF-86C4-4CE0E7609802}</a:tableStyleId>
              </a:tblPr>
              <a:tblGrid>
                <a:gridCol w="877051">
                  <a:extLst>
                    <a:ext uri="{9D8B030D-6E8A-4147-A177-3AD203B41FA5}">
                      <a16:colId xmlns:a16="http://schemas.microsoft.com/office/drawing/2014/main" val="20000"/>
                    </a:ext>
                  </a:extLst>
                </a:gridCol>
                <a:gridCol w="5623061">
                  <a:extLst>
                    <a:ext uri="{9D8B030D-6E8A-4147-A177-3AD203B41FA5}">
                      <a16:colId xmlns:a16="http://schemas.microsoft.com/office/drawing/2014/main" val="20001"/>
                    </a:ext>
                  </a:extLst>
                </a:gridCol>
              </a:tblGrid>
              <a:tr h="347618">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dirty="0">
                          <a:ln>
                            <a:noFill/>
                          </a:ln>
                          <a:effectLst/>
                        </a:rPr>
                        <a:t>1927</a:t>
                      </a:r>
                      <a:endParaRPr kumimoji="0" lang="tr-TR" altLang="tr-TR" sz="1800" b="0" i="0" u="none" strike="noStrike" cap="none" normalizeH="0" baseline="0" dirty="0">
                        <a:ln>
                          <a:noFill/>
                        </a:ln>
                        <a:solidFill>
                          <a:schemeClr val="tx1"/>
                        </a:solidFill>
                        <a:effectLst/>
                        <a:latin typeface="Arial" panose="020B0604020202020204" pitchFamily="34" charset="0"/>
                      </a:endParaRPr>
                    </a:p>
                  </a:txBody>
                  <a:tcPr anchor="ctr" horzOverflow="overflow"/>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u="none" strike="noStrike" kern="1200" cap="none" normalizeH="0" baseline="0" dirty="0">
                          <a:ln>
                            <a:noFill/>
                          </a:ln>
                          <a:solidFill>
                            <a:schemeClr val="tx1"/>
                          </a:solidFill>
                          <a:effectLst/>
                          <a:latin typeface="Century Schoolbook" panose="02040604050505020304" pitchFamily="18" charset="0"/>
                          <a:ea typeface="+mn-ea"/>
                          <a:cs typeface="+mn-cs"/>
                        </a:rPr>
                        <a:t>Dönemin Milli Eğitim Bakanı Mustafa Necati tarafından konunun tartışılması,</a:t>
                      </a:r>
                    </a:p>
                  </a:txBody>
                  <a:tcPr anchor="ctr" horzOverflow="overflow"/>
                </a:tc>
                <a:extLst>
                  <a:ext uri="{0D108BD9-81ED-4DB2-BD59-A6C34878D82A}">
                    <a16:rowId xmlns:a16="http://schemas.microsoft.com/office/drawing/2014/main" val="10000"/>
                  </a:ext>
                </a:extLst>
              </a:tr>
              <a:tr h="349205">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dirty="0">
                          <a:ln>
                            <a:noFill/>
                          </a:ln>
                          <a:effectLst/>
                        </a:rPr>
                        <a:t>1956</a:t>
                      </a:r>
                      <a:endParaRPr kumimoji="0" lang="tr-TR" altLang="tr-TR" sz="1800" b="0" i="0" u="none" strike="noStrike" cap="none" normalizeH="0" baseline="0" dirty="0">
                        <a:ln>
                          <a:noFill/>
                        </a:ln>
                        <a:solidFill>
                          <a:schemeClr val="tx1"/>
                        </a:solidFill>
                        <a:effectLst/>
                        <a:latin typeface="Arial" panose="020B0604020202020204" pitchFamily="34" charset="0"/>
                      </a:endParaRPr>
                    </a:p>
                  </a:txBody>
                  <a:tcPr anchor="ctr" horzOverflow="overflow"/>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u="none" strike="noStrike" kern="1200" cap="none" normalizeH="0" baseline="0" dirty="0">
                          <a:ln>
                            <a:noFill/>
                          </a:ln>
                          <a:solidFill>
                            <a:schemeClr val="tx1"/>
                          </a:solidFill>
                          <a:effectLst/>
                          <a:latin typeface="Century Schoolbook" panose="02040604050505020304" pitchFamily="18" charset="0"/>
                          <a:ea typeface="+mn-ea"/>
                          <a:cs typeface="+mn-cs"/>
                        </a:rPr>
                        <a:t>Ankara Üniversitesi Hukuk Fakültesi, Banka Ticaret Hukuku Araştırma Enstitüsünde başlaması,</a:t>
                      </a:r>
                    </a:p>
                  </a:txBody>
                  <a:tcPr anchor="ctr" horzOverflow="overflow"/>
                </a:tc>
                <a:extLst>
                  <a:ext uri="{0D108BD9-81ED-4DB2-BD59-A6C34878D82A}">
                    <a16:rowId xmlns:a16="http://schemas.microsoft.com/office/drawing/2014/main" val="10001"/>
                  </a:ext>
                </a:extLst>
              </a:tr>
              <a:tr h="347618">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dirty="0">
                          <a:ln>
                            <a:noFill/>
                          </a:ln>
                          <a:effectLst/>
                        </a:rPr>
                        <a:t>1961</a:t>
                      </a:r>
                      <a:endParaRPr kumimoji="0" lang="tr-TR" altLang="tr-TR" sz="1800" b="0" i="0" u="none" strike="noStrike" cap="none" normalizeH="0" baseline="0" dirty="0">
                        <a:ln>
                          <a:noFill/>
                        </a:ln>
                        <a:solidFill>
                          <a:schemeClr val="tx1"/>
                        </a:solidFill>
                        <a:effectLst/>
                        <a:latin typeface="Arial" panose="020B0604020202020204" pitchFamily="34" charset="0"/>
                      </a:endParaRPr>
                    </a:p>
                  </a:txBody>
                  <a:tcPr anchor="ctr" horzOverflow="overflow"/>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u="none" strike="noStrike" kern="1200" cap="none" normalizeH="0" baseline="0" dirty="0">
                          <a:ln>
                            <a:noFill/>
                          </a:ln>
                          <a:solidFill>
                            <a:schemeClr val="tx1"/>
                          </a:solidFill>
                          <a:effectLst/>
                          <a:latin typeface="Century Schoolbook" panose="02040604050505020304" pitchFamily="18" charset="0"/>
                          <a:ea typeface="+mn-ea"/>
                          <a:cs typeface="+mn-cs"/>
                        </a:rPr>
                        <a:t>Milli Eğitim Bakanlığı bünyesinde Mektupla Öğretim Merkezi kurulması,</a:t>
                      </a:r>
                    </a:p>
                  </a:txBody>
                  <a:tcPr anchor="ctr" horzOverflow="overflow"/>
                </a:tc>
                <a:extLst>
                  <a:ext uri="{0D108BD9-81ED-4DB2-BD59-A6C34878D82A}">
                    <a16:rowId xmlns:a16="http://schemas.microsoft.com/office/drawing/2014/main" val="10002"/>
                  </a:ext>
                </a:extLst>
              </a:tr>
              <a:tr h="503173">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dirty="0">
                          <a:ln>
                            <a:noFill/>
                          </a:ln>
                          <a:effectLst/>
                        </a:rPr>
                        <a:t>1966</a:t>
                      </a:r>
                      <a:endParaRPr kumimoji="0" lang="tr-TR" altLang="tr-TR" sz="1800" b="0" i="0" u="none" strike="noStrike" cap="none" normalizeH="0" baseline="0" dirty="0">
                        <a:ln>
                          <a:noFill/>
                        </a:ln>
                        <a:solidFill>
                          <a:schemeClr val="tx1"/>
                        </a:solidFill>
                        <a:effectLst/>
                        <a:latin typeface="Arial" panose="020B0604020202020204" pitchFamily="34" charset="0"/>
                      </a:endParaRPr>
                    </a:p>
                  </a:txBody>
                  <a:tcPr anchor="ctr" horzOverflow="overflow"/>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u="none" strike="noStrike" kern="1200" cap="none" normalizeH="0" baseline="0" dirty="0">
                          <a:ln>
                            <a:noFill/>
                          </a:ln>
                          <a:solidFill>
                            <a:schemeClr val="tx1"/>
                          </a:solidFill>
                          <a:effectLst/>
                          <a:latin typeface="Century Schoolbook" panose="02040604050505020304" pitchFamily="18" charset="0"/>
                          <a:ea typeface="+mn-ea"/>
                          <a:cs typeface="+mn-cs"/>
                        </a:rPr>
                        <a:t>Mektupla Öğretim Merkezi’nin genel müdürlük olması,</a:t>
                      </a:r>
                    </a:p>
                  </a:txBody>
                  <a:tcPr anchor="ctr" horzOverflow="overflow"/>
                </a:tc>
                <a:extLst>
                  <a:ext uri="{0D108BD9-81ED-4DB2-BD59-A6C34878D82A}">
                    <a16:rowId xmlns:a16="http://schemas.microsoft.com/office/drawing/2014/main" val="10003"/>
                  </a:ext>
                </a:extLst>
              </a:tr>
              <a:tr h="504760">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dirty="0">
                          <a:ln>
                            <a:noFill/>
                          </a:ln>
                          <a:effectLst/>
                        </a:rPr>
                        <a:t>1975</a:t>
                      </a:r>
                      <a:endParaRPr kumimoji="0" lang="tr-TR" altLang="tr-TR" sz="1800" b="0" i="0" u="none" strike="noStrike" cap="none" normalizeH="0" baseline="0" dirty="0">
                        <a:ln>
                          <a:noFill/>
                        </a:ln>
                        <a:solidFill>
                          <a:schemeClr val="tx1"/>
                        </a:solidFill>
                        <a:effectLst/>
                        <a:latin typeface="Arial" panose="020B0604020202020204" pitchFamily="34" charset="0"/>
                      </a:endParaRPr>
                    </a:p>
                  </a:txBody>
                  <a:tcPr anchor="ctr" horzOverflow="overflow"/>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u="none" strike="noStrike" kern="1200" cap="none" normalizeH="0" baseline="0" dirty="0">
                          <a:ln>
                            <a:noFill/>
                          </a:ln>
                          <a:solidFill>
                            <a:schemeClr val="tx1"/>
                          </a:solidFill>
                          <a:effectLst/>
                          <a:latin typeface="Century Schoolbook" panose="02040604050505020304" pitchFamily="18" charset="0"/>
                          <a:ea typeface="+mn-ea"/>
                          <a:cs typeface="+mn-cs"/>
                        </a:rPr>
                        <a:t>Yay-Kur eğitimleri ile uzaktan eğitim çalışmalarının geliştirilmesi,</a:t>
                      </a:r>
                    </a:p>
                  </a:txBody>
                  <a:tcPr anchor="ctr"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0376989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Uzaktan Eğitimin Tarihsel Gelişimi (Ülkemizde)</a:t>
            </a:r>
          </a:p>
        </p:txBody>
      </p:sp>
      <p:graphicFrame>
        <p:nvGraphicFramePr>
          <p:cNvPr id="15" name="Group 4"/>
          <p:cNvGraphicFramePr>
            <a:graphicFrameLocks/>
          </p:cNvGraphicFramePr>
          <p:nvPr>
            <p:extLst/>
          </p:nvPr>
        </p:nvGraphicFramePr>
        <p:xfrm>
          <a:off x="2133599" y="2132856"/>
          <a:ext cx="6500112" cy="3200400"/>
        </p:xfrm>
        <a:graphic>
          <a:graphicData uri="http://schemas.openxmlformats.org/drawingml/2006/table">
            <a:tbl>
              <a:tblPr>
                <a:tableStyleId>{BC89EF96-8CEA-46FF-86C4-4CE0E7609802}</a:tableStyleId>
              </a:tblPr>
              <a:tblGrid>
                <a:gridCol w="877051">
                  <a:extLst>
                    <a:ext uri="{9D8B030D-6E8A-4147-A177-3AD203B41FA5}">
                      <a16:colId xmlns:a16="http://schemas.microsoft.com/office/drawing/2014/main" val="20000"/>
                    </a:ext>
                  </a:extLst>
                </a:gridCol>
                <a:gridCol w="5623061">
                  <a:extLst>
                    <a:ext uri="{9D8B030D-6E8A-4147-A177-3AD203B41FA5}">
                      <a16:colId xmlns:a16="http://schemas.microsoft.com/office/drawing/2014/main" val="20001"/>
                    </a:ext>
                  </a:extLst>
                </a:gridCol>
              </a:tblGrid>
              <a:tr h="347618">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dirty="0">
                          <a:ln>
                            <a:noFill/>
                          </a:ln>
                          <a:effectLst/>
                        </a:rPr>
                        <a:t>1978</a:t>
                      </a:r>
                      <a:endParaRPr kumimoji="0" lang="tr-TR" altLang="tr-TR" sz="1800" b="0" i="0" u="none" strike="noStrike" cap="none" normalizeH="0" baseline="0" dirty="0">
                        <a:ln>
                          <a:noFill/>
                        </a:ln>
                        <a:solidFill>
                          <a:schemeClr val="tx1"/>
                        </a:solidFill>
                        <a:effectLst/>
                        <a:latin typeface="Arial" panose="020B0604020202020204" pitchFamily="34" charset="0"/>
                      </a:endParaRPr>
                    </a:p>
                  </a:txBody>
                  <a:tcPr anchor="ctr" horzOverflow="overflow"/>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u="none" strike="noStrike" kern="1200" cap="none" normalizeH="0" baseline="0" dirty="0">
                          <a:ln>
                            <a:noFill/>
                          </a:ln>
                          <a:solidFill>
                            <a:schemeClr val="tx1"/>
                          </a:solidFill>
                          <a:effectLst/>
                          <a:latin typeface="Century Schoolbook" panose="02040604050505020304" pitchFamily="18" charset="0"/>
                          <a:ea typeface="+mn-ea"/>
                          <a:cs typeface="+mn-cs"/>
                        </a:rPr>
                        <a:t>Açık üniversite kurulmasına karar verilmesi,</a:t>
                      </a:r>
                    </a:p>
                  </a:txBody>
                  <a:tcPr anchor="ctr" horzOverflow="overflow"/>
                </a:tc>
                <a:extLst>
                  <a:ext uri="{0D108BD9-81ED-4DB2-BD59-A6C34878D82A}">
                    <a16:rowId xmlns:a16="http://schemas.microsoft.com/office/drawing/2014/main" val="10000"/>
                  </a:ext>
                </a:extLst>
              </a:tr>
              <a:tr h="347618">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dirty="0">
                          <a:ln>
                            <a:noFill/>
                          </a:ln>
                          <a:effectLst/>
                        </a:rPr>
                        <a:t>1981</a:t>
                      </a:r>
                      <a:endParaRPr kumimoji="0" lang="tr-TR" altLang="tr-TR" sz="1800" b="0" i="0" u="none" strike="noStrike" cap="none" normalizeH="0" baseline="0" dirty="0">
                        <a:ln>
                          <a:noFill/>
                        </a:ln>
                        <a:solidFill>
                          <a:schemeClr val="tx1"/>
                        </a:solidFill>
                        <a:effectLst/>
                        <a:latin typeface="Arial" panose="020B0604020202020204" pitchFamily="34" charset="0"/>
                      </a:endParaRPr>
                    </a:p>
                  </a:txBody>
                  <a:tcPr anchor="ctr" horzOverflow="overflow"/>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u="none" strike="noStrike" kern="1200" cap="none" normalizeH="0" baseline="0" dirty="0">
                          <a:ln>
                            <a:noFill/>
                          </a:ln>
                          <a:solidFill>
                            <a:schemeClr val="tx1"/>
                          </a:solidFill>
                          <a:effectLst/>
                          <a:latin typeface="Century Schoolbook" panose="02040604050505020304" pitchFamily="18" charset="0"/>
                          <a:ea typeface="+mn-ea"/>
                          <a:cs typeface="+mn-cs"/>
                        </a:rPr>
                        <a:t>Anadolu Üniversitesi </a:t>
                      </a:r>
                      <a:r>
                        <a:rPr kumimoji="0" lang="tr-TR" sz="1800" u="none" strike="noStrike" kern="1200" cap="none" normalizeH="0" baseline="0" dirty="0" err="1">
                          <a:ln>
                            <a:noFill/>
                          </a:ln>
                          <a:solidFill>
                            <a:schemeClr val="tx1"/>
                          </a:solidFill>
                          <a:effectLst/>
                          <a:latin typeface="Century Schoolbook" panose="02040604050505020304" pitchFamily="18" charset="0"/>
                          <a:ea typeface="+mn-ea"/>
                          <a:cs typeface="+mn-cs"/>
                        </a:rPr>
                        <a:t>Açıköğretim</a:t>
                      </a:r>
                      <a:r>
                        <a:rPr kumimoji="0" lang="tr-TR" sz="1800" u="none" strike="noStrike" kern="1200" cap="none" normalizeH="0" baseline="0" dirty="0">
                          <a:ln>
                            <a:noFill/>
                          </a:ln>
                          <a:solidFill>
                            <a:schemeClr val="tx1"/>
                          </a:solidFill>
                          <a:effectLst/>
                          <a:latin typeface="Century Schoolbook" panose="02040604050505020304" pitchFamily="18" charset="0"/>
                          <a:ea typeface="+mn-ea"/>
                          <a:cs typeface="+mn-cs"/>
                        </a:rPr>
                        <a:t> Fakültesi’nin açılması,</a:t>
                      </a:r>
                    </a:p>
                  </a:txBody>
                  <a:tcPr anchor="ctr" horzOverflow="overflow"/>
                </a:tc>
                <a:extLst>
                  <a:ext uri="{0D108BD9-81ED-4DB2-BD59-A6C34878D82A}">
                    <a16:rowId xmlns:a16="http://schemas.microsoft.com/office/drawing/2014/main" val="10001"/>
                  </a:ext>
                </a:extLst>
              </a:tr>
              <a:tr h="349205">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dirty="0">
                          <a:ln>
                            <a:noFill/>
                          </a:ln>
                          <a:effectLst/>
                        </a:rPr>
                        <a:t>1981</a:t>
                      </a:r>
                      <a:endParaRPr kumimoji="0" lang="tr-TR" altLang="tr-TR" sz="1800" b="0" i="0" u="none" strike="noStrike" cap="none" normalizeH="0" baseline="0" dirty="0">
                        <a:ln>
                          <a:noFill/>
                        </a:ln>
                        <a:solidFill>
                          <a:schemeClr val="tx1"/>
                        </a:solidFill>
                        <a:effectLst/>
                        <a:latin typeface="Arial" panose="020B0604020202020204" pitchFamily="34" charset="0"/>
                      </a:endParaRPr>
                    </a:p>
                  </a:txBody>
                  <a:tcPr anchor="ctr" horzOverflow="overflow"/>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u="none" strike="noStrike" kern="1200" cap="none" normalizeH="0" baseline="0" dirty="0">
                          <a:ln>
                            <a:noFill/>
                          </a:ln>
                          <a:solidFill>
                            <a:schemeClr val="tx1"/>
                          </a:solidFill>
                          <a:effectLst/>
                          <a:latin typeface="Century Schoolbook" panose="02040604050505020304" pitchFamily="18" charset="0"/>
                          <a:ea typeface="+mn-ea"/>
                          <a:cs typeface="+mn-cs"/>
                        </a:rPr>
                        <a:t>Anadolu Üniversitesi TRT işbirliği ile okul televizyonu</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u="none" strike="noStrike" kern="1200" cap="none" normalizeH="0" baseline="0" dirty="0">
                          <a:ln>
                            <a:noFill/>
                          </a:ln>
                          <a:solidFill>
                            <a:schemeClr val="tx1"/>
                          </a:solidFill>
                          <a:effectLst/>
                          <a:latin typeface="Century Schoolbook" panose="02040604050505020304" pitchFamily="18" charset="0"/>
                          <a:ea typeface="+mn-ea"/>
                          <a:cs typeface="+mn-cs"/>
                        </a:rPr>
                        <a:t>kullanılarak eğitim vermeye başlanması,</a:t>
                      </a:r>
                    </a:p>
                  </a:txBody>
                  <a:tcPr anchor="ctr" horzOverflow="overflow"/>
                </a:tc>
                <a:extLst>
                  <a:ext uri="{0D108BD9-81ED-4DB2-BD59-A6C34878D82A}">
                    <a16:rowId xmlns:a16="http://schemas.microsoft.com/office/drawing/2014/main" val="10002"/>
                  </a:ext>
                </a:extLst>
              </a:tr>
              <a:tr h="347618">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dirty="0">
                          <a:ln>
                            <a:noFill/>
                          </a:ln>
                          <a:effectLst/>
                        </a:rPr>
                        <a:t>1992</a:t>
                      </a:r>
                      <a:endParaRPr kumimoji="0" lang="tr-TR" altLang="tr-TR" sz="1800" b="0" i="0" u="none" strike="noStrike" cap="none" normalizeH="0" baseline="0" dirty="0">
                        <a:ln>
                          <a:noFill/>
                        </a:ln>
                        <a:solidFill>
                          <a:schemeClr val="tx1"/>
                        </a:solidFill>
                        <a:effectLst/>
                        <a:latin typeface="Arial" panose="020B0604020202020204" pitchFamily="34" charset="0"/>
                      </a:endParaRPr>
                    </a:p>
                  </a:txBody>
                  <a:tcPr anchor="ctr" horzOverflow="overflow"/>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u="none" strike="noStrike" kern="1200" cap="none" normalizeH="0" baseline="0" dirty="0">
                          <a:ln>
                            <a:noFill/>
                          </a:ln>
                          <a:solidFill>
                            <a:schemeClr val="tx1"/>
                          </a:solidFill>
                          <a:effectLst/>
                          <a:latin typeface="Century Schoolbook" panose="02040604050505020304" pitchFamily="18" charset="0"/>
                          <a:ea typeface="+mn-ea"/>
                          <a:cs typeface="+mn-cs"/>
                        </a:rPr>
                        <a:t>Milli Eğitim Bakanlığı bünyesinde </a:t>
                      </a:r>
                      <a:r>
                        <a:rPr kumimoji="0" lang="tr-TR" sz="1800" u="none" strike="noStrike" kern="1200" cap="none" normalizeH="0" baseline="0" dirty="0" err="1">
                          <a:ln>
                            <a:noFill/>
                          </a:ln>
                          <a:solidFill>
                            <a:schemeClr val="tx1"/>
                          </a:solidFill>
                          <a:effectLst/>
                          <a:latin typeface="Century Schoolbook" panose="02040604050505020304" pitchFamily="18" charset="0"/>
                          <a:ea typeface="+mn-ea"/>
                          <a:cs typeface="+mn-cs"/>
                        </a:rPr>
                        <a:t>Açıköğretim</a:t>
                      </a:r>
                      <a:r>
                        <a:rPr kumimoji="0" lang="tr-TR" sz="1800" u="none" strike="noStrike" kern="1200" cap="none" normalizeH="0" baseline="0" dirty="0">
                          <a:ln>
                            <a:noFill/>
                          </a:ln>
                          <a:solidFill>
                            <a:schemeClr val="tx1"/>
                          </a:solidFill>
                          <a:effectLst/>
                          <a:latin typeface="Century Schoolbook" panose="02040604050505020304" pitchFamily="18" charset="0"/>
                          <a:ea typeface="+mn-ea"/>
                          <a:cs typeface="+mn-cs"/>
                        </a:rPr>
                        <a:t> Lisesi’nin açılması,</a:t>
                      </a:r>
                    </a:p>
                  </a:txBody>
                  <a:tcPr anchor="ctr" horzOverflow="overflow"/>
                </a:tc>
                <a:extLst>
                  <a:ext uri="{0D108BD9-81ED-4DB2-BD59-A6C34878D82A}">
                    <a16:rowId xmlns:a16="http://schemas.microsoft.com/office/drawing/2014/main" val="10003"/>
                  </a:ext>
                </a:extLst>
              </a:tr>
              <a:tr h="503173">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dirty="0">
                          <a:ln>
                            <a:noFill/>
                          </a:ln>
                          <a:effectLst/>
                        </a:rPr>
                        <a:t>1998</a:t>
                      </a:r>
                      <a:endParaRPr kumimoji="0" lang="tr-TR" altLang="tr-TR" sz="1800" b="0" i="0" u="none" strike="noStrike" cap="none" normalizeH="0" baseline="0" dirty="0">
                        <a:ln>
                          <a:noFill/>
                        </a:ln>
                        <a:solidFill>
                          <a:schemeClr val="tx1"/>
                        </a:solidFill>
                        <a:effectLst/>
                        <a:latin typeface="Arial" panose="020B0604020202020204" pitchFamily="34" charset="0"/>
                      </a:endParaRPr>
                    </a:p>
                  </a:txBody>
                  <a:tcPr anchor="ctr" horzOverflow="overflow"/>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u="none" strike="noStrike" kern="1200" cap="none" normalizeH="0" baseline="0" dirty="0">
                          <a:ln>
                            <a:noFill/>
                          </a:ln>
                          <a:solidFill>
                            <a:schemeClr val="tx1"/>
                          </a:solidFill>
                          <a:effectLst/>
                          <a:latin typeface="Century Schoolbook" panose="02040604050505020304" pitchFamily="18" charset="0"/>
                          <a:ea typeface="+mn-ea"/>
                          <a:cs typeface="+mn-cs"/>
                        </a:rPr>
                        <a:t>ODTÜ’de İnternet ile Eğitim kullanılarak IDEA Paketi uygulamasının başlatılması.</a:t>
                      </a:r>
                    </a:p>
                  </a:txBody>
                  <a:tcPr anchor="ctr"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0478069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Uzaktan Eğitimin Yararları</a:t>
            </a:r>
          </a:p>
        </p:txBody>
      </p:sp>
      <p:sp>
        <p:nvSpPr>
          <p:cNvPr id="3" name="İçerik Yer Tutucusu 2"/>
          <p:cNvSpPr>
            <a:spLocks noGrp="1"/>
          </p:cNvSpPr>
          <p:nvPr>
            <p:ph idx="1"/>
          </p:nvPr>
        </p:nvSpPr>
        <p:spPr/>
        <p:txBody>
          <a:bodyPr>
            <a:normAutofit/>
          </a:bodyPr>
          <a:lstStyle/>
          <a:p>
            <a:pPr algn="just"/>
            <a:r>
              <a:rPr lang="tr-TR" dirty="0"/>
              <a:t>Artan öğretim fırsatları,</a:t>
            </a:r>
          </a:p>
          <a:p>
            <a:pPr algn="just"/>
            <a:r>
              <a:rPr lang="tr-TR" dirty="0"/>
              <a:t>Farklı coğrafik konumlarda daha fazla kişiye ulaşarak, gereken öğretimin zamanında verilmesi,</a:t>
            </a:r>
          </a:p>
          <a:p>
            <a:pPr algn="just"/>
            <a:r>
              <a:rPr lang="tr-TR" dirty="0"/>
              <a:t>Çok farklı yerlerde olabilen konu uzmanlarına, gerçek zamanda erişim,</a:t>
            </a:r>
          </a:p>
          <a:p>
            <a:pPr algn="just"/>
            <a:r>
              <a:rPr lang="tr-TR" dirty="0"/>
              <a:t>Öğretim ortam ve metotlarında artan esneklik,</a:t>
            </a:r>
          </a:p>
          <a:p>
            <a:pPr algn="just"/>
            <a:r>
              <a:rPr lang="tr-TR" dirty="0"/>
              <a:t>Öğretmen ve öğretim kaynaklarının paylaşımındaki artış,</a:t>
            </a:r>
          </a:p>
        </p:txBody>
      </p:sp>
      <p:pic>
        <p:nvPicPr>
          <p:cNvPr id="4" name="Resim 3"/>
          <p:cNvPicPr>
            <a:picLocks noChangeAspect="1"/>
          </p:cNvPicPr>
          <p:nvPr/>
        </p:nvPicPr>
        <p:blipFill>
          <a:blip r:embed="rId2"/>
          <a:stretch>
            <a:fillRect/>
          </a:stretch>
        </p:blipFill>
        <p:spPr>
          <a:xfrm>
            <a:off x="2711624" y="5157192"/>
            <a:ext cx="5474682" cy="1615580"/>
          </a:xfrm>
          <a:prstGeom prst="rect">
            <a:avLst/>
          </a:prstGeom>
        </p:spPr>
      </p:pic>
    </p:spTree>
    <p:extLst>
      <p:ext uri="{BB962C8B-B14F-4D97-AF65-F5344CB8AC3E}">
        <p14:creationId xmlns:p14="http://schemas.microsoft.com/office/powerpoint/2010/main" val="154752218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{0A2C5A83-9DFF-F246-8CF9-8BAB11B4EB0E}tf10001079</Template>
  <TotalTime>17</TotalTime>
  <Words>696</Words>
  <Application>Microsoft Macintosh PowerPoint</Application>
  <PresentationFormat>Widescreen</PresentationFormat>
  <Paragraphs>123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Century Schoolbook</vt:lpstr>
      <vt:lpstr>Vapor Trail</vt:lpstr>
      <vt:lpstr>Uzaktan Eğitim Tarihsel Gelişimi</vt:lpstr>
      <vt:lpstr>Uzaktan Eğitimin Tarihsel Gelişimi</vt:lpstr>
      <vt:lpstr>Uzaktan Eğitimin Tarihsel Gelişimi</vt:lpstr>
      <vt:lpstr>Uzaktan Eğitimin Tarihsel Gelişimi</vt:lpstr>
      <vt:lpstr>Uzaktan Eğitimin Tarihsel Gelişimi (Dünyada)</vt:lpstr>
      <vt:lpstr>Uzaktan Eğitimin Tarihsel Gelişimi (Dünyada)</vt:lpstr>
      <vt:lpstr>Uzaktan Eğitimin Tarihsel Gelişimi (Ülkemizde)</vt:lpstr>
      <vt:lpstr>Uzaktan Eğitimin Tarihsel Gelişimi (Ülkemizde)</vt:lpstr>
      <vt:lpstr>Uzaktan Eğitimin Yararları</vt:lpstr>
      <vt:lpstr>Uzaktan Eğitimin Yararları</vt:lpstr>
      <vt:lpstr>Uzaktan Eğitimin Sınırlılıkları</vt:lpstr>
      <vt:lpstr>Uzaktan Eğitimin Sınırlılıkları</vt:lpstr>
      <vt:lpstr>Uzaktan Eğitimin Sınırlılıkları</vt:lpstr>
      <vt:lpstr>Uzaktan Eğitimin Türkiye İçin Önemi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Uzaktan Eğitim Tarihsel Gelişimi</dc:title>
  <dc:creator>kullanicii</dc:creator>
  <cp:lastModifiedBy>deniz atal</cp:lastModifiedBy>
  <cp:revision>3</cp:revision>
  <dcterms:created xsi:type="dcterms:W3CDTF">2019-04-10T14:45:04Z</dcterms:created>
  <dcterms:modified xsi:type="dcterms:W3CDTF">2019-04-14T19:30:35Z</dcterms:modified>
</cp:coreProperties>
</file>