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7D23DB3-E64D-47EF-8183-037CC75CAF1E}"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396970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D23DB3-E64D-47EF-8183-037CC75CAF1E}"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51640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D23DB3-E64D-47EF-8183-037CC75CAF1E}"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4232710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D23DB3-E64D-47EF-8183-037CC75CAF1E}"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212626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7D23DB3-E64D-47EF-8183-037CC75CAF1E}"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298685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D23DB3-E64D-47EF-8183-037CC75CAF1E}"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2633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D23DB3-E64D-47EF-8183-037CC75CAF1E}"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2323560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D23DB3-E64D-47EF-8183-037CC75CAF1E}"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436058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D23DB3-E64D-47EF-8183-037CC75CAF1E}"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3544483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7D23DB3-E64D-47EF-8183-037CC75CAF1E}"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2449263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7D23DB3-E64D-47EF-8183-037CC75CAF1E}"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3CFA10-0CD5-4136-AE4F-3E3950B16344}" type="slidenum">
              <a:rPr lang="tr-TR" smtClean="0"/>
              <a:t>‹#›</a:t>
            </a:fld>
            <a:endParaRPr lang="tr-TR"/>
          </a:p>
        </p:txBody>
      </p:sp>
    </p:spTree>
    <p:extLst>
      <p:ext uri="{BB962C8B-B14F-4D97-AF65-F5344CB8AC3E}">
        <p14:creationId xmlns:p14="http://schemas.microsoft.com/office/powerpoint/2010/main" val="163457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23DB3-E64D-47EF-8183-037CC75CAF1E}"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3CFA10-0CD5-4136-AE4F-3E3950B16344}" type="slidenum">
              <a:rPr lang="tr-TR" smtClean="0"/>
              <a:t>‹#›</a:t>
            </a:fld>
            <a:endParaRPr lang="tr-TR"/>
          </a:p>
        </p:txBody>
      </p:sp>
    </p:spTree>
    <p:extLst>
      <p:ext uri="{BB962C8B-B14F-4D97-AF65-F5344CB8AC3E}">
        <p14:creationId xmlns:p14="http://schemas.microsoft.com/office/powerpoint/2010/main" val="361843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621" y="207963"/>
            <a:ext cx="9144000" cy="2387600"/>
          </a:xfrm>
        </p:spPr>
        <p:txBody>
          <a:bodyPr/>
          <a:lstStyle/>
          <a:p>
            <a:r>
              <a:rPr lang="tr-TR" dirty="0" smtClean="0"/>
              <a:t>Vakıf Nedir?</a:t>
            </a:r>
            <a:endParaRPr lang="tr-TR" dirty="0"/>
          </a:p>
        </p:txBody>
      </p:sp>
      <p:sp>
        <p:nvSpPr>
          <p:cNvPr id="3" name="Alt Başlık 2"/>
          <p:cNvSpPr>
            <a:spLocks noGrp="1"/>
          </p:cNvSpPr>
          <p:nvPr>
            <p:ph type="subTitle" idx="1"/>
          </p:nvPr>
        </p:nvSpPr>
        <p:spPr>
          <a:xfrm>
            <a:off x="1524000" y="2758890"/>
            <a:ext cx="9144000" cy="1655762"/>
          </a:xfrm>
        </p:spPr>
        <p:txBody>
          <a:bodyPr>
            <a:normAutofit lnSpcReduction="10000"/>
          </a:bodyPr>
          <a:lstStyle/>
          <a:p>
            <a:r>
              <a:rPr lang="tr-TR" dirty="0" smtClean="0"/>
              <a:t>Sözlükte “durmak; durdurmak, alıkoymak” anlamındaki vakıf (</a:t>
            </a:r>
            <a:r>
              <a:rPr lang="tr-TR" dirty="0" err="1" smtClean="0"/>
              <a:t>vakf</a:t>
            </a:r>
            <a:r>
              <a:rPr lang="tr-TR" dirty="0" smtClean="0"/>
              <a:t>) kelimesi terim olarak “bir malın </a:t>
            </a:r>
            <a:r>
              <a:rPr lang="tr-TR" dirty="0" err="1" smtClean="0"/>
              <a:t>mâliki</a:t>
            </a:r>
            <a:r>
              <a:rPr lang="tr-TR" dirty="0" smtClean="0"/>
              <a:t> tarafından dinî, içtimaî ve </a:t>
            </a:r>
            <a:r>
              <a:rPr lang="tr-TR" dirty="0" err="1" smtClean="0"/>
              <a:t>hayrî</a:t>
            </a:r>
            <a:r>
              <a:rPr lang="tr-TR" dirty="0" smtClean="0"/>
              <a:t> bir gayeye ebediyen tahsisi” şeklinde özetlenebilecek hukukî bir işlemle kurulan ve İslâm medeniyetinin önemli unsurlarından birini teşkil eden hayır müessesesini ifade eder. </a:t>
            </a:r>
            <a:endParaRPr lang="tr-TR" dirty="0"/>
          </a:p>
        </p:txBody>
      </p:sp>
    </p:spTree>
    <p:extLst>
      <p:ext uri="{BB962C8B-B14F-4D97-AF65-F5344CB8AC3E}">
        <p14:creationId xmlns:p14="http://schemas.microsoft.com/office/powerpoint/2010/main" val="143330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08108"/>
            <a:ext cx="10515600" cy="4351338"/>
          </a:xfrm>
        </p:spPr>
        <p:txBody>
          <a:bodyPr>
            <a:normAutofit fontScale="77500" lnSpcReduction="20000"/>
          </a:bodyPr>
          <a:lstStyle/>
          <a:p>
            <a:pPr algn="just">
              <a:lnSpc>
                <a:spcPct val="150000"/>
              </a:lnSpc>
            </a:pPr>
            <a:r>
              <a:rPr lang="tr-TR" dirty="0" err="1" smtClean="0"/>
              <a:t>Kur’ân</a:t>
            </a:r>
            <a:r>
              <a:rPr lang="tr-TR" dirty="0" smtClean="0"/>
              <a:t>-ı Kerîm’de vakıf kavramını ve kurumunu doğrudan çağrıştıracak bir ifade yer almamakla birlikte Allah yolunda harcama yapmayı, fakir, muhtaç ve kimsesizlere infak ve </a:t>
            </a:r>
            <a:r>
              <a:rPr lang="tr-TR" dirty="0" err="1" smtClean="0"/>
              <a:t>tasaddukta</a:t>
            </a:r>
            <a:r>
              <a:rPr lang="tr-TR" dirty="0" smtClean="0"/>
              <a:t> bulunmayı, iyilik yapmada ve takvada yardımlaşmayı, hayır ve yararlı işlere yönelmeyi öğütleyen birçok </a:t>
            </a:r>
            <a:r>
              <a:rPr lang="tr-TR" dirty="0" err="1" smtClean="0"/>
              <a:t>âyet</a:t>
            </a:r>
            <a:r>
              <a:rPr lang="tr-TR" dirty="0" smtClean="0"/>
              <a:t> </a:t>
            </a:r>
            <a:r>
              <a:rPr lang="tr-TR" dirty="0" err="1" smtClean="0"/>
              <a:t>müslüman</a:t>
            </a:r>
            <a:r>
              <a:rPr lang="tr-TR" dirty="0" smtClean="0"/>
              <a:t> toplumlarda vakıf anlayış ve uygulamasının temelini oluşturmuştur. Bunların içinden özellikle, “Sevdiğiniz şeylerden Allah yolunda harcamadıkça gerçek iyiliğe ulaşamazsınız” </a:t>
            </a:r>
            <a:r>
              <a:rPr lang="tr-TR" dirty="0" err="1" smtClean="0"/>
              <a:t>âyeti</a:t>
            </a:r>
            <a:r>
              <a:rPr lang="tr-TR" dirty="0" smtClean="0"/>
              <a:t> (</a:t>
            </a:r>
            <a:r>
              <a:rPr lang="tr-TR" dirty="0" err="1" smtClean="0"/>
              <a:t>Âl</a:t>
            </a:r>
            <a:r>
              <a:rPr lang="tr-TR" dirty="0" smtClean="0"/>
              <a:t>-i </a:t>
            </a:r>
            <a:r>
              <a:rPr lang="tr-TR" dirty="0" err="1" smtClean="0"/>
              <a:t>İmrân</a:t>
            </a:r>
            <a:r>
              <a:rPr lang="tr-TR" dirty="0" smtClean="0"/>
              <a:t> 3/92) ve </a:t>
            </a:r>
            <a:r>
              <a:rPr lang="tr-TR" dirty="0" err="1" smtClean="0"/>
              <a:t>mescidlerin</a:t>
            </a:r>
            <a:r>
              <a:rPr lang="tr-TR" dirty="0" smtClean="0"/>
              <a:t> Allah’a ait olduğunun, Allah’ın </a:t>
            </a:r>
            <a:r>
              <a:rPr lang="tr-TR" dirty="0" err="1" smtClean="0"/>
              <a:t>mescidlerini</a:t>
            </a:r>
            <a:r>
              <a:rPr lang="tr-TR" dirty="0" smtClean="0"/>
              <a:t> ancak birtakım niteliklere sahip kimselerin imar edebileceğinin bildirilmesi (et-</a:t>
            </a:r>
            <a:r>
              <a:rPr lang="tr-TR" dirty="0" err="1" smtClean="0"/>
              <a:t>Tevbe</a:t>
            </a:r>
            <a:r>
              <a:rPr lang="tr-TR" dirty="0" smtClean="0"/>
              <a:t> 9/18-19; el-Cin 72/18) bazı âlimlerce vakıfla daha sıkı biçimde ilişkilendirilmiştir.</a:t>
            </a:r>
            <a:endParaRPr lang="tr-TR" dirty="0"/>
          </a:p>
        </p:txBody>
      </p:sp>
    </p:spTree>
    <p:extLst>
      <p:ext uri="{BB962C8B-B14F-4D97-AF65-F5344CB8AC3E}">
        <p14:creationId xmlns:p14="http://schemas.microsoft.com/office/powerpoint/2010/main" val="2573735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Vakıf Çeşitleri</a:t>
            </a:r>
            <a:endParaRPr lang="tr-TR" dirty="0"/>
          </a:p>
        </p:txBody>
      </p:sp>
      <p:sp>
        <p:nvSpPr>
          <p:cNvPr id="3" name="İçerik Yer Tutucusu 2"/>
          <p:cNvSpPr>
            <a:spLocks noGrp="1"/>
          </p:cNvSpPr>
          <p:nvPr>
            <p:ph idx="1"/>
          </p:nvPr>
        </p:nvSpPr>
        <p:spPr/>
        <p:txBody>
          <a:bodyPr>
            <a:normAutofit fontScale="62500" lnSpcReduction="20000"/>
          </a:bodyPr>
          <a:lstStyle/>
          <a:p>
            <a:pPr algn="just">
              <a:lnSpc>
                <a:spcPct val="160000"/>
              </a:lnSpc>
            </a:pPr>
            <a:r>
              <a:rPr lang="tr-TR" dirty="0" smtClean="0"/>
              <a:t>1-Vakıflar malın mülkiyeti itibariyle sahih ve gayri sahih kısımlarına ayrılır. Konusunu mülk arazi veya diğer mülk menkul ve gayri menkul malların teşkil ettiği vakıflar sahih vakıflardır. Vakıf denilince esasen akla gelen de budur. Gayri sahih vakıflara </a:t>
            </a:r>
            <a:r>
              <a:rPr lang="tr-TR" dirty="0" err="1" smtClean="0"/>
              <a:t>irsâdî</a:t>
            </a:r>
            <a:r>
              <a:rPr lang="tr-TR" dirty="0" smtClean="0"/>
              <a:t> vakıflar yahut tahsisat kabilinden vakıflar da denilmektedir. Bu tür vakıflar devlete ait arazinin kuru mülkiyeti yine devlette kalmak şartıyla gelirlerinin kamu otoritesi tarafından </a:t>
            </a:r>
            <a:r>
              <a:rPr lang="tr-TR" dirty="0" err="1" smtClean="0"/>
              <a:t>beytülmâlde</a:t>
            </a:r>
            <a:r>
              <a:rPr lang="tr-TR" dirty="0" smtClean="0"/>
              <a:t> hakkı olan bir cihete tahsisinden ibarettir. Buna göre devlet eğitim, sağlık ve sosyal güvenlik hizmetleri gibi kamu hizmetlerinin finansmanı için devlete ait </a:t>
            </a:r>
            <a:r>
              <a:rPr lang="tr-TR" dirty="0" err="1" smtClean="0"/>
              <a:t>mîrî</a:t>
            </a:r>
            <a:r>
              <a:rPr lang="tr-TR" dirty="0" smtClean="0"/>
              <a:t> arazinin gelirlerini vakıf adıyla devamlı şekilde tahsis etmektedir. Vakfın bu çeşidinde vakfedilen malda mülk olma özelliği bulunmadığı ve bu yüzden gerçek anlamda vakıf sayılmadığı için buna gayri sahih vakıf denilmiştir. Bu tabir gayri sahih vakıfların hukuken geçersiz sayıldığı anlamına gelmez. Gayri sahih vakıflar </a:t>
            </a:r>
            <a:r>
              <a:rPr lang="tr-TR" dirty="0" err="1" smtClean="0"/>
              <a:t>mîrî</a:t>
            </a:r>
            <a:r>
              <a:rPr lang="tr-TR" dirty="0" smtClean="0"/>
              <a:t> arazi hükümlerine tâbi kılınmıştır </a:t>
            </a:r>
            <a:endParaRPr lang="tr-TR" dirty="0"/>
          </a:p>
        </p:txBody>
      </p:sp>
    </p:spTree>
    <p:extLst>
      <p:ext uri="{BB962C8B-B14F-4D97-AF65-F5344CB8AC3E}">
        <p14:creationId xmlns:p14="http://schemas.microsoft.com/office/powerpoint/2010/main" val="130291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34976"/>
            <a:ext cx="10515600" cy="4351338"/>
          </a:xfrm>
        </p:spPr>
        <p:txBody>
          <a:bodyPr>
            <a:normAutofit fontScale="77500" lnSpcReduction="20000"/>
          </a:bodyPr>
          <a:lstStyle/>
          <a:p>
            <a:pPr algn="just">
              <a:lnSpc>
                <a:spcPct val="150000"/>
              </a:lnSpc>
            </a:pPr>
            <a:r>
              <a:rPr lang="tr-TR" dirty="0" smtClean="0"/>
              <a:t>2- Yararlananlar açısından vakıflar </a:t>
            </a:r>
            <a:r>
              <a:rPr lang="tr-TR" dirty="0" err="1" smtClean="0"/>
              <a:t>hayrî</a:t>
            </a:r>
            <a:r>
              <a:rPr lang="tr-TR" dirty="0" smtClean="0"/>
              <a:t> ve </a:t>
            </a:r>
            <a:r>
              <a:rPr lang="tr-TR" dirty="0" err="1" smtClean="0"/>
              <a:t>zürrî</a:t>
            </a:r>
            <a:r>
              <a:rPr lang="tr-TR" dirty="0" smtClean="0"/>
              <a:t> kısımlarına ayrılır. </a:t>
            </a:r>
            <a:r>
              <a:rPr lang="tr-TR" dirty="0" err="1" smtClean="0"/>
              <a:t>Hayrî</a:t>
            </a:r>
            <a:r>
              <a:rPr lang="tr-TR" dirty="0" smtClean="0"/>
              <a:t> vakıflar doğrudan doğruya hayır amacıyla kurulan ve yararlananları fakirler, yolcular, öğrenciler gibi genel bir nitelendirme ile belirlenen kişiler olan vakıflardır. Vakıftan yararlananların vakfedenin zengin veya fakir hısımlarından meydana geldiği ve fakirlerin yararlanması bunların ortadan kalkması şartına bağlandığı vakıflara </a:t>
            </a:r>
            <a:r>
              <a:rPr lang="tr-TR" dirty="0" err="1" smtClean="0"/>
              <a:t>zürrî</a:t>
            </a:r>
            <a:r>
              <a:rPr lang="tr-TR" dirty="0" smtClean="0"/>
              <a:t> vakıflar denilmektedir. Bu tür vakıflara evlâtlık veya ehlî vakıf adı da verilmektedir. Fakihlerin büyük çoğunluğu tarafından câiz görülen </a:t>
            </a:r>
            <a:r>
              <a:rPr lang="tr-TR" dirty="0" err="1" smtClean="0"/>
              <a:t>zürrî</a:t>
            </a:r>
            <a:r>
              <a:rPr lang="tr-TR" dirty="0" smtClean="0"/>
              <a:t> vakıflar son asırlarda uzun tartışmalara yol açmışsa da Osmanlı toplumunda bunların </a:t>
            </a:r>
            <a:r>
              <a:rPr lang="tr-TR" dirty="0" err="1" smtClean="0"/>
              <a:t>meşrû</a:t>
            </a:r>
            <a:r>
              <a:rPr lang="tr-TR" dirty="0" smtClean="0"/>
              <a:t> sayıldığı ve önemli oranda uygulandığı bilinmektedir.</a:t>
            </a:r>
            <a:endParaRPr lang="tr-TR" dirty="0"/>
          </a:p>
        </p:txBody>
      </p:sp>
    </p:spTree>
    <p:extLst>
      <p:ext uri="{BB962C8B-B14F-4D97-AF65-F5344CB8AC3E}">
        <p14:creationId xmlns:p14="http://schemas.microsoft.com/office/powerpoint/2010/main" val="1779023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6325" y="1041853"/>
            <a:ext cx="10502735" cy="5133316"/>
          </a:xfrm>
        </p:spPr>
        <p:txBody>
          <a:bodyPr>
            <a:normAutofit fontScale="85000" lnSpcReduction="20000"/>
          </a:bodyPr>
          <a:lstStyle/>
          <a:p>
            <a:pPr algn="just">
              <a:lnSpc>
                <a:spcPct val="150000"/>
              </a:lnSpc>
            </a:pPr>
            <a:r>
              <a:rPr lang="tr-TR" dirty="0" smtClean="0"/>
              <a:t>3. Kendilerinden yararlanma biçimleri açısından vakıflar aynı ile faydalanılanlar ve aynı ile faydalanılmayanlar diye iki kısma ayrılır. Aynı ile faydalanılan vakıflara vakıf hukuku literatüründe “</a:t>
            </a:r>
            <a:r>
              <a:rPr lang="tr-TR" dirty="0" err="1" smtClean="0"/>
              <a:t>müessesât</a:t>
            </a:r>
            <a:r>
              <a:rPr lang="tr-TR" dirty="0" smtClean="0"/>
              <a:t>-ı </a:t>
            </a:r>
            <a:r>
              <a:rPr lang="tr-TR" dirty="0" err="1" smtClean="0"/>
              <a:t>hayriyye</a:t>
            </a:r>
            <a:r>
              <a:rPr lang="tr-TR" dirty="0" smtClean="0"/>
              <a:t>, </a:t>
            </a:r>
            <a:r>
              <a:rPr lang="tr-TR" dirty="0" err="1" smtClean="0"/>
              <a:t>hayrât</a:t>
            </a:r>
            <a:r>
              <a:rPr lang="tr-TR" dirty="0" smtClean="0"/>
              <a:t>, </a:t>
            </a:r>
            <a:r>
              <a:rPr lang="tr-TR" dirty="0" err="1" smtClean="0"/>
              <a:t>hayrât</a:t>
            </a:r>
            <a:r>
              <a:rPr lang="tr-TR" dirty="0" smtClean="0"/>
              <a:t> ve </a:t>
            </a:r>
            <a:r>
              <a:rPr lang="tr-TR" dirty="0" err="1" smtClean="0"/>
              <a:t>meberrât</a:t>
            </a:r>
            <a:r>
              <a:rPr lang="tr-TR" dirty="0" smtClean="0"/>
              <a:t>” isimleri verilmektedir. Bunlar da iki gruba ayrılır. Birincisi </a:t>
            </a:r>
            <a:r>
              <a:rPr lang="tr-TR" dirty="0" err="1" smtClean="0"/>
              <a:t>mâbed</a:t>
            </a:r>
            <a:r>
              <a:rPr lang="tr-TR" dirty="0" smtClean="0"/>
              <a:t>, kütüphane, misafirhane, çeşme, kuyu, köprü, </a:t>
            </a:r>
            <a:r>
              <a:rPr lang="tr-TR" dirty="0" err="1" smtClean="0"/>
              <a:t>ribât</a:t>
            </a:r>
            <a:r>
              <a:rPr lang="tr-TR" dirty="0" smtClean="0"/>
              <a:t> ve umumi mezarlık gibi herkesin faydalanabileceği, ikincisi imaret, </a:t>
            </a:r>
            <a:r>
              <a:rPr lang="tr-TR" dirty="0" err="1" smtClean="0"/>
              <a:t>hastahane</a:t>
            </a:r>
            <a:r>
              <a:rPr lang="tr-TR" dirty="0" smtClean="0"/>
              <a:t> ve </a:t>
            </a:r>
            <a:r>
              <a:rPr lang="tr-TR" dirty="0" err="1" smtClean="0"/>
              <a:t>dulhâne</a:t>
            </a:r>
            <a:r>
              <a:rPr lang="tr-TR" dirty="0" smtClean="0"/>
              <a:t> gibi sadece fakirlerin yararlanabileceği kurumlardır. Aynı ile faydalanılmayan vakıflar kendilerinden doğrudan doğruya değil gelirleri sayesinde yararlanılan vakıflardır. Bu tür vakıflarda topluma verilen hizmetin devamını sağlamak için ihtiyaç duyulan sermaye vakfın işletilmesiyle elde edilir. </a:t>
            </a:r>
            <a:endParaRPr lang="tr-TR" dirty="0"/>
          </a:p>
        </p:txBody>
      </p:sp>
    </p:spTree>
    <p:extLst>
      <p:ext uri="{BB962C8B-B14F-4D97-AF65-F5344CB8AC3E}">
        <p14:creationId xmlns:p14="http://schemas.microsoft.com/office/powerpoint/2010/main" val="12610479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499</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Vakıf Nedir?</vt:lpstr>
      <vt:lpstr>PowerPoint Sunusu</vt:lpstr>
      <vt:lpstr>Vakıf Çeşitleri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Vakıf Nedir?</dc:title>
  <dc:creator>ferda</dc:creator>
  <cp:lastModifiedBy>ferda</cp:lastModifiedBy>
  <cp:revision>2</cp:revision>
  <dcterms:created xsi:type="dcterms:W3CDTF">2018-11-02T16:37:19Z</dcterms:created>
  <dcterms:modified xsi:type="dcterms:W3CDTF">2019-05-27T11:23:20Z</dcterms:modified>
</cp:coreProperties>
</file>