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Gruplarla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smtClean="0">
                <a:solidFill>
                  <a:schemeClr val="tx1"/>
                </a:solidFill>
                <a:latin typeface="Calibri" panose="020F0502020204030204" pitchFamily="34" charset="0"/>
                <a:cs typeface="Calibri" panose="020F0502020204030204" pitchFamily="34" charset="0"/>
              </a:rPr>
              <a:t>Konu: </a:t>
            </a:r>
            <a:br>
              <a:rPr lang="tr-TR" sz="3200" smtClean="0"/>
            </a:br>
            <a:r>
              <a:rPr lang="tr-TR" sz="3200" smtClean="0"/>
              <a:t>Gruplarla sosyal hizmet müdahalesini değerlendirme II</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Grup Lideri Olarak Sosyal Hizmet Uzmanının Üyelerce </a:t>
            </a:r>
            <a:r>
              <a:rPr lang="tr-TR" b="1" dirty="0" smtClean="0"/>
              <a:t>Değerlendirilmesi</a:t>
            </a:r>
            <a:endParaRPr lang="tr-TR" dirty="0"/>
          </a:p>
        </p:txBody>
      </p:sp>
      <p:sp>
        <p:nvSpPr>
          <p:cNvPr id="3" name="2 İçerik Yer Tutucusu"/>
          <p:cNvSpPr>
            <a:spLocks noGrp="1"/>
          </p:cNvSpPr>
          <p:nvPr>
            <p:ph sz="quarter" idx="1"/>
          </p:nvPr>
        </p:nvSpPr>
        <p:spPr>
          <a:xfrm>
            <a:off x="457200" y="1556792"/>
            <a:ext cx="8229600" cy="4600168"/>
          </a:xfrm>
        </p:spPr>
        <p:txBody>
          <a:bodyPr/>
          <a:lstStyle/>
          <a:p>
            <a:r>
              <a:rPr lang="tr-TR" dirty="0" smtClean="0"/>
              <a:t>Grup </a:t>
            </a:r>
            <a:r>
              <a:rPr lang="tr-TR" dirty="0" smtClean="0"/>
              <a:t>çalışmasından sonra grup lideri; “Grupta ne kadar aktifim? Süreç içindeki müdahalelerim yerinde ve zamanında gerçekleşti mi?”, “İletişim sorunları ile karşılaştım mı?”, “Dirençlerle karşılaştım mı?”, “Bütün grup üyelerine karşı kabul edici miydim?”, </a:t>
            </a:r>
            <a:r>
              <a:rPr lang="tr-TR" dirty="0" smtClean="0"/>
              <a:t>gibi sorularla değerlendirme yapılır.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Sosyal Hizmet Uzmanlarının Kendini Değerlendirmesi</a:t>
            </a:r>
            <a:endParaRPr lang="tr-TR" dirty="0" smtClean="0"/>
          </a:p>
          <a:p>
            <a:r>
              <a:rPr lang="tr-TR" dirty="0" smtClean="0"/>
              <a:t>Üyelerin elde ettikleri sonuçlar bir parça da sosyal hizmet uzmanının yetkinliği ve uygun hizmetleri sunmasına bağlıdır.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1.Planlama Aşaması</a:t>
            </a:r>
            <a:endParaRPr lang="tr-TR" dirty="0" smtClean="0"/>
          </a:p>
          <a:p>
            <a:r>
              <a:rPr lang="tr-TR" dirty="0" smtClean="0"/>
              <a:t>Yaklaşım seçimine etki eden gruptaki üyelerin ihtiyaçları nelerdir?</a:t>
            </a:r>
            <a:endParaRPr lang="tr-TR" dirty="0" smtClean="0"/>
          </a:p>
          <a:p>
            <a:r>
              <a:rPr lang="tr-TR" dirty="0" smtClean="0"/>
              <a:t>Üyelerin neyi başarmasına yardım etmek istiyorsunuz? Grubun amacı ve üyelerin amaçları uyumlu mudur? Çeşitli durumlarda grubun amaçları gerektiğinde tekrar gözden geçirildi mi?</a:t>
            </a:r>
            <a:endParaRPr lang="tr-TR" dirty="0" smtClean="0"/>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2. Başlangıç Aşaması</a:t>
            </a:r>
            <a:endParaRPr lang="tr-TR" dirty="0" smtClean="0"/>
          </a:p>
          <a:p>
            <a:r>
              <a:rPr lang="tr-TR" dirty="0" smtClean="0"/>
              <a:t>Hangi derecede grubun maksimum faydasına yönelik grup atmosferi yarattınız?</a:t>
            </a:r>
            <a:endParaRPr lang="tr-TR" dirty="0" smtClean="0"/>
          </a:p>
          <a:p>
            <a:r>
              <a:rPr lang="tr-TR" dirty="0" smtClean="0"/>
              <a:t>Grup üyelerini gruba hangi derecede ve nasıl alıştırdınız?</a:t>
            </a:r>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3.Grubun ve Bireylerin Devam Eden Değerlendirmesi</a:t>
            </a:r>
            <a:endParaRPr lang="tr-TR" dirty="0" smtClean="0"/>
          </a:p>
          <a:p>
            <a:r>
              <a:rPr lang="tr-TR" dirty="0" smtClean="0"/>
              <a:t>Her bir üyenin hâlihazırdaki ihtiyaçları, sorunları ve güçlü yönlerini anladığınızı ne derecede belli ettiniz?</a:t>
            </a:r>
            <a:endParaRPr lang="tr-TR" dirty="0" smtClean="0"/>
          </a:p>
          <a:p>
            <a:r>
              <a:rPr lang="tr-TR" dirty="0" smtClean="0"/>
              <a:t>Bir sistem olarak grubun işlevselliğindeki sorunların ne kadar farkındaydınız?</a:t>
            </a:r>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4.İlişkinin Kullanımı</a:t>
            </a:r>
            <a:endParaRPr lang="tr-TR" dirty="0" smtClean="0"/>
          </a:p>
          <a:p>
            <a:r>
              <a:rPr lang="tr-TR" dirty="0" smtClean="0"/>
              <a:t>Her bir üye ile ilişkinizin doğası ve kalitesi nedir? Empati kalitesi, kabullenme, sezgi, etik prensiplere uyma, üyeler arasında veya size karşı ifade edilen duygulara olumlu veya olumsuz tepki verme ve kabullenme, </a:t>
            </a:r>
            <a:r>
              <a:rPr lang="tr-TR" dirty="0" err="1" smtClean="0"/>
              <a:t>transferans</a:t>
            </a:r>
            <a:r>
              <a:rPr lang="tr-TR" dirty="0" smtClean="0"/>
              <a:t>, karşıt </a:t>
            </a:r>
            <a:r>
              <a:rPr lang="tr-TR" dirty="0" err="1" smtClean="0"/>
              <a:t>transferans</a:t>
            </a:r>
            <a:r>
              <a:rPr lang="tr-TR" dirty="0" smtClean="0"/>
              <a:t> tepkilerini değerlendiriniz.</a:t>
            </a:r>
            <a:endParaRPr lang="tr-TR"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5.Müdahale Kategorilerini Kullanma</a:t>
            </a:r>
            <a:endParaRPr lang="tr-TR" dirty="0" smtClean="0"/>
          </a:p>
          <a:p>
            <a:r>
              <a:rPr lang="tr-TR" dirty="0" smtClean="0"/>
              <a:t>Her bir üyenin ihtiyaçlarını ve hazır olup olmadıklarını aklınızda tutarak hangi derecede müdahale yeteneklerinizi kullandınız ve seçtiniz? Destekleme, yapılandırma, tavsiye ve rehberlik, araştırma, eğitim, açıklığa kavuşturma, yüzleştirme ve yorumlamayı değerlendiriniz.</a:t>
            </a:r>
            <a:endParaRPr lang="tr-TR"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None/>
            </a:pPr>
            <a:r>
              <a:rPr lang="tr-TR" b="1" dirty="0" smtClean="0"/>
              <a:t>6. Grup Yapısına Etkileşimsel Süreçlerin Kullanımının Etkisi</a:t>
            </a:r>
            <a:endParaRPr lang="tr-TR" dirty="0" smtClean="0"/>
          </a:p>
          <a:p>
            <a:r>
              <a:rPr lang="tr-TR" dirty="0" smtClean="0"/>
              <a:t>Grup üyelerinin grup kararları ve aktivitelerine katılımına yardımcı olurken ne kadar başarılıydınız?</a:t>
            </a:r>
            <a:endParaRPr lang="tr-TR" dirty="0" smtClean="0"/>
          </a:p>
          <a:p>
            <a:r>
              <a:rPr lang="tr-TR" dirty="0" smtClean="0"/>
              <a:t>Grup içindeki dinamik güçler ile alakalı katılım göstermek için üyelerin normları kullanmalarına ne derecede yardım ettiniz?</a:t>
            </a:r>
            <a:endParaRPr lang="tr-TR" dirty="0" smtClean="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2517</Words>
  <Application>WPS Presentation</Application>
  <PresentationFormat>Ekran Gösterisi (4:3)</PresentationFormat>
  <Paragraphs>47</Paragraphs>
  <Slides>10</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10</vt:i4>
      </vt:variant>
    </vt:vector>
  </HeadingPairs>
  <TitlesOfParts>
    <vt:vector size="22"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Grup Lideri Olarak Sosyal Hizmet Uzmanının Üyelerce Değerlendirilmesi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göker</cp:lastModifiedBy>
  <cp:revision>8</cp:revision>
  <dcterms:created xsi:type="dcterms:W3CDTF">2017-04-26T08:36:00Z</dcterms:created>
  <dcterms:modified xsi:type="dcterms:W3CDTF">2020-04-28T20:10:40Z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