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5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1666E3AF-1FD1-48AA-B3C2-EAFF8E18089C}" type="datetimeFigureOut">
              <a:rPr lang="tr-TR" smtClean="0"/>
              <a:t>29.05.2017</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428F4581-3BE7-4B31-9424-A30DBA372FF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666E3AF-1FD1-48AA-B3C2-EAFF8E18089C}" type="datetimeFigureOut">
              <a:rPr lang="tr-TR" smtClean="0"/>
              <a:t>29.05.2017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8F4581-3BE7-4B31-9424-A30DBA372FF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1666E3AF-1FD1-48AA-B3C2-EAFF8E18089C}" type="datetimeFigureOut">
              <a:rPr lang="tr-TR" smtClean="0"/>
              <a:t>29.05.2017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28F4581-3BE7-4B31-9424-A30DBA372FF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1666E3AF-1FD1-48AA-B3C2-EAFF8E18089C}" type="datetimeFigureOut">
              <a:rPr lang="tr-TR" smtClean="0"/>
              <a:t>29.05.2017</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428F4581-3BE7-4B31-9424-A30DBA372FF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1666E3AF-1FD1-48AA-B3C2-EAFF8E18089C}" type="datetimeFigureOut">
              <a:rPr lang="tr-TR" smtClean="0"/>
              <a:t>29.05.2017</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428F4581-3BE7-4B31-9424-A30DBA372FFA}"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1666E3AF-1FD1-48AA-B3C2-EAFF8E18089C}" type="datetimeFigureOut">
              <a:rPr lang="tr-TR" smtClean="0"/>
              <a:t>29.05.2017</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428F4581-3BE7-4B31-9424-A30DBA372FF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1666E3AF-1FD1-48AA-B3C2-EAFF8E18089C}" type="datetimeFigureOut">
              <a:rPr lang="tr-TR" smtClean="0"/>
              <a:t>29.05.2017</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428F4581-3BE7-4B31-9424-A30DBA372F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1666E3AF-1FD1-48AA-B3C2-EAFF8E18089C}" type="datetimeFigureOut">
              <a:rPr lang="tr-TR" smtClean="0"/>
              <a:t>29.05.2017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28F4581-3BE7-4B31-9424-A30DBA372FF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1666E3AF-1FD1-48AA-B3C2-EAFF8E18089C}" type="datetimeFigureOut">
              <a:rPr lang="tr-TR" smtClean="0"/>
              <a:t>29.05.2017</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428F4581-3BE7-4B31-9424-A30DBA372FF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1666E3AF-1FD1-48AA-B3C2-EAFF8E18089C}" type="datetimeFigureOut">
              <a:rPr lang="tr-TR" smtClean="0"/>
              <a:t>29.05.2017</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428F4581-3BE7-4B31-9424-A30DBA372F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1666E3AF-1FD1-48AA-B3C2-EAFF8E18089C}" type="datetimeFigureOut">
              <a:rPr lang="tr-TR" smtClean="0"/>
              <a:t>29.05.2017</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428F4581-3BE7-4B31-9424-A30DBA372F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1666E3AF-1FD1-48AA-B3C2-EAFF8E18089C}" type="datetimeFigureOut">
              <a:rPr lang="tr-TR" smtClean="0"/>
              <a:t>29.05.2017</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428F4581-3BE7-4B31-9424-A30DBA372FFA}"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ve Kültür</a:t>
            </a:r>
            <a:endParaRPr lang="tr-TR" dirty="0"/>
          </a:p>
        </p:txBody>
      </p:sp>
      <p:sp>
        <p:nvSpPr>
          <p:cNvPr id="3" name="Alt Başlık 2"/>
          <p:cNvSpPr>
            <a:spLocks noGrp="1"/>
          </p:cNvSpPr>
          <p:nvPr>
            <p:ph type="subTitle" idx="1"/>
          </p:nvPr>
        </p:nvSpPr>
        <p:spPr/>
        <p:txBody>
          <a:bodyPr/>
          <a:lstStyle/>
          <a:p>
            <a:r>
              <a:rPr lang="tr-TR" dirty="0" smtClean="0"/>
              <a:t>Doç. Dr. Melike KAPLAN </a:t>
            </a:r>
            <a:endParaRPr lang="tr-TR" dirty="0"/>
          </a:p>
        </p:txBody>
      </p:sp>
    </p:spTree>
    <p:extLst>
      <p:ext uri="{BB962C8B-B14F-4D97-AF65-F5344CB8AC3E}">
        <p14:creationId xmlns:p14="http://schemas.microsoft.com/office/powerpoint/2010/main" val="2936371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6867" name="2 İçerik Yer Tutucusu"/>
          <p:cNvSpPr>
            <a:spLocks noGrp="1"/>
          </p:cNvSpPr>
          <p:nvPr>
            <p:ph idx="1"/>
          </p:nvPr>
        </p:nvSpPr>
        <p:spPr/>
        <p:txBody>
          <a:bodyPr/>
          <a:lstStyle/>
          <a:p>
            <a:pPr eaLnBrk="1" hangingPunct="1"/>
            <a:r>
              <a:rPr lang="tr-TR" altLang="tr-TR" smtClean="0"/>
              <a:t>1980’li yıllardan sonra, Türkiye’de Sağlık ve Sosyal Bilimlerin birbirine yaklaşmasında disiplinler arası çalışmaların katkısı da dikkati çekmektedir…</a:t>
            </a:r>
          </a:p>
          <a:p>
            <a:pPr eaLnBrk="1" hangingPunct="1"/>
            <a:endParaRPr lang="tr-TR" altLang="tr-TR" smtClean="0"/>
          </a:p>
          <a:p>
            <a:pPr eaLnBrk="1" hangingPunct="1"/>
            <a:r>
              <a:rPr lang="tr-TR" altLang="tr-TR" smtClean="0"/>
              <a:t>Sağlık Sosyolojisi</a:t>
            </a:r>
          </a:p>
          <a:p>
            <a:pPr eaLnBrk="1" hangingPunct="1"/>
            <a:r>
              <a:rPr lang="tr-TR" altLang="tr-TR" smtClean="0"/>
              <a:t>Sağlık Psikolojisi </a:t>
            </a:r>
          </a:p>
          <a:p>
            <a:pPr eaLnBrk="1" hangingPunct="1"/>
            <a:r>
              <a:rPr lang="tr-TR" altLang="tr-TR" smtClean="0"/>
              <a:t>Tıbbi Antropoloji </a:t>
            </a:r>
          </a:p>
        </p:txBody>
      </p:sp>
    </p:spTree>
    <p:extLst>
      <p:ext uri="{BB962C8B-B14F-4D97-AF65-F5344CB8AC3E}">
        <p14:creationId xmlns:p14="http://schemas.microsoft.com/office/powerpoint/2010/main" val="1044451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7891" name="2 İçerik Yer Tutucusu"/>
          <p:cNvSpPr>
            <a:spLocks noGrp="1"/>
          </p:cNvSpPr>
          <p:nvPr>
            <p:ph idx="1"/>
          </p:nvPr>
        </p:nvSpPr>
        <p:spPr/>
        <p:txBody>
          <a:bodyPr/>
          <a:lstStyle/>
          <a:p>
            <a:pPr eaLnBrk="1" hangingPunct="1"/>
            <a:r>
              <a:rPr lang="tr-TR" altLang="tr-TR" smtClean="0"/>
              <a:t>Türkiye’de 1988 yılında önemli bir gelişme yaşanmış ve İstanbul’da </a:t>
            </a:r>
            <a:r>
              <a:rPr lang="tr-TR" altLang="tr-TR" b="1" smtClean="0"/>
              <a:t>“Sağlık İçin Sosyal Bilimler Derneği”</a:t>
            </a:r>
            <a:r>
              <a:rPr lang="tr-TR" altLang="tr-TR" smtClean="0"/>
              <a:t> (SASBİL) kurulmuştur…</a:t>
            </a:r>
          </a:p>
          <a:p>
            <a:pPr eaLnBrk="1" hangingPunct="1"/>
            <a:endParaRPr lang="tr-TR" altLang="tr-TR" smtClean="0"/>
          </a:p>
          <a:p>
            <a:pPr eaLnBrk="1" hangingPunct="1"/>
            <a:endParaRPr lang="tr-TR" altLang="tr-TR" dirty="0" smtClean="0"/>
          </a:p>
          <a:p>
            <a:pPr eaLnBrk="1" hangingPunct="1"/>
            <a:r>
              <a:rPr lang="tr-TR" altLang="tr-TR" dirty="0" smtClean="0"/>
              <a:t>Halk Tıbbı ve Modern Tıp ikilemi/çatışması, sosyal bilimlerde temel araştırma konusudur.  </a:t>
            </a:r>
          </a:p>
        </p:txBody>
      </p:sp>
    </p:spTree>
    <p:extLst>
      <p:ext uri="{BB962C8B-B14F-4D97-AF65-F5344CB8AC3E}">
        <p14:creationId xmlns:p14="http://schemas.microsoft.com/office/powerpoint/2010/main" val="4986038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r>
              <a:rPr lang="tr-TR" dirty="0" smtClean="0"/>
              <a:t>Simgesel Bağlamda Sağlık ve İyileştirme</a:t>
            </a:r>
          </a:p>
          <a:p>
            <a:r>
              <a:rPr lang="tr-TR" dirty="0" smtClean="0"/>
              <a:t>Halk hekimliği kavramı </a:t>
            </a:r>
          </a:p>
          <a:p>
            <a:r>
              <a:rPr lang="tr-TR" dirty="0" smtClean="0"/>
              <a:t>Halkbilim ve Sosyal/Kültürel Antropolojide Halk hekimliği </a:t>
            </a:r>
            <a:endParaRPr lang="tr-TR" dirty="0"/>
          </a:p>
        </p:txBody>
      </p:sp>
    </p:spTree>
    <p:extLst>
      <p:ext uri="{BB962C8B-B14F-4D97-AF65-F5344CB8AC3E}">
        <p14:creationId xmlns:p14="http://schemas.microsoft.com/office/powerpoint/2010/main" val="567191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eaLnBrk="1" fontAlgn="auto" hangingPunct="1">
              <a:spcAft>
                <a:spcPts val="0"/>
              </a:spcAft>
              <a:defRPr/>
            </a:pPr>
            <a:r>
              <a:rPr lang="tr-TR" dirty="0" smtClean="0"/>
              <a:t>İdeolojik bir kavram olarak sağlık </a:t>
            </a:r>
            <a:endParaRPr lang="tr-TR" dirty="0"/>
          </a:p>
        </p:txBody>
      </p:sp>
      <p:sp>
        <p:nvSpPr>
          <p:cNvPr id="29699" name="2 İçerik Yer Tutucusu"/>
          <p:cNvSpPr>
            <a:spLocks noGrp="1"/>
          </p:cNvSpPr>
          <p:nvPr>
            <p:ph idx="1"/>
          </p:nvPr>
        </p:nvSpPr>
        <p:spPr/>
        <p:txBody>
          <a:bodyPr>
            <a:normAutofit/>
          </a:bodyPr>
          <a:lstStyle/>
          <a:p>
            <a:pPr eaLnBrk="1" hangingPunct="1"/>
            <a:r>
              <a:rPr lang="tr-TR" altLang="tr-TR" dirty="0" smtClean="0"/>
              <a:t>Her toplum kendine özgü hastalık işaretlerine, belirtilere, hastalık tanımlamalarına ve sağaltma kalıplarına sahiptir. Tolga Ersoy (1998)</a:t>
            </a:r>
          </a:p>
          <a:p>
            <a:pPr eaLnBrk="1" hangingPunct="1"/>
            <a:r>
              <a:rPr lang="tr-TR" altLang="tr-TR" b="1" dirty="0" smtClean="0"/>
              <a:t>sağaltma simgelerinin aynı zamanda güç/iktidar simgeleri</a:t>
            </a:r>
            <a:r>
              <a:rPr lang="tr-TR" altLang="tr-TR" dirty="0" smtClean="0"/>
              <a:t> olduğunu belirtir. Dolayısıyla, tıbbi uygulamalar bir anlamda ideolojik uygulamalar olarak da değerlendirilmektedir.</a:t>
            </a:r>
          </a:p>
        </p:txBody>
      </p:sp>
    </p:spTree>
    <p:extLst>
      <p:ext uri="{BB962C8B-B14F-4D97-AF65-F5344CB8AC3E}">
        <p14:creationId xmlns:p14="http://schemas.microsoft.com/office/powerpoint/2010/main" val="1043426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dirty="0"/>
          </a:p>
        </p:txBody>
      </p:sp>
      <p:sp>
        <p:nvSpPr>
          <p:cNvPr id="3" name="2 İçerik Yer Tutucusu"/>
          <p:cNvSpPr>
            <a:spLocks noGrp="1"/>
          </p:cNvSpPr>
          <p:nvPr>
            <p:ph idx="1"/>
          </p:nvPr>
        </p:nvSpPr>
        <p:spPr/>
        <p:txBody>
          <a:bodyPr>
            <a:normAutofit fontScale="85000" lnSpcReduction="10000"/>
          </a:bodyPr>
          <a:lstStyle/>
          <a:p>
            <a:pPr marL="548640" indent="-411480" eaLnBrk="1" fontAlgn="auto" hangingPunct="1">
              <a:spcAft>
                <a:spcPts val="0"/>
              </a:spcAft>
              <a:buClr>
                <a:schemeClr val="tx1">
                  <a:shade val="95000"/>
                </a:schemeClr>
              </a:buClr>
              <a:buFont typeface="Wingdings 2"/>
              <a:buChar char=""/>
              <a:defRPr/>
            </a:pPr>
            <a:r>
              <a:rPr lang="tr-TR" dirty="0" err="1"/>
              <a:t>Foucault</a:t>
            </a:r>
            <a:r>
              <a:rPr lang="tr-TR" dirty="0"/>
              <a:t> (2002), Kliniğin Doğuşu </a:t>
            </a:r>
            <a:r>
              <a:rPr lang="tr-TR" i="1" dirty="0"/>
              <a:t>(</a:t>
            </a:r>
            <a:r>
              <a:rPr lang="tr-TR" i="1" dirty="0" err="1"/>
              <a:t>The</a:t>
            </a:r>
            <a:r>
              <a:rPr lang="tr-TR" i="1" dirty="0"/>
              <a:t> </a:t>
            </a:r>
            <a:r>
              <a:rPr lang="tr-TR" i="1" dirty="0" err="1"/>
              <a:t>Birth</a:t>
            </a:r>
            <a:r>
              <a:rPr lang="tr-TR" i="1" dirty="0"/>
              <a:t> of </a:t>
            </a:r>
            <a:r>
              <a:rPr lang="tr-TR" i="1" dirty="0" err="1"/>
              <a:t>the</a:t>
            </a:r>
            <a:r>
              <a:rPr lang="tr-TR" i="1" dirty="0"/>
              <a:t> </a:t>
            </a:r>
            <a:r>
              <a:rPr lang="tr-TR" i="1" dirty="0" err="1"/>
              <a:t>Clinic</a:t>
            </a:r>
            <a:r>
              <a:rPr lang="tr-TR" i="1" dirty="0"/>
              <a:t>)</a:t>
            </a:r>
            <a:r>
              <a:rPr lang="tr-TR" dirty="0"/>
              <a:t> adlı eserinde, </a:t>
            </a:r>
            <a:endParaRPr lang="tr-TR" dirty="0" smtClean="0"/>
          </a:p>
          <a:p>
            <a:pPr marL="548640" indent="-411480" eaLnBrk="1" fontAlgn="auto" hangingPunct="1">
              <a:spcAft>
                <a:spcPts val="0"/>
              </a:spcAft>
              <a:buClr>
                <a:schemeClr val="tx1">
                  <a:shade val="95000"/>
                </a:schemeClr>
              </a:buClr>
              <a:buFont typeface="Wingdings 2"/>
              <a:buChar char=""/>
              <a:defRPr/>
            </a:pPr>
            <a:endParaRPr lang="tr-TR" dirty="0"/>
          </a:p>
          <a:p>
            <a:pPr marL="548640" indent="-411480" eaLnBrk="1" fontAlgn="auto" hangingPunct="1">
              <a:spcAft>
                <a:spcPts val="0"/>
              </a:spcAft>
              <a:buClr>
                <a:schemeClr val="tx1">
                  <a:shade val="95000"/>
                </a:schemeClr>
              </a:buClr>
              <a:buFont typeface="Wingdings 2"/>
              <a:buChar char=""/>
              <a:defRPr/>
            </a:pPr>
            <a:r>
              <a:rPr lang="tr-TR" dirty="0" smtClean="0"/>
              <a:t>özellikle </a:t>
            </a:r>
            <a:r>
              <a:rPr lang="tr-TR" b="1" dirty="0"/>
              <a:t>devletin kendi meşruiyetini pekiştirdiği kurumlardan biri olarak işaret ettiği sistem olarak tıp </a:t>
            </a:r>
            <a:r>
              <a:rPr lang="tr-TR" dirty="0"/>
              <a:t>kurumunu ele almaktadır. 18. yüzyılda kurumlaşmaya başlayan akıl hastanesi ve hastanelerde kalan hastalar, modern kapitalist toplumun disipline edici, ıslah edici ve denetleyici tekniklerle kapitalizmin ihtiyacı olan üretken ve itaatkar insan tipine dönüştürülmeye çalışılmaktadır. </a:t>
            </a:r>
          </a:p>
        </p:txBody>
      </p:sp>
    </p:spTree>
    <p:extLst>
      <p:ext uri="{BB962C8B-B14F-4D97-AF65-F5344CB8AC3E}">
        <p14:creationId xmlns:p14="http://schemas.microsoft.com/office/powerpoint/2010/main" val="1255299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1747" name="2 İçerik Yer Tutucusu"/>
          <p:cNvSpPr>
            <a:spLocks noGrp="1"/>
          </p:cNvSpPr>
          <p:nvPr>
            <p:ph idx="1"/>
          </p:nvPr>
        </p:nvSpPr>
        <p:spPr/>
        <p:txBody>
          <a:bodyPr/>
          <a:lstStyle/>
          <a:p>
            <a:pPr eaLnBrk="1" hangingPunct="1"/>
            <a:r>
              <a:rPr lang="tr-TR" altLang="tr-TR" smtClean="0"/>
              <a:t>Tıbbi antropolojinin genel olarak büyü, din ve sağlık ilişkisiyle başladığı; hastalık ve sağlık kavramlarını tartışarak devam ettiği gözlenmektedir. </a:t>
            </a:r>
            <a:r>
              <a:rPr lang="tr-TR" altLang="tr-TR" u="sng" smtClean="0"/>
              <a:t>Şaman’ın iyileştirici özelliği, </a:t>
            </a:r>
            <a:r>
              <a:rPr lang="tr-TR" altLang="tr-TR" smtClean="0"/>
              <a:t>halk sağaltıcıları ve daha sonra </a:t>
            </a:r>
            <a:r>
              <a:rPr lang="tr-TR" altLang="tr-TR" i="1" smtClean="0"/>
              <a:t>etno-botani</a:t>
            </a:r>
            <a:r>
              <a:rPr lang="tr-TR" altLang="tr-TR" smtClean="0"/>
              <a:t> adı verilen yerel bitkisel tedavi yöntemleri üzerine araştırmalar yapılmıştır. </a:t>
            </a:r>
          </a:p>
          <a:p>
            <a:pPr eaLnBrk="1" hangingPunct="1"/>
            <a:endParaRPr lang="tr-TR" altLang="tr-TR" smtClean="0"/>
          </a:p>
        </p:txBody>
      </p:sp>
    </p:spTree>
    <p:extLst>
      <p:ext uri="{BB962C8B-B14F-4D97-AF65-F5344CB8AC3E}">
        <p14:creationId xmlns:p14="http://schemas.microsoft.com/office/powerpoint/2010/main" val="186158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 name="2 İçerik Yer Tutucusu"/>
          <p:cNvSpPr>
            <a:spLocks noGrp="1"/>
          </p:cNvSpPr>
          <p:nvPr>
            <p:ph idx="1"/>
          </p:nvPr>
        </p:nvSpPr>
        <p:spPr/>
        <p:txBody>
          <a:bodyPr>
            <a:normAutofit fontScale="77500" lnSpcReduction="20000"/>
          </a:bodyPr>
          <a:lstStyle/>
          <a:p>
            <a:pPr marL="548640" indent="-411480" eaLnBrk="1" fontAlgn="auto" hangingPunct="1">
              <a:spcAft>
                <a:spcPts val="0"/>
              </a:spcAft>
              <a:buClr>
                <a:schemeClr val="tx1">
                  <a:shade val="95000"/>
                </a:schemeClr>
              </a:buClr>
              <a:buFont typeface="Wingdings 2"/>
              <a:buChar char=""/>
              <a:defRPr/>
            </a:pPr>
            <a:r>
              <a:rPr lang="tr-TR" dirty="0" smtClean="0"/>
              <a:t>Son yıllarda, alternatif/popüler sağlık uygulamaları, bununla bağlantılı olarak geleneksel Hint ve Çin tıbbı ile bunların felsefesi üzerine çalışmalar yoğunluktadır. </a:t>
            </a:r>
          </a:p>
          <a:p>
            <a:pPr marL="548640" indent="-411480" eaLnBrk="1" fontAlgn="auto" hangingPunct="1">
              <a:spcAft>
                <a:spcPts val="0"/>
              </a:spcAft>
              <a:buClr>
                <a:schemeClr val="tx1">
                  <a:shade val="95000"/>
                </a:schemeClr>
              </a:buClr>
              <a:buFont typeface="Wingdings 2"/>
              <a:buChar char=""/>
              <a:defRPr/>
            </a:pPr>
            <a:endParaRPr lang="tr-TR" dirty="0"/>
          </a:p>
          <a:p>
            <a:pPr marL="548640" indent="-411480" eaLnBrk="1" fontAlgn="auto" hangingPunct="1">
              <a:spcAft>
                <a:spcPts val="0"/>
              </a:spcAft>
              <a:buClr>
                <a:schemeClr val="tx1">
                  <a:shade val="95000"/>
                </a:schemeClr>
              </a:buClr>
              <a:buFont typeface="Wingdings 2"/>
              <a:buChar char=""/>
              <a:defRPr/>
            </a:pPr>
            <a:r>
              <a:rPr lang="tr-TR" dirty="0" smtClean="0"/>
              <a:t>Köy-kent karşılaştırmaları, halk sağlığı çalışmaları ve modern sağlık hizmetlerinin geleneksel toplumlarda kullanılması için eğitim çalışmaları, sağlık-kültür araştırmalarının başlıca konularıdır. Beslenme ve sağlıkla ilgili konular, yaşam tarzı hastalıkları adı verilen “</a:t>
            </a:r>
            <a:r>
              <a:rPr lang="tr-TR" dirty="0" err="1" smtClean="0"/>
              <a:t>obezite</a:t>
            </a:r>
            <a:r>
              <a:rPr lang="tr-TR" dirty="0" smtClean="0"/>
              <a:t>” gibi rahatsızlıklar da popüler çalışma alanları haline gelmiştir (</a:t>
            </a:r>
            <a:r>
              <a:rPr lang="tr-TR" dirty="0" err="1" smtClean="0"/>
              <a:t>Winthrop</a:t>
            </a:r>
            <a:r>
              <a:rPr lang="tr-TR" dirty="0" smtClean="0"/>
              <a:t>, 1991:68; </a:t>
            </a:r>
            <a:r>
              <a:rPr lang="tr-TR" dirty="0" err="1" smtClean="0"/>
              <a:t>Gürsoy</a:t>
            </a:r>
            <a:r>
              <a:rPr lang="tr-TR" dirty="0" smtClean="0"/>
              <a:t>, 2005:98).       </a:t>
            </a:r>
            <a:r>
              <a:rPr lang="tr-TR" i="1" dirty="0" smtClean="0"/>
              <a:t>  </a:t>
            </a:r>
            <a:endParaRPr lang="tr-TR" dirty="0" smtClean="0"/>
          </a:p>
          <a:p>
            <a:pPr marL="548640" indent="-411480" eaLnBrk="1" fontAlgn="auto" hangingPunct="1">
              <a:spcAft>
                <a:spcPts val="0"/>
              </a:spcAft>
              <a:buClr>
                <a:schemeClr val="tx1">
                  <a:shade val="95000"/>
                </a:schemeClr>
              </a:buClr>
              <a:buFont typeface="Wingdings 2"/>
              <a:buChar char=""/>
              <a:defRPr/>
            </a:pPr>
            <a:endParaRPr lang="tr-TR" dirty="0"/>
          </a:p>
        </p:txBody>
      </p:sp>
    </p:spTree>
    <p:extLst>
      <p:ext uri="{BB962C8B-B14F-4D97-AF65-F5344CB8AC3E}">
        <p14:creationId xmlns:p14="http://schemas.microsoft.com/office/powerpoint/2010/main" val="3313375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3795" name="2 İçerik Yer Tutucusu"/>
          <p:cNvSpPr>
            <a:spLocks noGrp="1"/>
          </p:cNvSpPr>
          <p:nvPr>
            <p:ph idx="1"/>
          </p:nvPr>
        </p:nvSpPr>
        <p:spPr/>
        <p:txBody>
          <a:bodyPr/>
          <a:lstStyle/>
          <a:p>
            <a:pPr eaLnBrk="1" hangingPunct="1"/>
            <a:r>
              <a:rPr lang="tr-TR" altLang="tr-TR" smtClean="0"/>
              <a:t>Türkiye’de daha çok 1970’lerden sonra yapılan ilk çalışmaların teması, modern sağlık hizmetlerinin geleneksel kesim tarafından kullanılmamasının nedenleri üzerinde yoğunlaşmıştır…</a:t>
            </a:r>
          </a:p>
        </p:txBody>
      </p:sp>
    </p:spTree>
    <p:extLst>
      <p:ext uri="{BB962C8B-B14F-4D97-AF65-F5344CB8AC3E}">
        <p14:creationId xmlns:p14="http://schemas.microsoft.com/office/powerpoint/2010/main" val="3478951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r>
              <a:rPr lang="tr-TR" dirty="0" smtClean="0"/>
              <a:t>Halk </a:t>
            </a:r>
            <a:r>
              <a:rPr lang="tr-TR" dirty="0" smtClean="0"/>
              <a:t>Hekimliği</a:t>
            </a:r>
            <a:endParaRPr lang="tr-TR" dirty="0"/>
          </a:p>
        </p:txBody>
      </p:sp>
      <p:sp>
        <p:nvSpPr>
          <p:cNvPr id="34819" name="2 İçerik Yer Tutucusu"/>
          <p:cNvSpPr>
            <a:spLocks noGrp="1"/>
          </p:cNvSpPr>
          <p:nvPr>
            <p:ph idx="1"/>
          </p:nvPr>
        </p:nvSpPr>
        <p:spPr/>
        <p:txBody>
          <a:bodyPr/>
          <a:lstStyle/>
          <a:p>
            <a:pPr eaLnBrk="1" hangingPunct="1"/>
            <a:r>
              <a:rPr lang="tr-TR" altLang="tr-TR" dirty="0" smtClean="0"/>
              <a:t>Sedat </a:t>
            </a:r>
            <a:r>
              <a:rPr lang="tr-TR" altLang="tr-TR" dirty="0" err="1" smtClean="0"/>
              <a:t>Veyis</a:t>
            </a:r>
            <a:r>
              <a:rPr lang="tr-TR" altLang="tr-TR" dirty="0" smtClean="0"/>
              <a:t> Örnek, Halkbilim çalışmalarını yirmi beş başlık altında sınıflandırmış ve Halk </a:t>
            </a:r>
            <a:r>
              <a:rPr lang="tr-TR" altLang="tr-TR" dirty="0" err="1" smtClean="0"/>
              <a:t>Hekimliği’ni</a:t>
            </a:r>
            <a:r>
              <a:rPr lang="tr-TR" altLang="tr-TR" dirty="0" smtClean="0"/>
              <a:t> “Halk Bilgisi” konusu içinde incelemiştir. “Sivas ve Çevresinde Hayatın Çeşitli Safhalarıyla İlgili Batıl İnançların ve Büyüsel İşlemlerin Etnolojik Tetkiki” adlı çalışması, insana doğumundan ölümüne kadar eşlik eden adet ve inanmaları konu edinmektedir. </a:t>
            </a:r>
          </a:p>
        </p:txBody>
      </p:sp>
    </p:spTree>
    <p:extLst>
      <p:ext uri="{BB962C8B-B14F-4D97-AF65-F5344CB8AC3E}">
        <p14:creationId xmlns:p14="http://schemas.microsoft.com/office/powerpoint/2010/main" val="4573371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eaLnBrk="1" fontAlgn="auto" hangingPunct="1">
              <a:spcAft>
                <a:spcPts val="0"/>
              </a:spcAft>
              <a:defRPr/>
            </a:pPr>
            <a:endParaRPr lang="tr-TR"/>
          </a:p>
        </p:txBody>
      </p:sp>
      <p:sp>
        <p:nvSpPr>
          <p:cNvPr id="3" name="2 İçerik Yer Tutucusu"/>
          <p:cNvSpPr>
            <a:spLocks noGrp="1"/>
          </p:cNvSpPr>
          <p:nvPr>
            <p:ph idx="1"/>
          </p:nvPr>
        </p:nvSpPr>
        <p:spPr/>
        <p:txBody>
          <a:bodyPr>
            <a:normAutofit fontScale="85000" lnSpcReduction="10000"/>
          </a:bodyPr>
          <a:lstStyle/>
          <a:p>
            <a:pPr marL="548640" indent="-411480" eaLnBrk="1" fontAlgn="auto" hangingPunct="1">
              <a:spcAft>
                <a:spcPts val="0"/>
              </a:spcAft>
              <a:buClr>
                <a:schemeClr val="tx1">
                  <a:shade val="95000"/>
                </a:schemeClr>
              </a:buClr>
              <a:buFont typeface="Wingdings 2"/>
              <a:buChar char=""/>
              <a:defRPr/>
            </a:pPr>
            <a:r>
              <a:rPr lang="tr-TR" dirty="0" smtClean="0"/>
              <a:t>Sivas’ı araştırma alanı olarak seçmiş; </a:t>
            </a:r>
            <a:r>
              <a:rPr lang="tr-TR" b="1" dirty="0" smtClean="0"/>
              <a:t>büyü, batıl inanma, halk hekimliği ve geçiş dönemleri ile ilgili alan araştırması verilerini titizlikle sınıflamış, ev ve hayvanlarla ilgili inanmalar</a:t>
            </a:r>
            <a:r>
              <a:rPr lang="tr-TR" dirty="0" smtClean="0"/>
              <a:t>a da yer vermiştir. Kitapta ayrıca </a:t>
            </a:r>
            <a:r>
              <a:rPr lang="tr-TR" b="1" dirty="0" smtClean="0"/>
              <a:t>din ve büyü </a:t>
            </a:r>
            <a:r>
              <a:rPr lang="tr-TR" dirty="0" smtClean="0"/>
              <a:t>ilişkisini de örneklerle açıklamaktadır (Örnek,1966). </a:t>
            </a:r>
          </a:p>
          <a:p>
            <a:pPr marL="548640" indent="-411480" eaLnBrk="1" fontAlgn="auto" hangingPunct="1">
              <a:spcAft>
                <a:spcPts val="0"/>
              </a:spcAft>
              <a:buClr>
                <a:schemeClr val="tx1">
                  <a:shade val="95000"/>
                </a:schemeClr>
              </a:buClr>
              <a:buFont typeface="Wingdings 2"/>
              <a:buChar char=""/>
              <a:defRPr/>
            </a:pPr>
            <a:endParaRPr lang="tr-TR" dirty="0"/>
          </a:p>
          <a:p>
            <a:pPr marL="548640" indent="-411480" eaLnBrk="1" fontAlgn="auto" hangingPunct="1">
              <a:spcAft>
                <a:spcPts val="0"/>
              </a:spcAft>
              <a:buClr>
                <a:schemeClr val="tx1">
                  <a:shade val="95000"/>
                </a:schemeClr>
              </a:buClr>
              <a:buFont typeface="Wingdings 2"/>
              <a:buChar char=""/>
              <a:defRPr/>
            </a:pPr>
            <a:r>
              <a:rPr lang="tr-TR" dirty="0" smtClean="0"/>
              <a:t>Bunun yanı sıra “Geleneksel Kültürümüzde Çocuk” (1979) isimli araştırmasının bir bölümü de, </a:t>
            </a:r>
            <a:r>
              <a:rPr lang="tr-TR" b="1" dirty="0" smtClean="0"/>
              <a:t>çocuk hastalandığında başvurulan geleneksel tedavi pratiklerini</a:t>
            </a:r>
            <a:r>
              <a:rPr lang="tr-TR" dirty="0" smtClean="0"/>
              <a:t> kapsamaktadır.</a:t>
            </a:r>
            <a:endParaRPr lang="tr-TR" dirty="0"/>
          </a:p>
        </p:txBody>
      </p:sp>
    </p:spTree>
    <p:extLst>
      <p:ext uri="{BB962C8B-B14F-4D97-AF65-F5344CB8AC3E}">
        <p14:creationId xmlns:p14="http://schemas.microsoft.com/office/powerpoint/2010/main" val="31226523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2</TotalTime>
  <Words>458</Words>
  <Application>Microsoft Office PowerPoint</Application>
  <PresentationFormat>Ekran Gösterisi (4:3)</PresentationFormat>
  <Paragraphs>31</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Canlı</vt:lpstr>
      <vt:lpstr>Sağlık ve Kültür</vt:lpstr>
      <vt:lpstr>PowerPoint Sunusu</vt:lpstr>
      <vt:lpstr>İdeolojik bir kavram olarak sağlık </vt:lpstr>
      <vt:lpstr>PowerPoint Sunusu</vt:lpstr>
      <vt:lpstr>PowerPoint Sunusu</vt:lpstr>
      <vt:lpstr>PowerPoint Sunusu</vt:lpstr>
      <vt:lpstr>PowerPoint Sunusu</vt:lpstr>
      <vt:lpstr>Halk Hekimliği</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ve Kültür</dc:title>
  <dc:creator>E</dc:creator>
  <cp:lastModifiedBy>E</cp:lastModifiedBy>
  <cp:revision>2</cp:revision>
  <dcterms:created xsi:type="dcterms:W3CDTF">2017-05-29T07:49:41Z</dcterms:created>
  <dcterms:modified xsi:type="dcterms:W3CDTF">2017-05-29T07:52:40Z</dcterms:modified>
</cp:coreProperties>
</file>