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B9302D5A-4CE2-4D7B-A43D-2815FC14A708}" type="datetimeFigureOut">
              <a:rPr lang="tr-TR" smtClean="0"/>
              <a:t>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A585917-6B41-4A12-9DF1-AB6BA2510722}"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9302D5A-4CE2-4D7B-A43D-2815FC14A708}" type="datetimeFigureOut">
              <a:rPr lang="tr-TR" smtClean="0"/>
              <a:t>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A585917-6B41-4A12-9DF1-AB6BA2510722}"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9302D5A-4CE2-4D7B-A43D-2815FC14A708}" type="datetimeFigureOut">
              <a:rPr lang="tr-TR" smtClean="0"/>
              <a:t>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A585917-6B41-4A12-9DF1-AB6BA2510722}"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9302D5A-4CE2-4D7B-A43D-2815FC14A708}" type="datetimeFigureOut">
              <a:rPr lang="tr-TR" smtClean="0"/>
              <a:t>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A585917-6B41-4A12-9DF1-AB6BA2510722}"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B9302D5A-4CE2-4D7B-A43D-2815FC14A708}" type="datetimeFigureOut">
              <a:rPr lang="tr-TR" smtClean="0"/>
              <a:t>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A585917-6B41-4A12-9DF1-AB6BA2510722}"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B9302D5A-4CE2-4D7B-A43D-2815FC14A708}" type="datetimeFigureOut">
              <a:rPr lang="tr-TR" smtClean="0"/>
              <a:t>20.2.2018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A585917-6B41-4A12-9DF1-AB6BA2510722}"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B9302D5A-4CE2-4D7B-A43D-2815FC14A708}" type="datetimeFigureOut">
              <a:rPr lang="tr-TR" smtClean="0"/>
              <a:t>20.2.2018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9A585917-6B41-4A12-9DF1-AB6BA2510722}"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B9302D5A-4CE2-4D7B-A43D-2815FC14A708}" type="datetimeFigureOut">
              <a:rPr lang="tr-TR" smtClean="0"/>
              <a:t>20.2.2018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9A585917-6B41-4A12-9DF1-AB6BA2510722}"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9302D5A-4CE2-4D7B-A43D-2815FC14A708}" type="datetimeFigureOut">
              <a:rPr lang="tr-TR" smtClean="0"/>
              <a:t>20.2.2018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9A585917-6B41-4A12-9DF1-AB6BA2510722}"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9302D5A-4CE2-4D7B-A43D-2815FC14A708}" type="datetimeFigureOut">
              <a:rPr lang="tr-TR" smtClean="0"/>
              <a:t>20.2.2018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A585917-6B41-4A12-9DF1-AB6BA2510722}"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9302D5A-4CE2-4D7B-A43D-2815FC14A708}" type="datetimeFigureOut">
              <a:rPr lang="tr-TR" smtClean="0"/>
              <a:t>20.2.2018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A585917-6B41-4A12-9DF1-AB6BA2510722}"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302D5A-4CE2-4D7B-A43D-2815FC14A708}" type="datetimeFigureOut">
              <a:rPr lang="tr-TR" smtClean="0"/>
              <a:t>20.2.2018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585917-6B41-4A12-9DF1-AB6BA2510722}"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rndsystems.com/blog/good-manufacturing-practice-gmp-cell-therapy-manufacturing-what-does-mean" TargetMode="External"/><Relationship Id="rId2" Type="http://schemas.openxmlformats.org/officeDocument/2006/relationships/hyperlink" Target="https://www.hanningfield.com/2011/03/gmp-explained/"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GMP  </a:t>
            </a:r>
            <a:r>
              <a:rPr lang="tr-TR" dirty="0" err="1" smtClean="0"/>
              <a:t>Laboratories</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mp explanation ile ilgili görsel sonucu"/>
          <p:cNvPicPr>
            <a:picLocks noChangeAspect="1" noChangeArrowheads="1"/>
          </p:cNvPicPr>
          <p:nvPr/>
        </p:nvPicPr>
        <p:blipFill>
          <a:blip r:embed="rId2" cstate="print"/>
          <a:srcRect/>
          <a:stretch>
            <a:fillRect/>
          </a:stretch>
        </p:blipFill>
        <p:spPr bwMode="auto">
          <a:xfrm>
            <a:off x="179512" y="188641"/>
            <a:ext cx="8640958" cy="4320480"/>
          </a:xfrm>
          <a:prstGeom prst="rect">
            <a:avLst/>
          </a:prstGeom>
          <a:noFill/>
        </p:spPr>
      </p:pic>
      <p:sp>
        <p:nvSpPr>
          <p:cNvPr id="5" name="4 Dikdörtgen"/>
          <p:cNvSpPr/>
          <p:nvPr/>
        </p:nvSpPr>
        <p:spPr>
          <a:xfrm>
            <a:off x="4139952" y="4869160"/>
            <a:ext cx="4572000" cy="923330"/>
          </a:xfrm>
          <a:prstGeom prst="rect">
            <a:avLst/>
          </a:prstGeom>
        </p:spPr>
        <p:txBody>
          <a:bodyPr>
            <a:spAutoFit/>
          </a:bodyPr>
          <a:lstStyle/>
          <a:p>
            <a:r>
              <a:rPr lang="tr-TR" dirty="0" smtClean="0"/>
              <a:t>https://www.rndsystems.com/blog/good-manufacturing-practice-gmp-cell-therapy-manufacturing-what-does-mean</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GMP</a:t>
            </a:r>
            <a:endParaRPr lang="tr-TR" dirty="0"/>
          </a:p>
        </p:txBody>
      </p:sp>
      <p:sp>
        <p:nvSpPr>
          <p:cNvPr id="3" name="2 İçerik Yer Tutucusu"/>
          <p:cNvSpPr>
            <a:spLocks noGrp="1"/>
          </p:cNvSpPr>
          <p:nvPr>
            <p:ph idx="1"/>
          </p:nvPr>
        </p:nvSpPr>
        <p:spPr/>
        <p:txBody>
          <a:bodyPr/>
          <a:lstStyle/>
          <a:p>
            <a:r>
              <a:rPr lang="en-US" dirty="0"/>
              <a:t>GMP or ‘Good Manufacturing Practice’ is the area of quality assurance which ensures that medicinal (and some food) products are consistently produced and controlled to the quality standards appropriate for their intended use and as required by the product specification.</a:t>
            </a:r>
            <a:endParaRPr lang="tr-TR" dirty="0"/>
          </a:p>
        </p:txBody>
      </p:sp>
      <p:sp>
        <p:nvSpPr>
          <p:cNvPr id="4" name="3 Dikdörtgen"/>
          <p:cNvSpPr/>
          <p:nvPr/>
        </p:nvSpPr>
        <p:spPr>
          <a:xfrm>
            <a:off x="4139952" y="5805264"/>
            <a:ext cx="4572000" cy="646331"/>
          </a:xfrm>
          <a:prstGeom prst="rect">
            <a:avLst/>
          </a:prstGeom>
        </p:spPr>
        <p:txBody>
          <a:bodyPr>
            <a:spAutoFit/>
          </a:bodyPr>
          <a:lstStyle/>
          <a:p>
            <a:r>
              <a:rPr lang="tr-TR" dirty="0" smtClean="0"/>
              <a:t>https://www.hanningfield.com/2011/03/gmp-explained/</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dirty="0" smtClean="0"/>
              <a:t>GMP regulations </a:t>
            </a:r>
            <a:endParaRPr lang="tr-TR" dirty="0"/>
          </a:p>
        </p:txBody>
      </p:sp>
      <p:sp>
        <p:nvSpPr>
          <p:cNvPr id="3" name="2 İçerik Yer Tutucusu"/>
          <p:cNvSpPr>
            <a:spLocks noGrp="1"/>
          </p:cNvSpPr>
          <p:nvPr>
            <p:ph idx="1"/>
          </p:nvPr>
        </p:nvSpPr>
        <p:spPr/>
        <p:txBody>
          <a:bodyPr>
            <a:normAutofit fontScale="77500" lnSpcReduction="20000"/>
          </a:bodyPr>
          <a:lstStyle/>
          <a:p>
            <a:r>
              <a:rPr lang="en-US" dirty="0" smtClean="0"/>
              <a:t>address </a:t>
            </a:r>
            <a:r>
              <a:rPr lang="en-US" dirty="0"/>
              <a:t>all issues that concern </a:t>
            </a:r>
            <a:endParaRPr lang="tr-TR" dirty="0" smtClean="0"/>
          </a:p>
          <a:p>
            <a:pPr lvl="1"/>
            <a:r>
              <a:rPr lang="en-US" dirty="0" smtClean="0"/>
              <a:t>record </a:t>
            </a:r>
            <a:r>
              <a:rPr lang="en-US" dirty="0"/>
              <a:t>keeping, </a:t>
            </a:r>
            <a:endParaRPr lang="tr-TR" dirty="0" smtClean="0"/>
          </a:p>
          <a:p>
            <a:pPr lvl="1"/>
            <a:r>
              <a:rPr lang="en-US" dirty="0" smtClean="0"/>
              <a:t>hygiene</a:t>
            </a:r>
            <a:r>
              <a:rPr lang="en-US" dirty="0"/>
              <a:t>, </a:t>
            </a:r>
            <a:endParaRPr lang="tr-TR" dirty="0" smtClean="0"/>
          </a:p>
          <a:p>
            <a:pPr lvl="1"/>
            <a:r>
              <a:rPr lang="en-US" dirty="0" smtClean="0"/>
              <a:t>personnel </a:t>
            </a:r>
            <a:r>
              <a:rPr lang="en-US" dirty="0"/>
              <a:t>qualifications, </a:t>
            </a:r>
            <a:endParaRPr lang="tr-TR" dirty="0" smtClean="0"/>
          </a:p>
          <a:p>
            <a:pPr lvl="1"/>
            <a:r>
              <a:rPr lang="en-US" dirty="0" smtClean="0"/>
              <a:t>cleanliness</a:t>
            </a:r>
            <a:r>
              <a:rPr lang="en-US" dirty="0"/>
              <a:t>, </a:t>
            </a:r>
            <a:endParaRPr lang="tr-TR" dirty="0" smtClean="0"/>
          </a:p>
          <a:p>
            <a:pPr lvl="1"/>
            <a:r>
              <a:rPr lang="en-US" dirty="0" smtClean="0"/>
              <a:t>equipment </a:t>
            </a:r>
            <a:r>
              <a:rPr lang="en-US" dirty="0"/>
              <a:t>verification </a:t>
            </a:r>
            <a:r>
              <a:rPr lang="en-US" dirty="0" smtClean="0"/>
              <a:t>and</a:t>
            </a:r>
            <a:endParaRPr lang="tr-TR" dirty="0" smtClean="0"/>
          </a:p>
          <a:p>
            <a:pPr lvl="1"/>
            <a:r>
              <a:rPr lang="en-US" dirty="0" smtClean="0"/>
              <a:t> </a:t>
            </a:r>
            <a:r>
              <a:rPr lang="en-US" dirty="0"/>
              <a:t>the handling of complaints. </a:t>
            </a:r>
            <a:endParaRPr lang="tr-TR" dirty="0" smtClean="0"/>
          </a:p>
          <a:p>
            <a:r>
              <a:rPr lang="en-US" dirty="0" smtClean="0"/>
              <a:t>These </a:t>
            </a:r>
            <a:r>
              <a:rPr lang="en-US" dirty="0"/>
              <a:t>regulations in turn protect the consumer from purchasing a product which is ineffective or potentially life threatening. </a:t>
            </a:r>
            <a:endParaRPr lang="tr-TR" dirty="0" smtClean="0"/>
          </a:p>
          <a:p>
            <a:r>
              <a:rPr lang="en-US" dirty="0" smtClean="0"/>
              <a:t>Failure </a:t>
            </a:r>
            <a:r>
              <a:rPr lang="en-US" dirty="0"/>
              <a:t>of manufacturers to comply with GMP regulations can result in very serious consequences such as seizure, recall, fines and ultimately imprisonment.</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en-US" dirty="0" smtClean="0"/>
              <a:t>The main aim of GMP </a:t>
            </a:r>
            <a:endParaRPr lang="tr-TR" dirty="0"/>
          </a:p>
        </p:txBody>
      </p:sp>
      <p:sp>
        <p:nvSpPr>
          <p:cNvPr id="3" name="2 İçerik Yer Tutucusu"/>
          <p:cNvSpPr>
            <a:spLocks noGrp="1"/>
          </p:cNvSpPr>
          <p:nvPr>
            <p:ph idx="1"/>
          </p:nvPr>
        </p:nvSpPr>
        <p:spPr/>
        <p:txBody>
          <a:bodyPr>
            <a:normAutofit/>
          </a:bodyPr>
          <a:lstStyle/>
          <a:p>
            <a:r>
              <a:rPr lang="en-US" dirty="0" smtClean="0"/>
              <a:t>to consistently produce high quality medicines or medical devices that meet the international standards required for responsibly managed healthcare. </a:t>
            </a:r>
            <a:endParaRPr lang="tr-TR" dirty="0" smtClean="0"/>
          </a:p>
          <a:p>
            <a:r>
              <a:rPr lang="en-US" dirty="0" smtClean="0"/>
              <a:t>Processes used in manufacture are carefully controlled, and any changes to the process must be evaluated.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Points</a:t>
            </a:r>
            <a:r>
              <a:rPr lang="tr-TR" dirty="0" smtClean="0"/>
              <a:t> </a:t>
            </a:r>
            <a:r>
              <a:rPr lang="tr-TR" dirty="0" err="1" smtClean="0"/>
              <a:t>to</a:t>
            </a:r>
            <a:r>
              <a:rPr lang="tr-TR" dirty="0" smtClean="0"/>
              <a:t> </a:t>
            </a:r>
            <a:r>
              <a:rPr lang="tr-TR" dirty="0" err="1" smtClean="0"/>
              <a:t>consider</a:t>
            </a:r>
            <a:r>
              <a:rPr lang="tr-TR" dirty="0"/>
              <a:t> </a:t>
            </a:r>
            <a:r>
              <a:rPr lang="tr-TR" dirty="0" err="1" smtClean="0"/>
              <a:t>for</a:t>
            </a:r>
            <a:r>
              <a:rPr lang="tr-TR" dirty="0" smtClean="0"/>
              <a:t> </a:t>
            </a:r>
            <a:r>
              <a:rPr lang="tr-TR" dirty="0" err="1" smtClean="0"/>
              <a:t>design</a:t>
            </a:r>
            <a:r>
              <a:rPr lang="tr-TR" dirty="0" smtClean="0"/>
              <a:t>:</a:t>
            </a:r>
            <a:endParaRPr lang="tr-TR" dirty="0"/>
          </a:p>
        </p:txBody>
      </p:sp>
      <p:sp>
        <p:nvSpPr>
          <p:cNvPr id="3" name="2 İçerik Yer Tutucusu"/>
          <p:cNvSpPr>
            <a:spLocks noGrp="1"/>
          </p:cNvSpPr>
          <p:nvPr>
            <p:ph idx="1"/>
          </p:nvPr>
        </p:nvSpPr>
        <p:spPr/>
        <p:txBody>
          <a:bodyPr>
            <a:normAutofit fontScale="92500" lnSpcReduction="10000"/>
          </a:bodyPr>
          <a:lstStyle/>
          <a:p>
            <a:r>
              <a:rPr lang="en-US" dirty="0" smtClean="0"/>
              <a:t>Design </a:t>
            </a:r>
            <a:r>
              <a:rPr lang="en-US" dirty="0"/>
              <a:t>must avoid where possible ledges, dirt traps and flat surfaces where excess dust layers can build up.</a:t>
            </a:r>
          </a:p>
          <a:p>
            <a:r>
              <a:rPr lang="en-US" dirty="0" smtClean="0"/>
              <a:t>All </a:t>
            </a:r>
            <a:r>
              <a:rPr lang="en-US" dirty="0"/>
              <a:t>equipment should be easy to clean and ideally be dismantled without the use of tools.</a:t>
            </a:r>
          </a:p>
          <a:p>
            <a:r>
              <a:rPr lang="en-US" dirty="0" smtClean="0"/>
              <a:t>Materials </a:t>
            </a:r>
            <a:r>
              <a:rPr lang="en-US" dirty="0"/>
              <a:t>of construction must meet the required specification and evidence of materials used should be available. In some cases thorough traceability may be required through mill certificates or other means of identification.</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GMP </a:t>
            </a:r>
            <a:r>
              <a:rPr lang="tr-TR" dirty="0" err="1" smtClean="0"/>
              <a:t>Lab</a:t>
            </a:r>
            <a:r>
              <a:rPr lang="tr-TR" dirty="0" smtClean="0"/>
              <a:t> - </a:t>
            </a:r>
            <a:r>
              <a:rPr lang="tr-TR" dirty="0" err="1" smtClean="0"/>
              <a:t>example</a:t>
            </a:r>
            <a:endParaRPr lang="tr-TR" dirty="0"/>
          </a:p>
        </p:txBody>
      </p:sp>
      <p:pic>
        <p:nvPicPr>
          <p:cNvPr id="6146" name="Picture 2" descr="GMP Facility at the Robertson CT2 "/>
          <p:cNvPicPr>
            <a:picLocks noChangeAspect="1" noChangeArrowheads="1"/>
          </p:cNvPicPr>
          <p:nvPr/>
        </p:nvPicPr>
        <p:blipFill>
          <a:blip r:embed="rId2" cstate="print"/>
          <a:srcRect/>
          <a:stretch>
            <a:fillRect/>
          </a:stretch>
        </p:blipFill>
        <p:spPr bwMode="auto">
          <a:xfrm>
            <a:off x="827584" y="1196752"/>
            <a:ext cx="7315200" cy="5038726"/>
          </a:xfrm>
          <a:prstGeom prst="rect">
            <a:avLst/>
          </a:prstGeom>
          <a:noFill/>
        </p:spPr>
      </p:pic>
      <p:sp>
        <p:nvSpPr>
          <p:cNvPr id="5" name="4 Dikdörtgen"/>
          <p:cNvSpPr/>
          <p:nvPr/>
        </p:nvSpPr>
        <p:spPr>
          <a:xfrm>
            <a:off x="4211960" y="6165304"/>
            <a:ext cx="4572000" cy="430887"/>
          </a:xfrm>
          <a:prstGeom prst="rect">
            <a:avLst/>
          </a:prstGeom>
        </p:spPr>
        <p:txBody>
          <a:bodyPr>
            <a:spAutoFit/>
          </a:bodyPr>
          <a:lstStyle/>
          <a:p>
            <a:r>
              <a:rPr lang="tr-TR" sz="1100" dirty="0" smtClean="0"/>
              <a:t>https://www.ctsi.duke.edu/research-facilities-and-support/robertson-clinical-and-translational-cell-therapy-program-ct2/gmp</a:t>
            </a:r>
            <a:endParaRPr lang="tr-TR"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References</a:t>
            </a:r>
            <a:endParaRPr lang="tr-TR" dirty="0"/>
          </a:p>
        </p:txBody>
      </p:sp>
      <p:sp>
        <p:nvSpPr>
          <p:cNvPr id="3" name="2 İçerik Yer Tutucusu"/>
          <p:cNvSpPr>
            <a:spLocks noGrp="1"/>
          </p:cNvSpPr>
          <p:nvPr>
            <p:ph idx="1"/>
          </p:nvPr>
        </p:nvSpPr>
        <p:spPr/>
        <p:txBody>
          <a:bodyPr/>
          <a:lstStyle/>
          <a:p>
            <a:r>
              <a:rPr lang="tr-TR" dirty="0" smtClean="0">
                <a:hlinkClick r:id="rId2"/>
              </a:rPr>
              <a:t>https://www.hanningfield.com/2011/03/gmp-explained/</a:t>
            </a:r>
            <a:endParaRPr lang="tr-TR" dirty="0" smtClean="0"/>
          </a:p>
          <a:p>
            <a:r>
              <a:rPr lang="tr-TR" dirty="0" smtClean="0">
                <a:hlinkClick r:id="rId3"/>
              </a:rPr>
              <a:t>https://www.rndsystems.com/blog/good-manufacturing-practice-gmp-cell-therapy-manufacturing-what-does-mean</a:t>
            </a:r>
            <a:endParaRPr lang="tr-TR" dirty="0" smtClean="0"/>
          </a:p>
          <a:p>
            <a:r>
              <a:rPr lang="tr-TR" dirty="0" smtClean="0"/>
              <a:t>https://www.ctsi.duke.edu/research-facilities-and-support/robertson-clinical-and-translational-cell-therapy-program-ct2/gmp</a:t>
            </a:r>
          </a:p>
          <a:p>
            <a:endParaRPr lang="tr-TR" dirty="0" smtClean="0"/>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263</Words>
  <Application>Microsoft Office PowerPoint</Application>
  <PresentationFormat>Ekran Gösterisi (4:3)</PresentationFormat>
  <Paragraphs>28</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GMP  Laboratories</vt:lpstr>
      <vt:lpstr>Slayt 2</vt:lpstr>
      <vt:lpstr>GMP</vt:lpstr>
      <vt:lpstr>GMP regulations </vt:lpstr>
      <vt:lpstr>The main aim of GMP </vt:lpstr>
      <vt:lpstr>Points to consider for design:</vt:lpstr>
      <vt:lpstr>GMP Lab - example</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GMP  Laboratories</dc:title>
  <dc:creator>ASUSPC</dc:creator>
  <cp:lastModifiedBy>ASUSPC</cp:lastModifiedBy>
  <cp:revision>1</cp:revision>
  <dcterms:created xsi:type="dcterms:W3CDTF">2018-02-20T20:36:25Z</dcterms:created>
  <dcterms:modified xsi:type="dcterms:W3CDTF">2018-02-20T20:47:58Z</dcterms:modified>
</cp:coreProperties>
</file>