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316" r:id="rId4"/>
    <p:sldId id="317" r:id="rId5"/>
    <p:sldId id="325" r:id="rId6"/>
    <p:sldId id="320" r:id="rId7"/>
    <p:sldId id="321" r:id="rId8"/>
    <p:sldId id="322" r:id="rId9"/>
    <p:sldId id="323" r:id="rId10"/>
    <p:sldId id="32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4" autoAdjust="0"/>
    <p:restoredTop sz="94660"/>
  </p:normalViewPr>
  <p:slideViewPr>
    <p:cSldViewPr snapToGrid="0">
      <p:cViewPr varScale="1">
        <p:scale>
          <a:sx n="90" d="100"/>
          <a:sy n="90" d="100"/>
        </p:scale>
        <p:origin x="-39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23320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34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44906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162536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222212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271686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17BB3B-7ADB-47B5-9793-9BA306C4D456}" type="datetimeFigureOut">
              <a:rPr lang="tr-TR" smtClean="0"/>
              <a:pPr/>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138423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17BB3B-7ADB-47B5-9793-9BA306C4D456}" type="datetimeFigureOut">
              <a:rPr lang="tr-TR" smtClean="0"/>
              <a:pPr/>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337031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17BB3B-7ADB-47B5-9793-9BA306C4D456}" type="datetimeFigureOut">
              <a:rPr lang="tr-TR" smtClean="0"/>
              <a:pPr/>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68048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368585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327407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BB3B-7ADB-47B5-9793-9BA306C4D456}" type="datetimeFigureOut">
              <a:rPr lang="tr-TR" smtClean="0"/>
              <a:pPr/>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195254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TAR322 OSMANLI İMPARATORLUĞU’NDA YENİLEŞME HAREKETLERİ</a:t>
            </a:r>
            <a:endParaRPr lang="tr-TR" dirty="0"/>
          </a:p>
        </p:txBody>
      </p:sp>
      <p:sp>
        <p:nvSpPr>
          <p:cNvPr id="3" name="Alt Başlık 2"/>
          <p:cNvSpPr>
            <a:spLocks noGrp="1"/>
          </p:cNvSpPr>
          <p:nvPr>
            <p:ph type="subTitle" idx="1"/>
          </p:nvPr>
        </p:nvSpPr>
        <p:spPr>
          <a:xfrm>
            <a:off x="1524000" y="903890"/>
            <a:ext cx="9144000" cy="4353910"/>
          </a:xfrm>
        </p:spPr>
        <p:txBody>
          <a:bodyPr/>
          <a:lstStyle/>
          <a:p>
            <a:endParaRPr lang="tr-TR" dirty="0"/>
          </a:p>
        </p:txBody>
      </p:sp>
    </p:spTree>
    <p:extLst>
      <p:ext uri="{BB962C8B-B14F-4D97-AF65-F5344CB8AC3E}">
        <p14:creationId xmlns="" xmlns:p14="http://schemas.microsoft.com/office/powerpoint/2010/main" val="2268398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6.Hafta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a:t>Tanzimat’tan </a:t>
            </a:r>
            <a:r>
              <a:rPr lang="tr-TR" b="1" dirty="0" smtClean="0"/>
              <a:t>Meşrutiyet’e </a:t>
            </a:r>
            <a:r>
              <a:rPr lang="tr-TR" b="1" dirty="0"/>
              <a:t>Hukuk Alanındaki Yeniden Yapılanma Çabaları</a:t>
            </a:r>
          </a:p>
          <a:p>
            <a:r>
              <a:rPr lang="tr-TR" dirty="0" smtClean="0">
                <a:solidFill>
                  <a:schemeClr val="accent1"/>
                </a:solidFill>
              </a:rPr>
              <a:t>Yüksek Yargı ve Temyiz Anlayışının Gelişmesi</a:t>
            </a:r>
          </a:p>
          <a:p>
            <a:pPr marL="342900" indent="-342900">
              <a:buFont typeface="Arial" panose="020B0604020202020204" pitchFamily="34" charset="0"/>
              <a:buChar char="•"/>
            </a:pPr>
            <a:r>
              <a:rPr lang="tr-TR" dirty="0" smtClean="0"/>
              <a:t>Şura-</a:t>
            </a:r>
            <a:r>
              <a:rPr lang="tr-TR" dirty="0" err="1" smtClean="0"/>
              <a:t>yı</a:t>
            </a:r>
            <a:r>
              <a:rPr lang="tr-TR" dirty="0" smtClean="0"/>
              <a:t> Devlet (Danıştay)</a:t>
            </a:r>
          </a:p>
          <a:p>
            <a:pPr marL="342900" indent="-342900">
              <a:buFont typeface="Arial" panose="020B0604020202020204" pitchFamily="34" charset="0"/>
              <a:buChar char="•"/>
            </a:pPr>
            <a:r>
              <a:rPr lang="tr-TR" dirty="0" smtClean="0"/>
              <a:t>Divan-ı Ahkam-ı Adliye (Yargıtay)</a:t>
            </a:r>
            <a:endParaRPr lang="tr-TR" b="1" dirty="0" smtClean="0">
              <a:solidFill>
                <a:schemeClr val="accent1"/>
              </a:solidFill>
            </a:endParaRPr>
          </a:p>
        </p:txBody>
      </p:sp>
    </p:spTree>
    <p:extLst>
      <p:ext uri="{BB962C8B-B14F-4D97-AF65-F5344CB8AC3E}">
        <p14:creationId xmlns="" xmlns:p14="http://schemas.microsoft.com/office/powerpoint/2010/main" val="2626517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6.Hafta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20000"/>
          </a:bodyPr>
          <a:lstStyle/>
          <a:p>
            <a:r>
              <a:rPr lang="tr-TR" b="1" dirty="0"/>
              <a:t>Tanzimat’tan </a:t>
            </a:r>
            <a:r>
              <a:rPr lang="tr-TR" b="1" dirty="0" smtClean="0"/>
              <a:t>Meşrutiyet’e </a:t>
            </a:r>
            <a:r>
              <a:rPr lang="tr-TR" b="1" dirty="0"/>
              <a:t>Hukuk Alanındaki Yeniden Yapılanma Çabaları</a:t>
            </a:r>
          </a:p>
          <a:p>
            <a:r>
              <a:rPr lang="tr-TR" b="1" dirty="0" smtClean="0">
                <a:solidFill>
                  <a:schemeClr val="accent1"/>
                </a:solidFill>
              </a:rPr>
              <a:t>Batı </a:t>
            </a:r>
            <a:r>
              <a:rPr lang="tr-TR" b="1" dirty="0">
                <a:solidFill>
                  <a:schemeClr val="accent1"/>
                </a:solidFill>
              </a:rPr>
              <a:t>Tarzı Yargılama Sistemi ya da Hukukun Ortaklaştırılması Yönündeki Çabalar</a:t>
            </a:r>
          </a:p>
          <a:p>
            <a:pPr hangingPunct="0"/>
            <a:r>
              <a:rPr lang="tr-TR" dirty="0"/>
              <a:t>Taşra Meclislerine gayrimüslimlerin alınması, halkın temsilcisi olarak iştirak ettirilen üyelerin seçimle görev almış olmaları, Osmanlı temsil pratikleri açısından oldukça önemliydi. Ancak daha da kayda değer olanı, bu meclislere adam öldürme ve yol kesme gibi davaların görülme yetkisinin verilmiş olmasıydı ki, bu Osmanlı hukuk sistemi için yeni bir durumdu. Öncesinde hayati asayiş meselelerinde üst düzey taşra yöneticilerinin yaptığı yargılamalar bilinmekle birlikte, Şer’i Mahkemeler dışında içinde gayrimüslimlerin de yer aldığı bir tür karma mahkeme modelinin işler hale getirilmesi, yukarıda sözü edilen farklı din ve mezhepler arasındaki ortak yaşama pratiklerinin hukuk sahasındaki ilk denemesiydi. 1840-1842 yılları arasında yürürlükte kalan </a:t>
            </a:r>
            <a:r>
              <a:rPr lang="tr-TR" dirty="0" err="1"/>
              <a:t>muhassıllık</a:t>
            </a:r>
            <a:r>
              <a:rPr lang="tr-TR" dirty="0"/>
              <a:t> uygulamasının başarısız olmasına karşın, Osmanlı merkezi yönetiminin taşra meclislerinden vazgeçmediği, ülkenin karşı karşıya bulunduğu neredeyse tüm meselelerde taşra meclislerine birçok sorumluluk verdiği görülüyordu.  </a:t>
            </a:r>
          </a:p>
        </p:txBody>
      </p:sp>
    </p:spTree>
    <p:extLst>
      <p:ext uri="{BB962C8B-B14F-4D97-AF65-F5344CB8AC3E}">
        <p14:creationId xmlns="" xmlns:p14="http://schemas.microsoft.com/office/powerpoint/2010/main" val="3193434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6.Hafta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20000"/>
          </a:bodyPr>
          <a:lstStyle/>
          <a:p>
            <a:r>
              <a:rPr lang="tr-TR" b="1" dirty="0"/>
              <a:t>Tanzimat’tan </a:t>
            </a:r>
            <a:r>
              <a:rPr lang="tr-TR" b="1" dirty="0" smtClean="0"/>
              <a:t>Meşrutiyet’e </a:t>
            </a:r>
            <a:r>
              <a:rPr lang="tr-TR" b="1" dirty="0"/>
              <a:t>Hukuk Alanındaki Yeniden Yapılanma Çabaları</a:t>
            </a:r>
          </a:p>
          <a:p>
            <a:r>
              <a:rPr lang="tr-TR" b="1" dirty="0" smtClean="0">
                <a:solidFill>
                  <a:schemeClr val="accent1"/>
                </a:solidFill>
              </a:rPr>
              <a:t>Batı </a:t>
            </a:r>
            <a:r>
              <a:rPr lang="tr-TR" b="1" dirty="0">
                <a:solidFill>
                  <a:schemeClr val="accent1"/>
                </a:solidFill>
              </a:rPr>
              <a:t>Tarzı Yargılama Sistemi ya da Hukukun Ortaklaştırılması Yönündeki Çabalar</a:t>
            </a:r>
          </a:p>
          <a:p>
            <a:pPr hangingPunct="0"/>
            <a:r>
              <a:rPr lang="tr-TR" dirty="0"/>
              <a:t>Dünyada değişen ekonomik ve siyasi koşulların etkisiyle gerek kendini yenileme, gerek Tanzimat sonrası </a:t>
            </a:r>
            <a:r>
              <a:rPr lang="tr-TR" i="1" dirty="0"/>
              <a:t>millet-i hâkime</a:t>
            </a:r>
            <a:r>
              <a:rPr lang="tr-TR" dirty="0"/>
              <a:t> ve </a:t>
            </a:r>
            <a:r>
              <a:rPr lang="tr-TR" i="1" dirty="0"/>
              <a:t>zimmî </a:t>
            </a:r>
            <a:r>
              <a:rPr lang="tr-TR" dirty="0"/>
              <a:t>anlayışının artık geçerliliğini kabul etmeyen büyük devletlerin zorlamaları ile Şer’i Mahkemeler dışında gayr-ı Müslimlerin şahitliklerinin kabul edildiği ve yargılamada onlardan temsilcilerin de yer aldığı yeni bir karma modele geçiş yapılacaktı. Söz konusu modeli adeta zorunlu hale getiren 1856 tarihli Islahat Fermanı’na göre, Müslüman ve gayr-ı Müslimler arasında veya herhangi iki mezhep arasındaki ticaret ya da ceza hukukuna dair davalar karma (muhtelit) divanlarda; gayrimüslim tebaa arasında özel hukuka dair davalar ise, Cemaat Mahkemelerinde görülebilecekti. Şu durumda özel hukuka dair konularda eskiden verilen haklar saklı tutulmakta; ceza ve ticaret davalarının karma mahkemelerde görülmesi kararlaştırılmakta ve gayrimüslimlerin şahadetlerinin bu mahkemelerde geçerli olmasının önü açılmaktaydı. </a:t>
            </a:r>
          </a:p>
        </p:txBody>
      </p:sp>
    </p:spTree>
    <p:extLst>
      <p:ext uri="{BB962C8B-B14F-4D97-AF65-F5344CB8AC3E}">
        <p14:creationId xmlns="" xmlns:p14="http://schemas.microsoft.com/office/powerpoint/2010/main" val="320143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6.Hafta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a:t>Tanzimat’tan </a:t>
            </a:r>
            <a:r>
              <a:rPr lang="tr-TR" b="1" dirty="0" smtClean="0"/>
              <a:t>Meşrutiyet’e </a:t>
            </a:r>
            <a:r>
              <a:rPr lang="tr-TR" b="1" dirty="0"/>
              <a:t>Hukuk Alanındaki Yeniden Yapılanma Çabaları</a:t>
            </a:r>
          </a:p>
          <a:p>
            <a:r>
              <a:rPr lang="tr-TR" b="1" dirty="0" smtClean="0">
                <a:solidFill>
                  <a:schemeClr val="accent1"/>
                </a:solidFill>
              </a:rPr>
              <a:t>Batı </a:t>
            </a:r>
            <a:r>
              <a:rPr lang="tr-TR" b="1" dirty="0">
                <a:solidFill>
                  <a:schemeClr val="accent1"/>
                </a:solidFill>
              </a:rPr>
              <a:t>Tarzı Yargılama Sistemi ya da Hukukun Ortaklaştırılması Yönündeki Çabalar</a:t>
            </a:r>
          </a:p>
          <a:p>
            <a:pPr hangingPunct="0"/>
            <a:r>
              <a:rPr lang="tr-TR" dirty="0"/>
              <a:t>Islahat Fermanı’yla gayrimüslim cemaatlerin genel ve mesleki okullar açması kolaylaştırıldığı gibi, Müslüman olmayanların askeri ve mülki alanda eğitim veren devlet okullarına girmelerinin önü de açılmıştı. Okulların müfredatının belirlenmesi ve öğretmenlerinin atanması konularında, üyelerini padişahın belirleyeceği karma bir eğitim meclisinin oluşturulmasını da öngören Ferman’ın bu hükmünü, gayrimüslimlerin eğitimlerine bir katkı olarak görmek imkânı olduğu gibi, cemaat okullarının genel eğitim sistemine dâhil edilmesi çabaları çerçevesinde de değerlendirmek mümkündür.</a:t>
            </a:r>
          </a:p>
        </p:txBody>
      </p:sp>
    </p:spTree>
    <p:extLst>
      <p:ext uri="{BB962C8B-B14F-4D97-AF65-F5344CB8AC3E}">
        <p14:creationId xmlns="" xmlns:p14="http://schemas.microsoft.com/office/powerpoint/2010/main" val="1193869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6.Hafta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t>Osmanlı Taşra İdaresinde Yeniden Yapılanma Çabaları</a:t>
            </a:r>
          </a:p>
          <a:p>
            <a:r>
              <a:rPr lang="tr-TR" b="1" dirty="0" smtClean="0">
                <a:solidFill>
                  <a:schemeClr val="accent1"/>
                </a:solidFill>
              </a:rPr>
              <a:t>Taşra Meclisleri ve Yargılama</a:t>
            </a:r>
          </a:p>
          <a:p>
            <a:pPr hangingPunct="0"/>
            <a:r>
              <a:rPr lang="tr-TR" dirty="0"/>
              <a:t>Batı’yı avantajlı kılan alanlardan birinin de hukuk olduğunu düşünen </a:t>
            </a:r>
            <a:r>
              <a:rPr lang="tr-TR" dirty="0" err="1"/>
              <a:t>modernistler</a:t>
            </a:r>
            <a:r>
              <a:rPr lang="tr-TR" dirty="0"/>
              <a:t>, birçok kanun metninin Türkçeye aktarılmasını sağlayarak, kesintisiz ve etkili bir </a:t>
            </a:r>
            <a:r>
              <a:rPr lang="tr-TR" i="1" dirty="0"/>
              <a:t>kanunlaştırma hareketi </a:t>
            </a:r>
            <a:r>
              <a:rPr lang="tr-TR" dirty="0"/>
              <a:t>başlatmışlardı. Ticari </a:t>
            </a:r>
            <a:r>
              <a:rPr lang="tr-TR" dirty="0" smtClean="0"/>
              <a:t>müktesebat </a:t>
            </a:r>
            <a:r>
              <a:rPr lang="tr-TR" dirty="0"/>
              <a:t>başta olmak </a:t>
            </a:r>
            <a:r>
              <a:rPr lang="tr-TR" dirty="0" smtClean="0"/>
              <a:t>üzere, </a:t>
            </a:r>
            <a:r>
              <a:rPr lang="tr-TR" dirty="0"/>
              <a:t>Batı hukukunun hâkim kılınmasını planlayan Tanzimatçıların yargılama ve temsil konusunda da bir takım tasavvurlarının olduğu görülmüştü. </a:t>
            </a:r>
            <a:r>
              <a:rPr lang="tr-TR" dirty="0" err="1"/>
              <a:t>Muhassıllık</a:t>
            </a:r>
            <a:r>
              <a:rPr lang="tr-TR" dirty="0"/>
              <a:t> Meclisleri adı verilen ve temelde mali görevler üstlenen meclislerle başlayan ve daha sonra Memleket, Eyalet ve Taşra Meclisleri adlarıyla devam eden ve dönemin </a:t>
            </a:r>
            <a:r>
              <a:rPr lang="tr-TR" dirty="0" err="1"/>
              <a:t>sosyo</a:t>
            </a:r>
            <a:r>
              <a:rPr lang="tr-TR" dirty="0"/>
              <a:t>-ekonomik ve politik sorunlarını halktan temsilcilerin de katıldığı meclislerle çözme yönünde kayda değer bir irade ortaya çıkmıştı. Sözü edilen iradenin idari ve mali nitelikli kaygıları dışında hukuki kaygılar taşıdığı da görülmekteydi. </a:t>
            </a:r>
          </a:p>
        </p:txBody>
      </p:sp>
    </p:spTree>
    <p:extLst>
      <p:ext uri="{BB962C8B-B14F-4D97-AF65-F5344CB8AC3E}">
        <p14:creationId xmlns="" xmlns:p14="http://schemas.microsoft.com/office/powerpoint/2010/main" val="1580027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6.Hafta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a:t>Tanzimat’tan </a:t>
            </a:r>
            <a:r>
              <a:rPr lang="tr-TR" b="1" dirty="0" smtClean="0"/>
              <a:t>Meşrutiyet’e </a:t>
            </a:r>
            <a:r>
              <a:rPr lang="tr-TR" b="1" dirty="0"/>
              <a:t>Hukuk Alanındaki Yeniden Yapılanma Çabaları</a:t>
            </a:r>
          </a:p>
          <a:p>
            <a:pPr marL="342900" indent="-342900">
              <a:buFont typeface="Arial" panose="020B0604020202020204" pitchFamily="34" charset="0"/>
              <a:buChar char="•"/>
            </a:pPr>
            <a:r>
              <a:rPr lang="tr-TR" dirty="0" err="1">
                <a:solidFill>
                  <a:schemeClr val="accent1"/>
                </a:solidFill>
              </a:rPr>
              <a:t>Deavi</a:t>
            </a:r>
            <a:r>
              <a:rPr lang="tr-TR" dirty="0">
                <a:solidFill>
                  <a:schemeClr val="accent1"/>
                </a:solidFill>
              </a:rPr>
              <a:t> Meclisleri/Mahkemeleri</a:t>
            </a:r>
          </a:p>
          <a:p>
            <a:pPr marL="342900" indent="-342900">
              <a:buFont typeface="Arial" panose="020B0604020202020204" pitchFamily="34" charset="0"/>
              <a:buChar char="•"/>
            </a:pPr>
            <a:r>
              <a:rPr lang="tr-TR" dirty="0" smtClean="0">
                <a:solidFill>
                  <a:schemeClr val="accent1"/>
                </a:solidFill>
              </a:rPr>
              <a:t>Ticaret Meclisleri/Mahkemeleri</a:t>
            </a:r>
          </a:p>
          <a:p>
            <a:pPr marL="342900" indent="-342900">
              <a:buFont typeface="Arial" panose="020B0604020202020204" pitchFamily="34" charset="0"/>
              <a:buChar char="•"/>
            </a:pPr>
            <a:r>
              <a:rPr lang="tr-TR" dirty="0" smtClean="0">
                <a:solidFill>
                  <a:schemeClr val="accent1"/>
                </a:solidFill>
              </a:rPr>
              <a:t>Temyiz-i Hukuk ve Cinayet Meclisleri/Mahkemeleri</a:t>
            </a:r>
          </a:p>
          <a:p>
            <a:r>
              <a:rPr lang="tr-TR" dirty="0" smtClean="0">
                <a:solidFill>
                  <a:schemeClr val="accent1"/>
                </a:solidFill>
              </a:rPr>
              <a:t>Yüksek Yargı ve Temyiz Anlayışının Gelişmesi</a:t>
            </a:r>
            <a:endParaRPr lang="tr-TR" dirty="0">
              <a:solidFill>
                <a:schemeClr val="accent1"/>
              </a:solidFill>
            </a:endParaRPr>
          </a:p>
          <a:p>
            <a:endParaRPr lang="tr-TR" b="1" dirty="0" smtClean="0">
              <a:solidFill>
                <a:schemeClr val="accent1"/>
              </a:solidFill>
            </a:endParaRPr>
          </a:p>
        </p:txBody>
      </p:sp>
    </p:spTree>
    <p:extLst>
      <p:ext uri="{BB962C8B-B14F-4D97-AF65-F5344CB8AC3E}">
        <p14:creationId xmlns="" xmlns:p14="http://schemas.microsoft.com/office/powerpoint/2010/main" val="375184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6.Hafta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a:t>Tanzimat’tan </a:t>
            </a:r>
            <a:r>
              <a:rPr lang="tr-TR" b="1" dirty="0" smtClean="0"/>
              <a:t>Meşrutiyet’e </a:t>
            </a:r>
            <a:r>
              <a:rPr lang="tr-TR" b="1" dirty="0"/>
              <a:t>Hukuk Alanındaki Yeniden Yapılanma Çabaları</a:t>
            </a:r>
          </a:p>
          <a:p>
            <a:r>
              <a:rPr lang="tr-TR" dirty="0" err="1" smtClean="0">
                <a:solidFill>
                  <a:schemeClr val="accent1"/>
                </a:solidFill>
              </a:rPr>
              <a:t>Deavi</a:t>
            </a:r>
            <a:r>
              <a:rPr lang="tr-TR" dirty="0" smtClean="0">
                <a:solidFill>
                  <a:schemeClr val="accent1"/>
                </a:solidFill>
              </a:rPr>
              <a:t> Meclisleri/Mahkemeleri</a:t>
            </a:r>
            <a:endParaRPr lang="tr-TR" dirty="0">
              <a:solidFill>
                <a:schemeClr val="accent1"/>
              </a:solidFill>
            </a:endParaRPr>
          </a:p>
          <a:p>
            <a:r>
              <a:rPr lang="tr-TR" dirty="0" smtClean="0"/>
              <a:t>Müslümanların </a:t>
            </a:r>
            <a:r>
              <a:rPr lang="tr-TR" dirty="0"/>
              <a:t>şer’i mahkemelerde, gayr-ı Müslimlerin ruhani idarelerinde görülen davaları ile cinayet ve ticaret meclislerinin bakması gereken davalar haricindeki şer’i ve nizami davaların yanı sıra, ağır cezayı gerektirmeyen (cünha ve kabahat türünden) davalar ve bakmakla görevli olduğu diğer davaların çözüm merciiydi.</a:t>
            </a:r>
            <a:endParaRPr lang="tr-TR" b="1" dirty="0" smtClean="0">
              <a:solidFill>
                <a:schemeClr val="accent1"/>
              </a:solidFill>
            </a:endParaRPr>
          </a:p>
        </p:txBody>
      </p:sp>
    </p:spTree>
    <p:extLst>
      <p:ext uri="{BB962C8B-B14F-4D97-AF65-F5344CB8AC3E}">
        <p14:creationId xmlns="" xmlns:p14="http://schemas.microsoft.com/office/powerpoint/2010/main" val="978131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6.Hafta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a:t>Tanzimat’tan </a:t>
            </a:r>
            <a:r>
              <a:rPr lang="tr-TR" b="1" dirty="0" smtClean="0"/>
              <a:t>Meşrutiyet’e </a:t>
            </a:r>
            <a:r>
              <a:rPr lang="tr-TR" b="1" dirty="0"/>
              <a:t>Hukuk Alanındaki Yeniden Yapılanma Çabaları</a:t>
            </a:r>
          </a:p>
          <a:p>
            <a:r>
              <a:rPr lang="tr-TR" dirty="0" smtClean="0">
                <a:solidFill>
                  <a:schemeClr val="accent1"/>
                </a:solidFill>
              </a:rPr>
              <a:t>Ticaret Meclisleri/Mahkemeleri</a:t>
            </a:r>
            <a:endParaRPr lang="tr-TR" dirty="0">
              <a:solidFill>
                <a:schemeClr val="accent1"/>
              </a:solidFill>
            </a:endParaRPr>
          </a:p>
          <a:p>
            <a:r>
              <a:rPr lang="tr-TR" dirty="0" smtClean="0"/>
              <a:t>Livalar ve belli başlı kazalarda görev yapan Ticaret Mahkemeleri, yürürlükteki </a:t>
            </a:r>
            <a:r>
              <a:rPr lang="tr-TR" dirty="0"/>
              <a:t>ticari kanunlar çerçevesinde </a:t>
            </a:r>
            <a:r>
              <a:rPr lang="tr-TR" dirty="0" smtClean="0"/>
              <a:t>yargılama görevlerini </a:t>
            </a:r>
            <a:r>
              <a:rPr lang="tr-TR" dirty="0"/>
              <a:t>ifa ediyorlardı.  </a:t>
            </a:r>
            <a:endParaRPr lang="tr-TR" b="1" dirty="0" smtClean="0">
              <a:solidFill>
                <a:schemeClr val="accent1"/>
              </a:solidFill>
            </a:endParaRPr>
          </a:p>
        </p:txBody>
      </p:sp>
    </p:spTree>
    <p:extLst>
      <p:ext uri="{BB962C8B-B14F-4D97-AF65-F5344CB8AC3E}">
        <p14:creationId xmlns="" xmlns:p14="http://schemas.microsoft.com/office/powerpoint/2010/main" val="2442418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6.Hafta</a:t>
            </a:r>
            <a:br>
              <a:rPr lang="tr-TR" dirty="0" smtClean="0"/>
            </a:br>
            <a:endParaRPr lang="tr-TR" dirty="0"/>
          </a:p>
        </p:txBody>
      </p:sp>
      <p:sp>
        <p:nvSpPr>
          <p:cNvPr id="3" name="Alt Başlık 2"/>
          <p:cNvSpPr>
            <a:spLocks noGrp="1"/>
          </p:cNvSpPr>
          <p:nvPr>
            <p:ph type="subTitle" idx="1"/>
          </p:nvPr>
        </p:nvSpPr>
        <p:spPr>
          <a:xfrm>
            <a:off x="1524000" y="1496602"/>
            <a:ext cx="9144000" cy="3660228"/>
          </a:xfrm>
        </p:spPr>
        <p:txBody>
          <a:bodyPr>
            <a:normAutofit/>
          </a:bodyPr>
          <a:lstStyle/>
          <a:p>
            <a:r>
              <a:rPr lang="tr-TR" b="1" dirty="0"/>
              <a:t>Tanzimat’tan </a:t>
            </a:r>
            <a:r>
              <a:rPr lang="tr-TR" b="1" dirty="0" smtClean="0"/>
              <a:t>Meşrutiyet’e </a:t>
            </a:r>
            <a:r>
              <a:rPr lang="tr-TR" b="1" dirty="0"/>
              <a:t>Hukuk Alanındaki Yeniden Yapılanma Çabaları</a:t>
            </a:r>
          </a:p>
          <a:p>
            <a:r>
              <a:rPr lang="tr-TR" dirty="0" smtClean="0">
                <a:solidFill>
                  <a:schemeClr val="accent1"/>
                </a:solidFill>
              </a:rPr>
              <a:t>Temyiz-i Hukuk ve Cinayet Meclisleri/Mahkemeleri</a:t>
            </a:r>
            <a:endParaRPr lang="tr-TR" dirty="0">
              <a:solidFill>
                <a:schemeClr val="accent1"/>
              </a:solidFill>
            </a:endParaRPr>
          </a:p>
          <a:p>
            <a:r>
              <a:rPr lang="tr-TR" dirty="0"/>
              <a:t>Vilayet merkezi ve livalardaki temyiz-i hukuk ve cinayet meclisleri ile kazalardaki </a:t>
            </a:r>
            <a:r>
              <a:rPr lang="tr-TR" dirty="0" err="1"/>
              <a:t>deavi</a:t>
            </a:r>
            <a:r>
              <a:rPr lang="tr-TR" dirty="0"/>
              <a:t> meclisleri Müslümanların şer’i mahkemelerde, gayr-ı Müslimlerin ruhani idarelerinde görülen davaları ile ticaret meclislerinin bakması gereken davalar haricindeki şer’i ve nizami davaları çözüme kavuşturuyorlardı.</a:t>
            </a:r>
            <a:endParaRPr lang="tr-TR" b="1" dirty="0" smtClean="0">
              <a:solidFill>
                <a:schemeClr val="accent1"/>
              </a:solidFill>
            </a:endParaRPr>
          </a:p>
        </p:txBody>
      </p:sp>
    </p:spTree>
    <p:extLst>
      <p:ext uri="{BB962C8B-B14F-4D97-AF65-F5344CB8AC3E}">
        <p14:creationId xmlns="" xmlns:p14="http://schemas.microsoft.com/office/powerpoint/2010/main" val="19859658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767</TotalTime>
  <Words>691</Words>
  <Application>Microsoft Office PowerPoint</Application>
  <PresentationFormat>Özel</PresentationFormat>
  <Paragraphs>40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TAR322 OSMANLI İMPARATORLUĞU’NDA YENİLEŞME HAREKETLERİ</vt:lpstr>
      <vt:lpstr>6.Hafta </vt:lpstr>
      <vt:lpstr>6.Hafta </vt:lpstr>
      <vt:lpstr>6.Hafta </vt:lpstr>
      <vt:lpstr>6.Hafta </vt:lpstr>
      <vt:lpstr>6.Hafta </vt:lpstr>
      <vt:lpstr>6.Hafta </vt:lpstr>
      <vt:lpstr>6.Hafta </vt:lpstr>
      <vt:lpstr>6.Hafta </vt:lpstr>
      <vt:lpstr>6.Hafta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Bekir Koç</dc:creator>
  <cp:lastModifiedBy>win10</cp:lastModifiedBy>
  <cp:revision>73</cp:revision>
  <dcterms:created xsi:type="dcterms:W3CDTF">2018-08-08T12:07:43Z</dcterms:created>
  <dcterms:modified xsi:type="dcterms:W3CDTF">2020-05-05T14:06:37Z</dcterms:modified>
</cp:coreProperties>
</file>