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64" r:id="rId3"/>
    <p:sldId id="265" r:id="rId4"/>
    <p:sldId id="257" r:id="rId5"/>
    <p:sldId id="262" r:id="rId6"/>
    <p:sldId id="259" r:id="rId7"/>
    <p:sldId id="260"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35703BD-5E29-406D-A1CE-CF708125B3D8}" type="datetimeFigureOut">
              <a:rPr lang="tr-TR" smtClean="0"/>
              <a:t>28.02.2012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t>‹#›</a:t>
            </a:fld>
            <a:endParaRPr lang="tr-T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35703BD-5E29-406D-A1CE-CF708125B3D8}" type="datetimeFigureOut">
              <a:rPr lang="tr-TR" smtClean="0"/>
              <a:t>28.02.2012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35703BD-5E29-406D-A1CE-CF708125B3D8}" type="datetimeFigureOut">
              <a:rPr lang="tr-TR" smtClean="0"/>
              <a:t>28.02.2012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35703BD-5E29-406D-A1CE-CF708125B3D8}" type="datetimeFigureOut">
              <a:rPr lang="tr-TR" smtClean="0"/>
              <a:t>28.02.2012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35703BD-5E29-406D-A1CE-CF708125B3D8}" type="datetimeFigureOut">
              <a:rPr lang="tr-TR" smtClean="0"/>
              <a:t>28.02.2012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3247F1-450B-42F7-9E46-578E79898BCA}"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35703BD-5E29-406D-A1CE-CF708125B3D8}" type="datetimeFigureOut">
              <a:rPr lang="tr-TR" smtClean="0"/>
              <a:t>28.02.2012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3247F1-450B-42F7-9E46-578E79898BCA}" type="slidenum">
              <a:rPr lang="tr-TR" smtClean="0"/>
              <a:t>‹#›</a:t>
            </a:fld>
            <a:endParaRPr lang="tr-TR"/>
          </a:p>
        </p:txBody>
      </p:sp>
      <p:sp>
        <p:nvSpPr>
          <p:cNvPr id="8" name="Title 7"/>
          <p:cNvSpPr>
            <a:spLocks noGrp="1"/>
          </p:cNvSpPr>
          <p:nvPr>
            <p:ph type="title"/>
          </p:nvPr>
        </p:nvSpPr>
        <p:spPr/>
        <p:txBody>
          <a:bodyPr/>
          <a:lstStyle/>
          <a:p>
            <a:r>
              <a:rPr lang="tr-TR" smtClean="0"/>
              <a:t>Asıl başlık stili için tıklatın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tr-TR" smtClean="0"/>
              <a:t>Asıl metin stillerini düzenlemek için tıklatın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35703BD-5E29-406D-A1CE-CF708125B3D8}" type="datetimeFigureOut">
              <a:rPr lang="tr-TR" smtClean="0"/>
              <a:t>28.02.2012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3247F1-450B-42F7-9E46-578E79898BCA}" type="slidenum">
              <a:rPr lang="tr-TR" smtClean="0"/>
              <a:t>‹#›</a:t>
            </a:fld>
            <a:endParaRPr lang="tr-TR"/>
          </a:p>
        </p:txBody>
      </p:sp>
      <p:sp>
        <p:nvSpPr>
          <p:cNvPr id="10" name="Title 9"/>
          <p:cNvSpPr>
            <a:spLocks noGrp="1"/>
          </p:cNvSpPr>
          <p:nvPr>
            <p:ph type="title"/>
          </p:nvPr>
        </p:nvSpPr>
        <p:spPr/>
        <p:txBody>
          <a:body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35703BD-5E29-406D-A1CE-CF708125B3D8}" type="datetimeFigureOut">
              <a:rPr lang="tr-TR" smtClean="0"/>
              <a:t>28.02.2012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3247F1-450B-42F7-9E46-578E79898BCA}"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5703BD-5E29-406D-A1CE-CF708125B3D8}" type="datetimeFigureOut">
              <a:rPr lang="tr-TR" smtClean="0"/>
              <a:t>28.02.2012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3247F1-450B-42F7-9E46-578E79898BCA}"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5703BD-5E29-406D-A1CE-CF708125B3D8}" type="datetimeFigureOut">
              <a:rPr lang="tr-TR" smtClean="0"/>
              <a:t>28.02.2012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3247F1-450B-42F7-9E46-578E79898BCA}"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35703BD-5E29-406D-A1CE-CF708125B3D8}" type="datetimeFigureOut">
              <a:rPr lang="tr-TR" smtClean="0"/>
              <a:t>28.02.2012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3247F1-450B-42F7-9E46-578E79898BCA}" type="slidenum">
              <a:rPr lang="tr-TR" smtClean="0"/>
              <a:t>‹#›</a:t>
            </a:fld>
            <a:endParaRPr lang="tr-T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tr-TR" smtClean="0"/>
              <a:t>Asıl başlık stili için tıklatın</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B35703BD-5E29-406D-A1CE-CF708125B3D8}" type="datetimeFigureOut">
              <a:rPr lang="tr-TR" smtClean="0"/>
              <a:t>28.02.2012</a:t>
            </a:fld>
            <a:endParaRPr lang="tr-T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tr-T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73247F1-450B-42F7-9E46-578E79898BC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http://www.google.com.tr/imgres?imgurl=http://www.hafif.org/imaj/Anthro/maslow.jpg&amp;imgrefurl=http://www.hafif.org/yazi/maslow-ihtiyaclar-hiyerarsisi-teorisi-aclik&amp;usg=__s5wGk_KG3gwxh7EZNU2AbKL3vjA=&amp;h=282&amp;w=222&amp;sz=11&amp;hl=tr&amp;start=4&amp;zoom=1&amp;tbnid=U9ti19-3CW3m1M:&amp;tbnh=114&amp;tbnw=90&amp;ei=iotDT9zvK6qD4gStveDkCA&amp;prev=/search?q=maslow&amp;hl=tr&amp;gbv=2&amp;tbm=isch&amp;itbs=1" TargetMode="External"/><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hyperlink" Target="http://www.google.com.tr/imgres?imgurl=http://2.bp.blogspot.com/_L6aYCMkXTmQ/SeqXAEzt5lI/AAAAAAAAAFM/pbamA2XsNCY/s320/ausubel.gif&amp;imgrefurl=http://stefanyopina.blogspot.com/2011/04/david-ausubel-great-contribution-to.html&amp;usg=__KdTVOV4OCmQAnAK14fdg1cFurL0=&amp;h=310&amp;w=256&amp;sz=20&amp;hl=tr&amp;start=1&amp;zoom=1&amp;tbnid=FZ4TC2fYxIakyM:&amp;tbnh=117&amp;tbnw=97&amp;ei=KotDT4LSDYvS4QTEx4GZCA&amp;prev=/search?q=ausubel&amp;hl=tr&amp;gbv=2&amp;tbm=isch&amp;itbs=1" TargetMode="External"/><Relationship Id="rId1" Type="http://schemas.openxmlformats.org/officeDocument/2006/relationships/slideLayout" Target="../slideLayouts/slideLayout7.xml"/><Relationship Id="rId6" Type="http://schemas.openxmlformats.org/officeDocument/2006/relationships/hyperlink" Target="http://www.google.com.tr/imgres?imgurl=http://www.skeptically.org/sitebuildercontent/sitebuilderpictures/skinner-80s-smiling.jpg&amp;imgrefurl=http://www.skeptically.org/skinner/id3.html&amp;usg=__q-y0vJv_mOqKZIqydG_1Enowzwo=&amp;h=452&amp;w=311&amp;sz=31&amp;hl=tr&amp;start=1&amp;zoom=1&amp;tbnid=c5LzrT-LFryoCM:&amp;tbnh=127&amp;tbnw=87&amp;ei=cotDT4SGK6Pj4QTeo5WxCA&amp;prev=/search?q=skinner&amp;hl=tr&amp;gbv=2&amp;tbm=isch&amp;itbs=1" TargetMode="External"/><Relationship Id="rId5" Type="http://schemas.openxmlformats.org/officeDocument/2006/relationships/image" Target="../media/image2.jpeg"/><Relationship Id="rId4" Type="http://schemas.openxmlformats.org/officeDocument/2006/relationships/hyperlink" Target="http://www.google.com.tr/imgres?imgurl=http://www.jacquetta.net/Bruner.jpg&amp;imgrefurl=http://www.jacquetta.net/2008/05/a_truly_great_thinker.html&amp;usg=__Vx5pMCUitlclSnY42Dfh2bFbKsA=&amp;h=480&amp;w=640&amp;sz=96&amp;hl=tr&amp;start=1&amp;zoom=1&amp;tbnid=uhwspQhbKOC3AM:&amp;tbnh=103&amp;tbnw=137&amp;ei=W4tDT4GNOu2M4gT-06CNCA&amp;prev=/search?q=bruner&amp;hl=tr&amp;gbv=2&amp;tbm=isch&amp;itbs=1" TargetMode="External"/><Relationship Id="rId9"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0" indent="0">
              <a:buNone/>
            </a:pPr>
            <a:r>
              <a:rPr lang="tr-TR" smtClean="0"/>
              <a:t/>
            </a:r>
            <a:br>
              <a:rPr lang="tr-TR" smtClean="0"/>
            </a:br>
            <a:r>
              <a:rPr lang="tr-TR" smtClean="0"/>
              <a:t>ÖĞRENME </a:t>
            </a:r>
            <a:r>
              <a:rPr lang="tr-TR" dirty="0" smtClean="0"/>
              <a:t>YAKLAŞIMLARI</a:t>
            </a:r>
            <a:br>
              <a:rPr lang="tr-TR" dirty="0" smtClean="0"/>
            </a:br>
            <a:endParaRPr lang="tr-TR" dirty="0"/>
          </a:p>
        </p:txBody>
      </p:sp>
      <p:sp>
        <p:nvSpPr>
          <p:cNvPr id="3" name="Alt Başlık 2"/>
          <p:cNvSpPr>
            <a:spLocks noGrp="1"/>
          </p:cNvSpPr>
          <p:nvPr>
            <p:ph type="body" idx="1"/>
          </p:nvPr>
        </p:nvSpPr>
        <p:spPr/>
        <p:txBody>
          <a:bodyPr>
            <a:normAutofit/>
          </a:bodyPr>
          <a:lstStyle/>
          <a:p>
            <a:r>
              <a:rPr lang="tr-TR" dirty="0" smtClean="0"/>
              <a:t>3. HAFTA</a:t>
            </a:r>
          </a:p>
          <a:p>
            <a:r>
              <a:rPr lang="tr-TR" dirty="0" smtClean="0"/>
              <a:t>FATMA MIZIKACI</a:t>
            </a:r>
            <a:endParaRPr lang="tr-TR" dirty="0"/>
          </a:p>
        </p:txBody>
      </p:sp>
    </p:spTree>
    <p:extLst>
      <p:ext uri="{BB962C8B-B14F-4D97-AF65-F5344CB8AC3E}">
        <p14:creationId xmlns:p14="http://schemas.microsoft.com/office/powerpoint/2010/main" val="1810476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descr="http://t3.gstatic.com/images?q=tbn:ANd9GcRZUqLgRs204UcJ3qpubWs47HmrqmaQT63g9hD1iVb59Jf2SKdK03t_NQ">
            <a:hlinkClick r:id="rId2"/>
          </p:cNvPr>
          <p:cNvPicPr>
            <a:picLocks noGrp="1"/>
          </p:cNvPicPr>
          <p:nvPr>
            <p:ph sz="quarter" idx="4294967295"/>
          </p:nvPr>
        </p:nvPicPr>
        <p:blipFill>
          <a:blip r:embed="rId3">
            <a:extLst>
              <a:ext uri="{28A0092B-C50C-407E-A947-70E740481C1C}">
                <a14:useLocalDpi xmlns:a14="http://schemas.microsoft.com/office/drawing/2010/main" val="0"/>
              </a:ext>
            </a:extLst>
          </a:blip>
          <a:srcRect/>
          <a:stretch>
            <a:fillRect/>
          </a:stretch>
        </p:blipFill>
        <p:spPr bwMode="auto">
          <a:xfrm>
            <a:off x="1148115" y="692696"/>
            <a:ext cx="2415773" cy="2304256"/>
          </a:xfrm>
          <a:prstGeom prst="rect">
            <a:avLst/>
          </a:prstGeom>
          <a:noFill/>
          <a:ln>
            <a:noFill/>
          </a:ln>
        </p:spPr>
      </p:pic>
      <p:pic>
        <p:nvPicPr>
          <p:cNvPr id="5" name="Resim 4" descr="http://t0.gstatic.com/images?q=tbn:ANd9GcQ1tZ9Q-hCYoyioPMqiQSCX-CRmBYSJaRqOomFKOARgdpSmhx-SC0npBGho">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1331641" y="3356992"/>
            <a:ext cx="2808312" cy="2448272"/>
          </a:xfrm>
          <a:prstGeom prst="rect">
            <a:avLst/>
          </a:prstGeom>
          <a:noFill/>
          <a:ln>
            <a:noFill/>
          </a:ln>
        </p:spPr>
      </p:pic>
      <p:pic>
        <p:nvPicPr>
          <p:cNvPr id="6" name="Resim 5" descr="http://t3.gstatic.com/images?q=tbn:ANd9GcRGJ0Z5n-c1cvshfrFxWXHi7FN4m8_K2vczW2HgbBmqHZ8dFhFoLb7UWw">
            <a:hlinkClick r:id="rId6"/>
          </p:cNvPr>
          <p:cNvPicPr/>
          <p:nvPr/>
        </p:nvPicPr>
        <p:blipFill>
          <a:blip r:embed="rId7">
            <a:extLst>
              <a:ext uri="{28A0092B-C50C-407E-A947-70E740481C1C}">
                <a14:useLocalDpi xmlns:a14="http://schemas.microsoft.com/office/drawing/2010/main" val="0"/>
              </a:ext>
            </a:extLst>
          </a:blip>
          <a:srcRect/>
          <a:stretch>
            <a:fillRect/>
          </a:stretch>
        </p:blipFill>
        <p:spPr bwMode="auto">
          <a:xfrm>
            <a:off x="5106726" y="692696"/>
            <a:ext cx="2561618" cy="2304256"/>
          </a:xfrm>
          <a:prstGeom prst="rect">
            <a:avLst/>
          </a:prstGeom>
          <a:noFill/>
          <a:ln>
            <a:noFill/>
          </a:ln>
        </p:spPr>
      </p:pic>
      <p:pic>
        <p:nvPicPr>
          <p:cNvPr id="7" name="Resim 6" descr="http://t2.gstatic.com/images?q=tbn:ANd9GcQ5awnk2ftO0tpAV4Ao7nwZRSu-0mJ6behD1h4qtkzus5YHJQ16T4oCsg">
            <a:hlinkClick r:id="rId8"/>
          </p:cNvPr>
          <p:cNvPicPr/>
          <p:nvPr/>
        </p:nvPicPr>
        <p:blipFill>
          <a:blip r:embed="rId9">
            <a:extLst>
              <a:ext uri="{28A0092B-C50C-407E-A947-70E740481C1C}">
                <a14:useLocalDpi xmlns:a14="http://schemas.microsoft.com/office/drawing/2010/main" val="0"/>
              </a:ext>
            </a:extLst>
          </a:blip>
          <a:srcRect/>
          <a:stretch>
            <a:fillRect/>
          </a:stretch>
        </p:blipFill>
        <p:spPr bwMode="auto">
          <a:xfrm>
            <a:off x="5106726" y="3356992"/>
            <a:ext cx="2849650" cy="2448272"/>
          </a:xfrm>
          <a:prstGeom prst="rect">
            <a:avLst/>
          </a:prstGeom>
          <a:noFill/>
          <a:ln>
            <a:noFill/>
          </a:ln>
        </p:spPr>
      </p:pic>
    </p:spTree>
    <p:extLst>
      <p:ext uri="{BB962C8B-B14F-4D97-AF65-F5344CB8AC3E}">
        <p14:creationId xmlns:p14="http://schemas.microsoft.com/office/powerpoint/2010/main" val="1318791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3"/>
          <p:cNvSpPr>
            <a:spLocks noGrp="1"/>
          </p:cNvSpPr>
          <p:nvPr>
            <p:ph type="subTitle" idx="1"/>
          </p:nvPr>
        </p:nvSpPr>
        <p:spPr/>
        <p:txBody>
          <a:bodyPr/>
          <a:lstStyle/>
          <a:p>
            <a:endParaRPr lang="tr-TR"/>
          </a:p>
        </p:txBody>
      </p:sp>
      <p:sp>
        <p:nvSpPr>
          <p:cNvPr id="2" name="Başlık 1"/>
          <p:cNvSpPr>
            <a:spLocks noGrp="1"/>
          </p:cNvSpPr>
          <p:nvPr>
            <p:ph type="ctrTitle"/>
          </p:nvPr>
        </p:nvSpPr>
        <p:spPr>
          <a:xfrm>
            <a:off x="683568" y="1412776"/>
            <a:ext cx="7704855" cy="3512681"/>
          </a:xfrm>
        </p:spPr>
        <p:txBody>
          <a:bodyPr/>
          <a:lstStyle/>
          <a:p>
            <a:r>
              <a:rPr lang="tr-TR" dirty="0" smtClean="0"/>
              <a:t>1 </a:t>
            </a:r>
            <a:r>
              <a:rPr lang="tr-TR" dirty="0" err="1" smtClean="0"/>
              <a:t>Ausebel</a:t>
            </a:r>
            <a:r>
              <a:rPr lang="tr-TR" dirty="0" smtClean="0"/>
              <a:t> 2 </a:t>
            </a:r>
            <a:r>
              <a:rPr lang="tr-TR" dirty="0" err="1" smtClean="0"/>
              <a:t>Skinner</a:t>
            </a:r>
            <a:r>
              <a:rPr lang="tr-TR" dirty="0" smtClean="0"/>
              <a:t> </a:t>
            </a:r>
            <a:r>
              <a:rPr lang="tr-TR" smtClean="0"/>
              <a:t/>
            </a:r>
            <a:br>
              <a:rPr lang="tr-TR" smtClean="0"/>
            </a:br>
            <a:r>
              <a:rPr lang="tr-TR" smtClean="0"/>
              <a:t/>
            </a:r>
            <a:br>
              <a:rPr lang="tr-TR" smtClean="0"/>
            </a:br>
            <a:r>
              <a:rPr lang="tr-TR" smtClean="0"/>
              <a:t>3 </a:t>
            </a:r>
            <a:r>
              <a:rPr lang="tr-TR" dirty="0" err="1" smtClean="0"/>
              <a:t>Bruner</a:t>
            </a:r>
            <a:r>
              <a:rPr lang="tr-TR" dirty="0" smtClean="0"/>
              <a:t> 4 </a:t>
            </a:r>
            <a:r>
              <a:rPr lang="tr-TR" dirty="0" err="1" smtClean="0"/>
              <a:t>Maslow</a:t>
            </a:r>
            <a:endParaRPr lang="tr-TR" dirty="0"/>
          </a:p>
        </p:txBody>
      </p:sp>
    </p:spTree>
    <p:extLst>
      <p:ext uri="{BB962C8B-B14F-4D97-AF65-F5344CB8AC3E}">
        <p14:creationId xmlns:p14="http://schemas.microsoft.com/office/powerpoint/2010/main" val="3795990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DAVRANIŞÇI YAKLAŞIM</a:t>
            </a:r>
            <a:endParaRPr lang="tr-TR" dirty="0">
              <a:solidFill>
                <a:srgbClr val="FF0000"/>
              </a:solidFill>
            </a:endParaRPr>
          </a:p>
        </p:txBody>
      </p:sp>
      <p:sp>
        <p:nvSpPr>
          <p:cNvPr id="3" name="İçerik Yer Tutucusu 2"/>
          <p:cNvSpPr>
            <a:spLocks noGrp="1"/>
          </p:cNvSpPr>
          <p:nvPr>
            <p:ph sz="quarter" idx="13"/>
          </p:nvPr>
        </p:nvSpPr>
        <p:spPr>
          <a:xfrm>
            <a:off x="683568" y="476672"/>
            <a:ext cx="7560840" cy="3960440"/>
          </a:xfrm>
        </p:spPr>
        <p:txBody>
          <a:bodyPr>
            <a:normAutofit fontScale="92500" lnSpcReduction="10000"/>
          </a:bodyPr>
          <a:lstStyle/>
          <a:p>
            <a:pPr marL="0" indent="0">
              <a:buNone/>
            </a:pPr>
            <a:r>
              <a:rPr lang="tr-TR" dirty="0"/>
              <a:t/>
            </a:r>
            <a:br>
              <a:rPr lang="tr-TR" dirty="0"/>
            </a:br>
            <a:r>
              <a:rPr lang="tr-TR" dirty="0" smtClean="0">
                <a:solidFill>
                  <a:srgbClr val="FF0000"/>
                </a:solidFill>
              </a:rPr>
              <a:t>Öğrenme</a:t>
            </a:r>
            <a:r>
              <a:rPr lang="tr-TR" dirty="0">
                <a:solidFill>
                  <a:srgbClr val="FF0000"/>
                </a:solidFill>
              </a:rPr>
              <a:t>: </a:t>
            </a:r>
            <a:r>
              <a:rPr lang="tr-TR" dirty="0"/>
              <a:t>Deneyim sonucu organizmanın gözlenebilir davranışlarında oluşan kalıcı değişikliktir. Pasif bir süreçtir. </a:t>
            </a:r>
            <a:r>
              <a:rPr lang="tr-TR" dirty="0" smtClean="0"/>
              <a:t>Mekaniktir.</a:t>
            </a:r>
            <a:r>
              <a:rPr lang="tr-TR" dirty="0"/>
              <a:t/>
            </a:r>
            <a:br>
              <a:rPr lang="tr-TR" dirty="0"/>
            </a:br>
            <a:r>
              <a:rPr lang="tr-TR" dirty="0">
                <a:solidFill>
                  <a:srgbClr val="FF0000"/>
                </a:solidFill>
              </a:rPr>
              <a:t>Öğretme: </a:t>
            </a:r>
            <a:r>
              <a:rPr lang="tr-TR" dirty="0"/>
              <a:t>Bilgiyi transfer ederek davranışta kalıcı değişiklik </a:t>
            </a:r>
            <a:r>
              <a:rPr lang="tr-TR" dirty="0" smtClean="0"/>
              <a:t>oluşturmaktır. </a:t>
            </a:r>
            <a:r>
              <a:rPr lang="tr-TR" dirty="0"/>
              <a:t/>
            </a:r>
            <a:br>
              <a:rPr lang="tr-TR" dirty="0"/>
            </a:br>
            <a:r>
              <a:rPr lang="tr-TR" dirty="0">
                <a:solidFill>
                  <a:srgbClr val="FF0000"/>
                </a:solidFill>
              </a:rPr>
              <a:t>Öğrenci: </a:t>
            </a:r>
            <a:r>
              <a:rPr lang="tr-TR" dirty="0"/>
              <a:t>Pasif dinleyicidir, dönütlere ihtiyacı vardır. Etkilere doğru tepkiler vererek öğrenir. </a:t>
            </a:r>
            <a:br>
              <a:rPr lang="tr-TR" dirty="0"/>
            </a:br>
            <a:r>
              <a:rPr lang="tr-TR" dirty="0">
                <a:solidFill>
                  <a:srgbClr val="FF0000"/>
                </a:solidFill>
              </a:rPr>
              <a:t>Öğretmen: </a:t>
            </a:r>
            <a:r>
              <a:rPr lang="tr-TR" dirty="0"/>
              <a:t>Bilginin ilk kaynağıdır, öğrenme sürecinin yöneticisidir. Ödül ve ceza, klasik ve edimsel koşullanmalar, olumlu olumsuz pekiştiriciler kullanarak davranış değişikliğini oluşturur. </a:t>
            </a:r>
            <a:br>
              <a:rPr lang="tr-TR" dirty="0"/>
            </a:br>
            <a:r>
              <a:rPr lang="tr-TR" dirty="0">
                <a:solidFill>
                  <a:srgbClr val="FF0000"/>
                </a:solidFill>
              </a:rPr>
              <a:t>Kuramcılar: </a:t>
            </a:r>
            <a:r>
              <a:rPr lang="tr-TR" dirty="0" err="1"/>
              <a:t>Pavlov</a:t>
            </a:r>
            <a:r>
              <a:rPr lang="tr-TR" dirty="0"/>
              <a:t>, </a:t>
            </a:r>
            <a:r>
              <a:rPr lang="tr-TR" dirty="0" err="1"/>
              <a:t>Skinner</a:t>
            </a:r>
            <a:r>
              <a:rPr lang="tr-TR" dirty="0"/>
              <a:t>, </a:t>
            </a:r>
            <a:r>
              <a:rPr lang="tr-TR" dirty="0" err="1"/>
              <a:t>Thorndike</a:t>
            </a:r>
            <a:r>
              <a:rPr lang="tr-TR" dirty="0"/>
              <a:t>, Watson, </a:t>
            </a:r>
            <a:r>
              <a:rPr lang="tr-TR" dirty="0" err="1"/>
              <a:t>Bandura</a:t>
            </a:r>
            <a:r>
              <a:rPr lang="tr-TR" dirty="0"/>
              <a:t> </a:t>
            </a:r>
            <a:br>
              <a:rPr lang="tr-TR" dirty="0"/>
            </a:br>
            <a:endParaRPr lang="tr-TR" dirty="0"/>
          </a:p>
        </p:txBody>
      </p:sp>
    </p:spTree>
    <p:extLst>
      <p:ext uri="{BB962C8B-B14F-4D97-AF65-F5344CB8AC3E}">
        <p14:creationId xmlns:p14="http://schemas.microsoft.com/office/powerpoint/2010/main" val="898128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797152"/>
            <a:ext cx="6512511" cy="1080120"/>
          </a:xfrm>
        </p:spPr>
        <p:txBody>
          <a:bodyPr/>
          <a:lstStyle/>
          <a:p>
            <a:r>
              <a:rPr lang="tr-TR" dirty="0" smtClean="0">
                <a:solidFill>
                  <a:srgbClr val="FF0000"/>
                </a:solidFill>
              </a:rPr>
              <a:t>BİLİŞSEL YAKLAŞIM</a:t>
            </a:r>
            <a:endParaRPr lang="tr-TR" dirty="0">
              <a:solidFill>
                <a:srgbClr val="FF0000"/>
              </a:solidFill>
            </a:endParaRPr>
          </a:p>
        </p:txBody>
      </p:sp>
      <p:sp>
        <p:nvSpPr>
          <p:cNvPr id="3" name="İçerik Yer Tutucusu 2"/>
          <p:cNvSpPr>
            <a:spLocks noGrp="1"/>
          </p:cNvSpPr>
          <p:nvPr>
            <p:ph sz="quarter" idx="13"/>
          </p:nvPr>
        </p:nvSpPr>
        <p:spPr>
          <a:xfrm>
            <a:off x="467544" y="731520"/>
            <a:ext cx="7776864" cy="3993624"/>
          </a:xfrm>
        </p:spPr>
        <p:txBody>
          <a:bodyPr>
            <a:normAutofit fontScale="47500" lnSpcReduction="20000"/>
          </a:bodyPr>
          <a:lstStyle/>
          <a:p>
            <a:pPr marL="0" indent="0">
              <a:buNone/>
            </a:pPr>
            <a:r>
              <a:rPr lang="tr-TR" dirty="0"/>
              <a:t/>
            </a:r>
            <a:br>
              <a:rPr lang="tr-TR" dirty="0"/>
            </a:br>
            <a:r>
              <a:rPr lang="tr-TR" sz="4200" dirty="0">
                <a:solidFill>
                  <a:srgbClr val="FF0000"/>
                </a:solidFill>
              </a:rPr>
              <a:t>Öğrenme: </a:t>
            </a:r>
            <a:r>
              <a:rPr lang="tr-TR" sz="4200" dirty="0"/>
              <a:t>Bilginin algılanması, işlenmesi, kodlanması ve gerektiğinde geri getirilerek kullanılmasıdır. Aktif ve sosyal bir süreçtir, bu süreçte önceki öğrenmelerin üzerine yeni bilgiler öğrenilir ve daha önce öğrenilen bilgi ile yeni bilgi ilişkilendirilerek bilgi örgütlenir. </a:t>
            </a:r>
            <a:br>
              <a:rPr lang="tr-TR" sz="4200" dirty="0"/>
            </a:br>
            <a:r>
              <a:rPr lang="tr-TR" sz="4200" dirty="0">
                <a:solidFill>
                  <a:srgbClr val="FF0000"/>
                </a:solidFill>
              </a:rPr>
              <a:t>Öğretme: </a:t>
            </a:r>
            <a:r>
              <a:rPr lang="tr-TR" sz="4200" dirty="0"/>
              <a:t>Öğrencilerin bilişsel yapılandırma aracılığıyla yeni bilgi öğrenmelerine yardımcı olmaktır. </a:t>
            </a:r>
            <a:br>
              <a:rPr lang="tr-TR" sz="4200" dirty="0"/>
            </a:br>
            <a:r>
              <a:rPr lang="tr-TR" sz="4200" dirty="0">
                <a:solidFill>
                  <a:srgbClr val="FF0000"/>
                </a:solidFill>
              </a:rPr>
              <a:t>Öğrenci: </a:t>
            </a:r>
            <a:r>
              <a:rPr lang="tr-TR" sz="4200" dirty="0"/>
              <a:t>Ne tam bağımsız ne de tam bağımlıdır. Zaman zaman aktif, problem çözücü, düşünür, zaman zaman ise pasif alıcıdır. </a:t>
            </a:r>
            <a:br>
              <a:rPr lang="tr-TR" sz="4200" dirty="0"/>
            </a:br>
            <a:r>
              <a:rPr lang="tr-TR" sz="4200" dirty="0">
                <a:solidFill>
                  <a:srgbClr val="FF0000"/>
                </a:solidFill>
              </a:rPr>
              <a:t>Öğretmen: </a:t>
            </a:r>
            <a:r>
              <a:rPr lang="tr-TR" sz="4200" dirty="0"/>
              <a:t>Aktif bir rehber rolünde öğrencilerin kendi öğrenme stratejilerini kullanmalarına yardımcı olur. </a:t>
            </a:r>
            <a:br>
              <a:rPr lang="tr-TR" sz="4200" dirty="0"/>
            </a:br>
            <a:r>
              <a:rPr lang="tr-TR" sz="4200" dirty="0">
                <a:solidFill>
                  <a:srgbClr val="FF0000"/>
                </a:solidFill>
              </a:rPr>
              <a:t>Kuramcılar: </a:t>
            </a:r>
            <a:r>
              <a:rPr lang="tr-TR" sz="4200" dirty="0" err="1"/>
              <a:t>Piaget</a:t>
            </a:r>
            <a:r>
              <a:rPr lang="tr-TR" sz="4200" dirty="0"/>
              <a:t>, </a:t>
            </a:r>
            <a:r>
              <a:rPr lang="tr-TR" sz="4200" dirty="0" err="1"/>
              <a:t>Bruner</a:t>
            </a:r>
            <a:r>
              <a:rPr lang="tr-TR" sz="4200" dirty="0"/>
              <a:t>, </a:t>
            </a:r>
            <a:r>
              <a:rPr lang="tr-TR" sz="4200" dirty="0" err="1"/>
              <a:t>Ausubel</a:t>
            </a:r>
            <a:r>
              <a:rPr lang="tr-TR" sz="4200" dirty="0"/>
              <a:t>. </a:t>
            </a:r>
            <a:br>
              <a:rPr lang="tr-TR" sz="4200" dirty="0"/>
            </a:br>
            <a:r>
              <a:rPr lang="tr-TR" sz="4200" dirty="0"/>
              <a:t/>
            </a:r>
            <a:br>
              <a:rPr lang="tr-TR" sz="4200" dirty="0"/>
            </a:br>
            <a:endParaRPr lang="tr-TR" sz="4200" dirty="0"/>
          </a:p>
        </p:txBody>
      </p:sp>
    </p:spTree>
    <p:extLst>
      <p:ext uri="{BB962C8B-B14F-4D97-AF65-F5344CB8AC3E}">
        <p14:creationId xmlns:p14="http://schemas.microsoft.com/office/powerpoint/2010/main" val="2914013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YAPILANDIRMACI YAKLAŞIM</a:t>
            </a:r>
            <a:endParaRPr lang="tr-TR" dirty="0">
              <a:solidFill>
                <a:srgbClr val="FF0000"/>
              </a:solidFill>
            </a:endParaRPr>
          </a:p>
        </p:txBody>
      </p:sp>
      <p:sp>
        <p:nvSpPr>
          <p:cNvPr id="3" name="İçerik Yer Tutucusu 2"/>
          <p:cNvSpPr>
            <a:spLocks noGrp="1"/>
          </p:cNvSpPr>
          <p:nvPr>
            <p:ph sz="quarter" idx="13"/>
          </p:nvPr>
        </p:nvSpPr>
        <p:spPr>
          <a:xfrm>
            <a:off x="827584" y="476672"/>
            <a:ext cx="7488832" cy="3960440"/>
          </a:xfrm>
        </p:spPr>
        <p:txBody>
          <a:bodyPr>
            <a:normAutofit fontScale="62500" lnSpcReduction="20000"/>
          </a:bodyPr>
          <a:lstStyle/>
          <a:p>
            <a:pPr marL="0" indent="0">
              <a:buNone/>
            </a:pPr>
            <a:r>
              <a:rPr lang="tr-TR" dirty="0"/>
              <a:t/>
            </a:r>
            <a:br>
              <a:rPr lang="tr-TR" dirty="0"/>
            </a:br>
            <a:r>
              <a:rPr lang="tr-TR" dirty="0"/>
              <a:t/>
            </a:r>
            <a:br>
              <a:rPr lang="tr-TR" dirty="0"/>
            </a:br>
            <a:r>
              <a:rPr lang="tr-TR" sz="3400" dirty="0">
                <a:solidFill>
                  <a:srgbClr val="FF0000"/>
                </a:solidFill>
              </a:rPr>
              <a:t>Öğrenme: </a:t>
            </a:r>
            <a:r>
              <a:rPr lang="tr-TR" sz="3400" dirty="0"/>
              <a:t>Kaynakları kullanarak ve çevre ile etkileşime girerek yeni bilgileri önceki bilgiler üzerine yapılandırmadır. </a:t>
            </a:r>
            <a:br>
              <a:rPr lang="tr-TR" sz="3400" dirty="0"/>
            </a:br>
            <a:r>
              <a:rPr lang="tr-TR" sz="3400" dirty="0">
                <a:solidFill>
                  <a:srgbClr val="FF0000"/>
                </a:solidFill>
              </a:rPr>
              <a:t>Öğretme</a:t>
            </a:r>
            <a:r>
              <a:rPr lang="tr-TR" sz="3400" dirty="0" smtClean="0">
                <a:solidFill>
                  <a:srgbClr val="FF0000"/>
                </a:solidFill>
              </a:rPr>
              <a:t>: </a:t>
            </a:r>
            <a:r>
              <a:rPr lang="tr-TR" sz="3400" dirty="0" smtClean="0"/>
              <a:t>Öğrenme </a:t>
            </a:r>
            <a:r>
              <a:rPr lang="tr-TR" sz="3400" dirty="0"/>
              <a:t>için fırsatlar yaratmak ve öğrencilere rehberlik ederek onların grup içindeki çalışmalarını kolaylaştırmaktır. </a:t>
            </a:r>
            <a:br>
              <a:rPr lang="tr-TR" sz="3400" dirty="0"/>
            </a:br>
            <a:r>
              <a:rPr lang="tr-TR" sz="3400" dirty="0">
                <a:solidFill>
                  <a:srgbClr val="FF0000"/>
                </a:solidFill>
              </a:rPr>
              <a:t>Öğrenci: </a:t>
            </a:r>
            <a:r>
              <a:rPr lang="tr-TR" sz="3400" dirty="0"/>
              <a:t>Aktif ve özerk bir role sahiptir, kendi bilgisini yapılandırmakla sorumludur grup içinde çalışır. Bilgiyi keşfetmez uygun ortamlarda bilgi oluşturur. </a:t>
            </a:r>
            <a:br>
              <a:rPr lang="tr-TR" sz="3400" dirty="0"/>
            </a:br>
            <a:r>
              <a:rPr lang="tr-TR" sz="3400" dirty="0">
                <a:solidFill>
                  <a:srgbClr val="FF0000"/>
                </a:solidFill>
              </a:rPr>
              <a:t>Öğretmen: </a:t>
            </a:r>
            <a:r>
              <a:rPr lang="tr-TR" sz="3400" dirty="0"/>
              <a:t>Kaynak bakımından zengin bir öğrenme ortamı hazırlar, öğrencileri katılım için, yaratıcılık ve bağımsız düşünmeleri için cesaretlendirir. </a:t>
            </a:r>
            <a:br>
              <a:rPr lang="tr-TR" sz="3400" dirty="0"/>
            </a:br>
            <a:r>
              <a:rPr lang="tr-TR" sz="3400" dirty="0">
                <a:solidFill>
                  <a:srgbClr val="FF0000"/>
                </a:solidFill>
              </a:rPr>
              <a:t>Kuramcılar: </a:t>
            </a:r>
            <a:r>
              <a:rPr lang="tr-TR" sz="3400" dirty="0" err="1"/>
              <a:t>Vygotsky</a:t>
            </a:r>
            <a:r>
              <a:rPr lang="tr-TR" sz="3400" dirty="0"/>
              <a:t>, </a:t>
            </a:r>
            <a:r>
              <a:rPr lang="tr-TR" sz="3400" dirty="0" err="1"/>
              <a:t>Piaget</a:t>
            </a:r>
            <a:r>
              <a:rPr lang="tr-TR" sz="3400" dirty="0"/>
              <a:t> ve </a:t>
            </a:r>
            <a:r>
              <a:rPr lang="tr-TR" sz="3400" dirty="0" err="1"/>
              <a:t>Bruner</a:t>
            </a:r>
            <a:r>
              <a:rPr lang="tr-TR" sz="3400" dirty="0"/>
              <a:t>. </a:t>
            </a:r>
            <a:br>
              <a:rPr lang="tr-TR" sz="3400" dirty="0"/>
            </a:br>
            <a:endParaRPr lang="tr-TR" sz="3400" dirty="0"/>
          </a:p>
        </p:txBody>
      </p:sp>
    </p:spTree>
    <p:extLst>
      <p:ext uri="{BB962C8B-B14F-4D97-AF65-F5344CB8AC3E}">
        <p14:creationId xmlns:p14="http://schemas.microsoft.com/office/powerpoint/2010/main" val="1217625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581128"/>
            <a:ext cx="6512511" cy="1152128"/>
          </a:xfrm>
        </p:spPr>
        <p:txBody>
          <a:bodyPr/>
          <a:lstStyle/>
          <a:p>
            <a:r>
              <a:rPr lang="tr-TR" dirty="0" smtClean="0">
                <a:solidFill>
                  <a:srgbClr val="FF0000"/>
                </a:solidFill>
              </a:rPr>
              <a:t>İNSANCI YAKLAŞIM</a:t>
            </a:r>
            <a:endParaRPr lang="tr-TR" dirty="0">
              <a:solidFill>
                <a:srgbClr val="FF0000"/>
              </a:solidFill>
            </a:endParaRPr>
          </a:p>
        </p:txBody>
      </p:sp>
      <p:sp>
        <p:nvSpPr>
          <p:cNvPr id="3" name="İçerik Yer Tutucusu 2"/>
          <p:cNvSpPr>
            <a:spLocks noGrp="1"/>
          </p:cNvSpPr>
          <p:nvPr>
            <p:ph sz="quarter" idx="13"/>
          </p:nvPr>
        </p:nvSpPr>
        <p:spPr>
          <a:xfrm>
            <a:off x="683568" y="731520"/>
            <a:ext cx="7704856" cy="3705592"/>
          </a:xfrm>
        </p:spPr>
        <p:txBody>
          <a:bodyPr>
            <a:normAutofit fontScale="40000" lnSpcReduction="20000"/>
          </a:bodyPr>
          <a:lstStyle/>
          <a:p>
            <a:pPr marL="0" indent="0">
              <a:buNone/>
            </a:pPr>
            <a:r>
              <a:rPr lang="tr-TR" dirty="0"/>
              <a:t/>
            </a:r>
            <a:br>
              <a:rPr lang="tr-TR" dirty="0"/>
            </a:br>
            <a:r>
              <a:rPr lang="tr-TR" sz="5000" dirty="0">
                <a:solidFill>
                  <a:srgbClr val="FF0000"/>
                </a:solidFill>
              </a:rPr>
              <a:t>Öğrenme: </a:t>
            </a:r>
            <a:r>
              <a:rPr lang="tr-TR" sz="5000" dirty="0"/>
              <a:t>Kendini gerçekleştirme süreci içindeki ihtiyaçların karşılanması ve öğrenmeyi öğrenmedir. </a:t>
            </a:r>
            <a:br>
              <a:rPr lang="tr-TR" sz="5000" dirty="0"/>
            </a:br>
            <a:r>
              <a:rPr lang="tr-TR" sz="5000" dirty="0">
                <a:solidFill>
                  <a:srgbClr val="FF0000"/>
                </a:solidFill>
              </a:rPr>
              <a:t>Öğretme: </a:t>
            </a:r>
            <a:r>
              <a:rPr lang="tr-TR" sz="5000" dirty="0"/>
              <a:t>Rehberlik etmek, yardım etmek ve ortamı öğrenme için düzenlemek ve öğrenci merkezli etkinlikler hazırlamaktır. </a:t>
            </a:r>
            <a:br>
              <a:rPr lang="tr-TR" sz="5000" dirty="0"/>
            </a:br>
            <a:r>
              <a:rPr lang="tr-TR" sz="5000" dirty="0">
                <a:solidFill>
                  <a:srgbClr val="FF0000"/>
                </a:solidFill>
              </a:rPr>
              <a:t>Öğrenci: </a:t>
            </a:r>
            <a:r>
              <a:rPr lang="tr-TR" sz="5000" dirty="0"/>
              <a:t>Aktif katılımcıdır ve kendi öğrenmelerinden sorumludur. Öğrenme sürecinde özgürdür. </a:t>
            </a:r>
            <a:br>
              <a:rPr lang="tr-TR" sz="5000" dirty="0"/>
            </a:br>
            <a:r>
              <a:rPr lang="tr-TR" sz="5000" dirty="0">
                <a:solidFill>
                  <a:srgbClr val="FF0000"/>
                </a:solidFill>
              </a:rPr>
              <a:t>Öğretmen: </a:t>
            </a:r>
            <a:r>
              <a:rPr lang="tr-TR" sz="5000" dirty="0"/>
              <a:t>Kolaylaştırıcı, demokratik, rehber özellikleri yanında öğrencilerden biridir. Öğrencilerinin ihtiyaçlarını bilir ve buna göre öğrenme programını geliştirir. Öğretmenin özerkliği vardır, otomatik kurallara bağlı kalmak zorunda değildir. </a:t>
            </a:r>
            <a:br>
              <a:rPr lang="tr-TR" sz="5000" dirty="0"/>
            </a:br>
            <a:r>
              <a:rPr lang="tr-TR" sz="5000" dirty="0">
                <a:solidFill>
                  <a:srgbClr val="FF0000"/>
                </a:solidFill>
              </a:rPr>
              <a:t>Kuramcılar: </a:t>
            </a:r>
            <a:r>
              <a:rPr lang="tr-TR" sz="5000" dirty="0" err="1"/>
              <a:t>Roger</a:t>
            </a:r>
            <a:r>
              <a:rPr lang="tr-TR" sz="5000" dirty="0"/>
              <a:t>, </a:t>
            </a:r>
            <a:r>
              <a:rPr lang="tr-TR" sz="5000" dirty="0" err="1"/>
              <a:t>Maslow</a:t>
            </a:r>
            <a:r>
              <a:rPr lang="tr-TR" sz="5000" dirty="0"/>
              <a:t>. </a:t>
            </a:r>
            <a:br>
              <a:rPr lang="tr-TR" sz="5000" dirty="0"/>
            </a:br>
            <a:r>
              <a:rPr lang="tr-TR" sz="3600" dirty="0"/>
              <a:t/>
            </a:r>
            <a:br>
              <a:rPr lang="tr-TR" sz="3600" dirty="0"/>
            </a:br>
            <a:endParaRPr lang="tr-TR" sz="3600" dirty="0"/>
          </a:p>
          <a:p>
            <a:endParaRPr lang="tr-TR" dirty="0"/>
          </a:p>
        </p:txBody>
      </p:sp>
    </p:spTree>
    <p:extLst>
      <p:ext uri="{BB962C8B-B14F-4D97-AF65-F5344CB8AC3E}">
        <p14:creationId xmlns:p14="http://schemas.microsoft.com/office/powerpoint/2010/main" val="32426161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3289" y="4725144"/>
            <a:ext cx="6512511" cy="936104"/>
          </a:xfrm>
        </p:spPr>
        <p:txBody>
          <a:bodyPr/>
          <a:lstStyle/>
          <a:p>
            <a:r>
              <a:rPr lang="tr-TR" dirty="0" smtClean="0">
                <a:solidFill>
                  <a:srgbClr val="FF0000"/>
                </a:solidFill>
              </a:rPr>
              <a:t>ÖZET</a:t>
            </a:r>
            <a:endParaRPr lang="tr-TR" dirty="0">
              <a:solidFill>
                <a:srgbClr val="FF0000"/>
              </a:solidFill>
            </a:endParaRPr>
          </a:p>
        </p:txBody>
      </p:sp>
      <p:sp>
        <p:nvSpPr>
          <p:cNvPr id="3" name="İçerik Yer Tutucusu 2"/>
          <p:cNvSpPr>
            <a:spLocks noGrp="1"/>
          </p:cNvSpPr>
          <p:nvPr>
            <p:ph sz="quarter" idx="13"/>
          </p:nvPr>
        </p:nvSpPr>
        <p:spPr>
          <a:xfrm>
            <a:off x="539552" y="731520"/>
            <a:ext cx="7488832" cy="4065632"/>
          </a:xfrm>
        </p:spPr>
        <p:txBody>
          <a:bodyPr>
            <a:normAutofit/>
          </a:bodyPr>
          <a:lstStyle/>
          <a:p>
            <a:r>
              <a:rPr lang="tr-TR" dirty="0" smtClean="0"/>
              <a:t>Davranışçı yaklaşım ile bilişsel yaklaşıma göre öğrenci ve öğretmen rollerini karşılaştırınız.</a:t>
            </a:r>
          </a:p>
          <a:p>
            <a:r>
              <a:rPr lang="tr-TR" dirty="0" smtClean="0"/>
              <a:t>İnsancı yaklaşım ile </a:t>
            </a:r>
            <a:r>
              <a:rPr lang="tr-TR" dirty="0" err="1" smtClean="0"/>
              <a:t>yapılandırmacı</a:t>
            </a:r>
            <a:r>
              <a:rPr lang="tr-TR" dirty="0" smtClean="0"/>
              <a:t> yaklaşım arasındaki fark ve benzerlikleri açıklayın.</a:t>
            </a:r>
          </a:p>
          <a:p>
            <a:r>
              <a:rPr lang="tr-TR" dirty="0" smtClean="0"/>
              <a:t>Hangi </a:t>
            </a:r>
            <a:r>
              <a:rPr lang="tr-TR" dirty="0" smtClean="0"/>
              <a:t>öğrenme </a:t>
            </a:r>
            <a:r>
              <a:rPr lang="tr-TR" dirty="0" smtClean="0"/>
              <a:t>yaklaşımı kalabalık sınıflar için uygun olabilir?</a:t>
            </a:r>
          </a:p>
          <a:p>
            <a:r>
              <a:rPr lang="tr-TR" dirty="0" smtClean="0"/>
              <a:t>Hangi </a:t>
            </a:r>
            <a:r>
              <a:rPr lang="tr-TR" dirty="0" smtClean="0"/>
              <a:t>öğrenme </a:t>
            </a:r>
            <a:r>
              <a:rPr lang="tr-TR" dirty="0" smtClean="0"/>
              <a:t>yaklaşımı öğretmen açısından daha geliştiricidir?</a:t>
            </a:r>
          </a:p>
          <a:p>
            <a:r>
              <a:rPr lang="tr-TR" dirty="0" err="1" smtClean="0"/>
              <a:t>Yapılandırmacı</a:t>
            </a:r>
            <a:r>
              <a:rPr lang="tr-TR" dirty="0" smtClean="0"/>
              <a:t> yaklaşım ile yetişen bir çocuğun özellikleri neler olabilir?</a:t>
            </a:r>
            <a:endParaRPr lang="tr-TR" dirty="0"/>
          </a:p>
        </p:txBody>
      </p:sp>
    </p:spTree>
    <p:extLst>
      <p:ext uri="{BB962C8B-B14F-4D97-AF65-F5344CB8AC3E}">
        <p14:creationId xmlns:p14="http://schemas.microsoft.com/office/powerpoint/2010/main" val="2319218550"/>
      </p:ext>
    </p:extLst>
  </p:cSld>
  <p:clrMapOvr>
    <a:masterClrMapping/>
  </p:clrMapOvr>
</p:sld>
</file>

<file path=ppt/theme/theme1.xml><?xml version="1.0" encoding="utf-8"?>
<a:theme xmlns:a="http://schemas.openxmlformats.org/drawingml/2006/main" name="Hava Akımı">
  <a:themeElements>
    <a:clrScheme name="Hava Akımı">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Hava Akımı">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ava Akımı">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40</TotalTime>
  <Words>68</Words>
  <Application>Microsoft Office PowerPoint</Application>
  <PresentationFormat>Ekran Gösterisi (4:3)</PresentationFormat>
  <Paragraphs>18</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Hava Akımı</vt:lpstr>
      <vt:lpstr> ÖĞRENME YAKLAŞIMLARI </vt:lpstr>
      <vt:lpstr>PowerPoint Sunusu</vt:lpstr>
      <vt:lpstr>1 Ausebel 2 Skinner   3 Bruner 4 Maslow</vt:lpstr>
      <vt:lpstr>DAVRANIŞÇI YAKLAŞIM</vt:lpstr>
      <vt:lpstr>BİLİŞSEL YAKLAŞIM</vt:lpstr>
      <vt:lpstr>YAPILANDIRMACI YAKLAŞIM</vt:lpstr>
      <vt:lpstr>İNSANCI YAKLAŞIM</vt:lpstr>
      <vt:lpstr>ÖZET</vt:lpstr>
    </vt:vector>
  </TitlesOfParts>
  <Company>2010</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İLKE VE YÖNTEMLERİ</dc:title>
  <dc:creator>EGITMEN</dc:creator>
  <cp:lastModifiedBy>EGITMEN</cp:lastModifiedBy>
  <cp:revision>11</cp:revision>
  <dcterms:created xsi:type="dcterms:W3CDTF">2011-10-10T14:11:01Z</dcterms:created>
  <dcterms:modified xsi:type="dcterms:W3CDTF">2012-02-28T12:19:29Z</dcterms:modified>
</cp:coreProperties>
</file>