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71" r:id="rId14"/>
    <p:sldId id="268" r:id="rId15"/>
    <p:sldId id="269" r:id="rId16"/>
    <p:sldId id="270"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10.11.2020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Duyu bütünleme/terapi yöntemi, özellikleri</a:t>
            </a:r>
          </a:p>
        </p:txBody>
      </p:sp>
      <p:sp>
        <p:nvSpPr>
          <p:cNvPr id="3" name="Alt Başlık 2"/>
          <p:cNvSpPr>
            <a:spLocks noGrp="1"/>
          </p:cNvSpPr>
          <p:nvPr>
            <p:ph type="subTitle" idx="1"/>
          </p:nvPr>
        </p:nvSpPr>
        <p:spPr/>
        <p:txBody>
          <a:bodyPr/>
          <a:lstStyle/>
          <a:p>
            <a:r>
              <a:rPr lang="tr-TR" dirty="0"/>
              <a:t>Prof. Dr. </a:t>
            </a:r>
            <a:r>
              <a:rPr lang="tr-TR" dirty="0" err="1"/>
              <a:t>Müdriye</a:t>
            </a:r>
            <a:r>
              <a:rPr lang="tr-TR"/>
              <a:t> YILDIZ BIÇAKÇI</a:t>
            </a:r>
          </a:p>
          <a:p>
            <a:endParaRPr lang="tr-TR"/>
          </a:p>
        </p:txBody>
      </p:sp>
    </p:spTree>
    <p:extLst>
      <p:ext uri="{BB962C8B-B14F-4D97-AF65-F5344CB8AC3E}">
        <p14:creationId xmlns:p14="http://schemas.microsoft.com/office/powerpoint/2010/main" val="497069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i="1" dirty="0" err="1"/>
              <a:t>Vestibular</a:t>
            </a:r>
            <a:r>
              <a:rPr lang="tr-TR" b="1" i="1" dirty="0"/>
              <a:t> sistem bozukluğu</a:t>
            </a:r>
            <a:endParaRPr lang="tr-TR" dirty="0"/>
          </a:p>
        </p:txBody>
      </p:sp>
      <p:sp>
        <p:nvSpPr>
          <p:cNvPr id="3" name="İçerik Yer Tutucusu 2"/>
          <p:cNvSpPr>
            <a:spLocks noGrp="1"/>
          </p:cNvSpPr>
          <p:nvPr>
            <p:ph idx="1"/>
          </p:nvPr>
        </p:nvSpPr>
        <p:spPr/>
        <p:txBody>
          <a:bodyPr/>
          <a:lstStyle/>
          <a:p>
            <a:endParaRPr lang="tr-TR" dirty="0"/>
          </a:p>
          <a:p>
            <a:pPr marL="0" indent="0" algn="just">
              <a:buNone/>
            </a:pPr>
            <a:r>
              <a:rPr lang="tr-TR" b="1" i="1" dirty="0"/>
              <a:t>	</a:t>
            </a:r>
            <a:r>
              <a:rPr lang="tr-TR" dirty="0" err="1" smtClean="0"/>
              <a:t>Vestibüler</a:t>
            </a:r>
            <a:r>
              <a:rPr lang="tr-TR" dirty="0" smtClean="0"/>
              <a:t> </a:t>
            </a:r>
            <a:r>
              <a:rPr lang="tr-TR" dirty="0"/>
              <a:t>sistemdeki bir problem ya da yetersizlik denge, koordinasyon, motor planlama zorluklarına neden olabilir. Bu çocuklar beceriksiz ya da koordinasyonsuz olarak tanımlanabilirler.</a:t>
            </a:r>
          </a:p>
        </p:txBody>
      </p:sp>
    </p:spTree>
    <p:extLst>
      <p:ext uri="{BB962C8B-B14F-4D97-AF65-F5344CB8AC3E}">
        <p14:creationId xmlns:p14="http://schemas.microsoft.com/office/powerpoint/2010/main" val="1567126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i="1" dirty="0" err="1"/>
              <a:t>Proprioseptif</a:t>
            </a:r>
            <a:r>
              <a:rPr lang="tr-TR" b="1" i="1" dirty="0"/>
              <a:t> sistem bozukluğu</a:t>
            </a:r>
            <a:endParaRPr lang="tr-TR" dirty="0"/>
          </a:p>
        </p:txBody>
      </p:sp>
      <p:sp>
        <p:nvSpPr>
          <p:cNvPr id="3" name="İçerik Yer Tutucusu 2"/>
          <p:cNvSpPr>
            <a:spLocks noGrp="1"/>
          </p:cNvSpPr>
          <p:nvPr>
            <p:ph idx="1"/>
          </p:nvPr>
        </p:nvSpPr>
        <p:spPr/>
        <p:txBody>
          <a:bodyPr>
            <a:normAutofit fontScale="92500" lnSpcReduction="20000"/>
          </a:bodyPr>
          <a:lstStyle/>
          <a:p>
            <a:endParaRPr lang="tr-TR" dirty="0"/>
          </a:p>
          <a:p>
            <a:pPr marL="0" indent="0" algn="just">
              <a:buNone/>
            </a:pPr>
            <a:r>
              <a:rPr lang="tr-TR" b="1" i="1" dirty="0"/>
              <a:t>	</a:t>
            </a:r>
            <a:r>
              <a:rPr lang="tr-TR" dirty="0" err="1" smtClean="0"/>
              <a:t>Proprioseptif</a:t>
            </a:r>
            <a:r>
              <a:rPr lang="tr-TR" dirty="0" smtClean="0"/>
              <a:t> </a:t>
            </a:r>
            <a:r>
              <a:rPr lang="tr-TR" dirty="0"/>
              <a:t>sistemindeki eksiklik çocuğun hem okulda hem de evde zorluklar yaşamasına neden olur. Bu sistem kas ve eklemlerden geribildirim vermektedir, kalemi doğru tutmayı desteklemektedir, sandalye de düzgün oturmayı sağlar, bir kucaklamadaki doğru basınç miktarını ayarlamaya yardımcı olur. Bu sistem yürümeyi öğrenmek, kavanozları ya da kapıları açmak, araçları kullanarak oyun oynamak gibi pek çok beceriyi desteklemektedir (</a:t>
            </a:r>
            <a:r>
              <a:rPr lang="tr-TR" dirty="0" err="1"/>
              <a:t>Emmons</a:t>
            </a:r>
            <a:r>
              <a:rPr lang="tr-TR" dirty="0"/>
              <a:t> ve </a:t>
            </a:r>
            <a:r>
              <a:rPr lang="tr-TR" dirty="0" err="1"/>
              <a:t>Anderson</a:t>
            </a:r>
            <a:r>
              <a:rPr lang="tr-TR" dirty="0"/>
              <a:t>, 2006). </a:t>
            </a:r>
          </a:p>
        </p:txBody>
      </p:sp>
    </p:spTree>
    <p:extLst>
      <p:ext uri="{BB962C8B-B14F-4D97-AF65-F5344CB8AC3E}">
        <p14:creationId xmlns:p14="http://schemas.microsoft.com/office/powerpoint/2010/main" val="2188263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Duyu </a:t>
            </a:r>
            <a:r>
              <a:rPr lang="tr-TR" b="1" dirty="0"/>
              <a:t>Bütünleme ve Özel Gereksinimli Çocuklar </a:t>
            </a:r>
            <a:endParaRPr lang="tr-TR" dirty="0"/>
          </a:p>
        </p:txBody>
      </p:sp>
      <p:sp>
        <p:nvSpPr>
          <p:cNvPr id="3" name="İçerik Yer Tutucusu 2"/>
          <p:cNvSpPr>
            <a:spLocks noGrp="1"/>
          </p:cNvSpPr>
          <p:nvPr>
            <p:ph idx="1"/>
          </p:nvPr>
        </p:nvSpPr>
        <p:spPr/>
        <p:txBody>
          <a:bodyPr>
            <a:normAutofit fontScale="92500"/>
          </a:bodyPr>
          <a:lstStyle/>
          <a:p>
            <a:endParaRPr lang="tr-TR" dirty="0"/>
          </a:p>
          <a:p>
            <a:pPr marL="0" indent="0" algn="just">
              <a:buNone/>
            </a:pPr>
            <a:r>
              <a:rPr lang="tr-TR" b="1" i="1" dirty="0" smtClean="0"/>
              <a:t>	Duyu </a:t>
            </a:r>
            <a:r>
              <a:rPr lang="tr-TR" b="1" i="1" dirty="0"/>
              <a:t>bütünleme problemleri bazı özel gereksinim durumlarda yoğun olarak görülebilir. Bu durumlar; otizm, dikkat eksikliği </a:t>
            </a:r>
            <a:r>
              <a:rPr lang="tr-TR" b="1" i="1" dirty="0" err="1"/>
              <a:t>hiperaktivite</a:t>
            </a:r>
            <a:r>
              <a:rPr lang="tr-TR" b="1" i="1" dirty="0"/>
              <a:t> bozukluğu, öğrenme güçlükleri, işitme ve dil problemleri artikülasyon bozuklukları, görsel problemler, beslenme problemleri, uyku problemleri, alerjilerdir </a:t>
            </a:r>
            <a:r>
              <a:rPr lang="tr-TR" dirty="0"/>
              <a:t>(Fazlıoğlu, 2004). </a:t>
            </a:r>
          </a:p>
          <a:p>
            <a:pPr marL="0" indent="0">
              <a:buNone/>
            </a:pPr>
            <a:r>
              <a:rPr lang="tr-TR" dirty="0" smtClean="0"/>
              <a:t>	</a:t>
            </a:r>
            <a:endParaRPr lang="tr-TR" dirty="0"/>
          </a:p>
        </p:txBody>
      </p:sp>
    </p:spTree>
    <p:extLst>
      <p:ext uri="{BB962C8B-B14F-4D97-AF65-F5344CB8AC3E}">
        <p14:creationId xmlns:p14="http://schemas.microsoft.com/office/powerpoint/2010/main" val="2378875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marL="0" indent="0" algn="just">
              <a:buNone/>
            </a:pPr>
            <a:r>
              <a:rPr lang="tr-TR" dirty="0" smtClean="0"/>
              <a:t>	Duyu </a:t>
            </a:r>
            <a:r>
              <a:rPr lang="tr-TR" dirty="0"/>
              <a:t>bütünleme sorunlarını ortadan kaldırmak için duyu bütünleme terapisi uygulanmaktadır. Temel (1992)’ye göre bu terapi de temel amaç, çocuğun duyusal uyarıları, özellikle de iç kulak denge sistemi (</a:t>
            </a:r>
            <a:r>
              <a:rPr lang="tr-TR" dirty="0" err="1"/>
              <a:t>vestibular</a:t>
            </a:r>
            <a:r>
              <a:rPr lang="tr-TR" dirty="0"/>
              <a:t>), kaslar, eklemler ve deriden gelen uyarıları çocuğun kontrol etmesini, böylece kendiliğinden bu duyuları bütünleştiren uygun tepkilerle şekillendirmesini sağlamaktır. İleri düzeyde yetersizliği olan çocuklar, özellikle otizmli çocuklar, daha fazla yönlendirmeye ihtiyaç duymaktadırlar. Bu çocuklarla çalışmalar yürütüldüğünde çocuğun ihtiyacı olan duyusal uyaran verilmeli, aynı zamanda çocuğun duygularının farkına varması üzerinde de çalışılmalıdır. Bu terapide amaç, çocuğa motor etkinlikleri öğretmek değildir. Çocuğa motor beceriler, akademik beceriler ve yaşamda gerek duyacağı olumlu davranışları kazanması için yardımcı olmaktır. </a:t>
            </a:r>
          </a:p>
          <a:p>
            <a:endParaRPr lang="tr-TR" dirty="0"/>
          </a:p>
        </p:txBody>
      </p:sp>
    </p:spTree>
    <p:extLst>
      <p:ext uri="{BB962C8B-B14F-4D97-AF65-F5344CB8AC3E}">
        <p14:creationId xmlns:p14="http://schemas.microsoft.com/office/powerpoint/2010/main" val="1530471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endParaRPr lang="tr-TR" dirty="0"/>
          </a:p>
          <a:p>
            <a:pPr marL="0" indent="0" algn="just">
              <a:buNone/>
            </a:pPr>
            <a:r>
              <a:rPr lang="tr-TR" dirty="0" smtClean="0"/>
              <a:t>	Duyu </a:t>
            </a:r>
            <a:r>
              <a:rPr lang="tr-TR" dirty="0"/>
              <a:t>bütünleme yetersizliklerinde, tedaviye başlamadan önce çocuk değerlendirilmelidir. Bu değerlendirmede, duyu algı fonksiyonlarındaki yetersizlikler, duyu algı bozukluklarının motor becerilere olan etkileri ve duyusal bütünlemenin hangi gelişim seviyesinde olduğu test edilmelidir. Bu değerlendirme çocuk hakkında bilgi verir. Çocuğun böyle bir tedaviye ihtiyacı olup olmadığı ve hangi alanlarda yoğun terapiye ihtiyaç duyduğu hakkında bilgilendirir. Değerlendirmeler ince ve kaba motor gelişimsel seviye, görsel motor entegrasyon (</a:t>
            </a:r>
            <a:r>
              <a:rPr lang="tr-TR" dirty="0" err="1"/>
              <a:t>puzzle</a:t>
            </a:r>
            <a:r>
              <a:rPr lang="tr-TR" dirty="0"/>
              <a:t> yapma, şekil kopya etme gibi), görsel algı, </a:t>
            </a:r>
            <a:r>
              <a:rPr lang="tr-TR" dirty="0" err="1"/>
              <a:t>nöromuscular</a:t>
            </a:r>
            <a:r>
              <a:rPr lang="tr-TR" dirty="0"/>
              <a:t> kontrol (denge ve </a:t>
            </a:r>
            <a:r>
              <a:rPr lang="tr-TR" dirty="0" err="1"/>
              <a:t>postür</a:t>
            </a:r>
            <a:r>
              <a:rPr lang="tr-TR" dirty="0"/>
              <a:t>), duyusal uyarana cevap (</a:t>
            </a:r>
            <a:r>
              <a:rPr lang="tr-TR" dirty="0" err="1"/>
              <a:t>taktil</a:t>
            </a:r>
            <a:r>
              <a:rPr lang="tr-TR" dirty="0"/>
              <a:t>, </a:t>
            </a:r>
            <a:r>
              <a:rPr lang="tr-TR" dirty="0" err="1"/>
              <a:t>vestibular</a:t>
            </a:r>
            <a:r>
              <a:rPr lang="tr-TR" dirty="0"/>
              <a:t>, </a:t>
            </a:r>
            <a:r>
              <a:rPr lang="tr-TR" dirty="0" err="1"/>
              <a:t>proprioseptif</a:t>
            </a:r>
            <a:r>
              <a:rPr lang="tr-TR" dirty="0"/>
              <a:t>), </a:t>
            </a:r>
            <a:r>
              <a:rPr lang="tr-TR" dirty="0" err="1"/>
              <a:t>bilateral</a:t>
            </a:r>
            <a:r>
              <a:rPr lang="tr-TR" dirty="0"/>
              <a:t> koordinasyon, motor planlama şeklinde olmalıdır (Fazlıoğlu, 2004). </a:t>
            </a:r>
          </a:p>
        </p:txBody>
      </p:sp>
    </p:spTree>
    <p:extLst>
      <p:ext uri="{BB962C8B-B14F-4D97-AF65-F5344CB8AC3E}">
        <p14:creationId xmlns:p14="http://schemas.microsoft.com/office/powerpoint/2010/main" val="2613558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endParaRPr lang="tr-TR" dirty="0"/>
          </a:p>
          <a:p>
            <a:pPr marL="0" indent="0" algn="just">
              <a:buNone/>
            </a:pPr>
            <a:r>
              <a:rPr lang="tr-TR" dirty="0" smtClean="0"/>
              <a:t>	Ülkemizde </a:t>
            </a:r>
            <a:r>
              <a:rPr lang="tr-TR" dirty="0"/>
              <a:t>özel eğitimle ilgili olarak hizmet veren kuruluşlarda duyu bütünleme sorunları olan çocukların ya da özel gereksinimli çocukların duyu gelişimlerini desteklemeye yönelik terapi çalışmaları yürütülmektedir. Fakat bu çalışmalar özel gereksinimli çocukların ihtiyaçlarını karşılamak için yeterli düzeyde değildir. Duyu gelişimini desteklemek için hizmet veren kurumların, hem nitelik hem de nicelik olarak yeterliliklerinin artırılması gerekmektedir. Aynı zamanda özel gereksinimli çocuğa sahip ailelerde çocuklarının duyu gelişimini desteklemek için verilecek eğitimlerle daha bilinçli ve donanımlı hale getirilmelidir.</a:t>
            </a:r>
          </a:p>
        </p:txBody>
      </p:sp>
    </p:spTree>
    <p:extLst>
      <p:ext uri="{BB962C8B-B14F-4D97-AF65-F5344CB8AC3E}">
        <p14:creationId xmlns:p14="http://schemas.microsoft.com/office/powerpoint/2010/main" val="297493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pPr algn="just"/>
            <a:r>
              <a:rPr lang="tr-TR" dirty="0" err="1" smtClean="0"/>
              <a:t>Bilbay</a:t>
            </a:r>
            <a:r>
              <a:rPr lang="tr-TR" dirty="0"/>
              <a:t>, A., (2015). Özel Gereksinimli Bebeklerde ve Çocuklarda Duyu Gelişimi.   Bebeklik ve İlk Çocukluk Döneminde (0-36 ay) Gelişim. Duyuların Gelişimi ve Desteklenmesi (pp.249-281), Ankara: Eğiten Kitap. </a:t>
            </a:r>
          </a:p>
        </p:txBody>
      </p:sp>
    </p:spTree>
    <p:extLst>
      <p:ext uri="{BB962C8B-B14F-4D97-AF65-F5344CB8AC3E}">
        <p14:creationId xmlns:p14="http://schemas.microsoft.com/office/powerpoint/2010/main" val="3479440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Duyu </a:t>
            </a:r>
            <a:r>
              <a:rPr lang="tr-TR" dirty="0" smtClean="0"/>
              <a:t>bütünleme</a:t>
            </a:r>
            <a:endParaRPr lang="tr-TR" dirty="0"/>
          </a:p>
        </p:txBody>
      </p:sp>
      <p:sp>
        <p:nvSpPr>
          <p:cNvPr id="3" name="İçerik Yer Tutucusu 2"/>
          <p:cNvSpPr>
            <a:spLocks noGrp="1"/>
          </p:cNvSpPr>
          <p:nvPr>
            <p:ph idx="1"/>
          </p:nvPr>
        </p:nvSpPr>
        <p:spPr/>
        <p:txBody>
          <a:bodyPr>
            <a:normAutofit fontScale="85000" lnSpcReduction="20000"/>
          </a:bodyPr>
          <a:lstStyle/>
          <a:p>
            <a:endParaRPr lang="tr-TR" dirty="0"/>
          </a:p>
          <a:p>
            <a:pPr marL="0" indent="0" algn="just">
              <a:buNone/>
            </a:pPr>
            <a:r>
              <a:rPr lang="tr-TR" dirty="0" smtClean="0"/>
              <a:t>	Beyin </a:t>
            </a:r>
            <a:r>
              <a:rPr lang="tr-TR" dirty="0"/>
              <a:t>ve omurilik, merkezi sinir sistemi olarak bilinmektedir. </a:t>
            </a:r>
            <a:r>
              <a:rPr lang="tr-TR" b="1" i="1" dirty="0"/>
              <a:t>Merkezi sinir sistemi vücudun içinden ya da dışından duyumlar almaktan ve bu duyumların organize edilip işlendiği beyne sinyaller göndermekten sorumlu olarak görev yapmaktadır. Dokunma, koku, tat, işitme ve görme duyuları ile </a:t>
            </a:r>
            <a:r>
              <a:rPr lang="tr-TR" b="1" i="1" dirty="0" err="1"/>
              <a:t>taktil</a:t>
            </a:r>
            <a:r>
              <a:rPr lang="tr-TR" b="1" i="1" dirty="0"/>
              <a:t>, </a:t>
            </a:r>
            <a:r>
              <a:rPr lang="tr-TR" b="1" i="1" dirty="0" err="1"/>
              <a:t>vestibüler</a:t>
            </a:r>
            <a:r>
              <a:rPr lang="tr-TR" b="1" i="1" dirty="0"/>
              <a:t> ve </a:t>
            </a:r>
            <a:r>
              <a:rPr lang="tr-TR" b="1" i="1" dirty="0" err="1"/>
              <a:t>proprioseptif</a:t>
            </a:r>
            <a:r>
              <a:rPr lang="tr-TR" b="1" i="1" dirty="0"/>
              <a:t> duyular bu görevin yapılmasını sağlamaktadır. </a:t>
            </a:r>
            <a:r>
              <a:rPr lang="tr-TR" dirty="0"/>
              <a:t>Bu duyular etkili şekilde çalışmazlar ise bebeğin çevresindekilerle etkileşim yeteneği doğrudan olumsuz olarak etkilenmektedir (</a:t>
            </a:r>
            <a:r>
              <a:rPr lang="tr-TR" dirty="0" err="1"/>
              <a:t>Emmons</a:t>
            </a:r>
            <a:r>
              <a:rPr lang="tr-TR" dirty="0"/>
              <a:t> ve </a:t>
            </a:r>
            <a:r>
              <a:rPr lang="tr-TR" dirty="0" err="1"/>
              <a:t>Anderson</a:t>
            </a:r>
            <a:r>
              <a:rPr lang="tr-TR" dirty="0"/>
              <a:t>, 2006). </a:t>
            </a:r>
          </a:p>
        </p:txBody>
      </p:sp>
    </p:spTree>
    <p:extLst>
      <p:ext uri="{BB962C8B-B14F-4D97-AF65-F5344CB8AC3E}">
        <p14:creationId xmlns:p14="http://schemas.microsoft.com/office/powerpoint/2010/main" val="80096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endParaRPr lang="tr-TR" dirty="0"/>
          </a:p>
          <a:p>
            <a:pPr marL="0" indent="0" algn="just">
              <a:buNone/>
            </a:pPr>
            <a:r>
              <a:rPr lang="tr-TR" dirty="0" smtClean="0"/>
              <a:t>	Duyular</a:t>
            </a:r>
            <a:r>
              <a:rPr lang="tr-TR" dirty="0"/>
              <a:t>, bireye vücudun fiziksel durumu ve çevre hakkında bilgi vermektedirler. Duyular bir göle akan dereler gibi beyne akmakta ve her an sayısız birimdeki bilgi beyne girmektedir. Tıpkı bir trafik polisinin arabaların hareketini yönlendirmesi gibi beyin bu duyumları, yerleştirir, sıralar ve depolar. Duyumlar algı şeklinde iyi organize edildiği ya da bütünleştirildiği zaman beyin bunları davranış ve öğrenmelerde kullanmaktadır. Duyumların akışında dağınıklık olduğu zaman hayat trafik karmaşası gibi olabilir (</a:t>
            </a:r>
            <a:r>
              <a:rPr lang="tr-TR" dirty="0" err="1"/>
              <a:t>Emmons</a:t>
            </a:r>
            <a:r>
              <a:rPr lang="tr-TR" dirty="0"/>
              <a:t> ve </a:t>
            </a:r>
            <a:r>
              <a:rPr lang="tr-TR" dirty="0" err="1"/>
              <a:t>Anderson</a:t>
            </a:r>
            <a:r>
              <a:rPr lang="tr-TR" dirty="0"/>
              <a:t>, 2006). Bu karmaşa duyu bütünleme bozukluğu olarak ifade edilmektedir. Jean </a:t>
            </a:r>
            <a:r>
              <a:rPr lang="tr-TR" dirty="0" err="1"/>
              <a:t>Ayres</a:t>
            </a:r>
            <a:r>
              <a:rPr lang="tr-TR" dirty="0"/>
              <a:t> duyu bütünlemeyi, duyusal uyaranların merkezi sinir sistemi tarafından alınması, organize edilmesi ve uyarlanabilir tepkiye çevrilmesi olarak tanımlamaktadır (</a:t>
            </a:r>
            <a:r>
              <a:rPr lang="tr-TR" dirty="0" err="1"/>
              <a:t>Brozaitis</a:t>
            </a:r>
            <a:r>
              <a:rPr lang="tr-TR" dirty="0"/>
              <a:t>, 2007). </a:t>
            </a:r>
          </a:p>
        </p:txBody>
      </p:sp>
    </p:spTree>
    <p:extLst>
      <p:ext uri="{BB962C8B-B14F-4D97-AF65-F5344CB8AC3E}">
        <p14:creationId xmlns:p14="http://schemas.microsoft.com/office/powerpoint/2010/main" val="1415182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lnSpcReduction="10000"/>
          </a:bodyPr>
          <a:lstStyle/>
          <a:p>
            <a:endParaRPr lang="tr-TR" dirty="0"/>
          </a:p>
          <a:p>
            <a:pPr marL="0" indent="0" algn="just">
              <a:buNone/>
            </a:pPr>
            <a:r>
              <a:rPr lang="tr-TR" dirty="0" smtClean="0"/>
              <a:t>	Duyusal </a:t>
            </a:r>
            <a:r>
              <a:rPr lang="tr-TR" dirty="0"/>
              <a:t>bütünleme bozukluğunda günlük hayattaki bilgilerin görme, işitme, dokunma, tatma, koklama, denge ve vücut farkındalığı duyuları aracılığı ile toplanmasında zorluklar yaşanmaktadır. Duyusal bütünleme sorunlarının sonucu olarak bebeklerin ve çocukların motor gelişiminde, davranışlarında, öğrenmelerinde pek çok sorunlar gözlenmektedir. </a:t>
            </a:r>
          </a:p>
        </p:txBody>
      </p:sp>
    </p:spTree>
    <p:extLst>
      <p:ext uri="{BB962C8B-B14F-4D97-AF65-F5344CB8AC3E}">
        <p14:creationId xmlns:p14="http://schemas.microsoft.com/office/powerpoint/2010/main" val="3833113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Duyusal bütünleme sorunları olan bir çocuk aşağıdaki özellikleri </a:t>
            </a:r>
            <a:r>
              <a:rPr lang="tr-TR" dirty="0" smtClean="0"/>
              <a:t>gösterir: </a:t>
            </a:r>
            <a:endParaRPr lang="tr-TR" dirty="0"/>
          </a:p>
        </p:txBody>
      </p:sp>
      <p:sp>
        <p:nvSpPr>
          <p:cNvPr id="3" name="İçerik Yer Tutucusu 2"/>
          <p:cNvSpPr>
            <a:spLocks noGrp="1"/>
          </p:cNvSpPr>
          <p:nvPr>
            <p:ph idx="1"/>
          </p:nvPr>
        </p:nvSpPr>
        <p:spPr/>
        <p:txBody>
          <a:bodyPr>
            <a:normAutofit fontScale="62500" lnSpcReduction="20000"/>
          </a:bodyPr>
          <a:lstStyle/>
          <a:p>
            <a:pPr algn="just"/>
            <a:endParaRPr lang="tr-TR" dirty="0"/>
          </a:p>
          <a:p>
            <a:pPr algn="just"/>
            <a:endParaRPr lang="tr-TR" dirty="0"/>
          </a:p>
          <a:p>
            <a:pPr algn="just"/>
            <a:r>
              <a:rPr lang="tr-TR" dirty="0"/>
              <a:t>Zayıf dikkate sahiptir ya da görevlere odaklanmada zorluk yaşar. </a:t>
            </a:r>
          </a:p>
          <a:p>
            <a:pPr algn="just"/>
            <a:r>
              <a:rPr lang="tr-TR" dirty="0"/>
              <a:t>Kötü el yazısı ve makasla kesmede zorluk gibi okulla ilişkili sorunları vardır. </a:t>
            </a:r>
          </a:p>
          <a:p>
            <a:pPr algn="just"/>
            <a:r>
              <a:rPr lang="tr-TR" dirty="0"/>
              <a:t>Ayakkabı bağlama, fermuar çekme, düğme ilikleme ve beslenme gibi öz bakım becerilerinde problemler yaşar. </a:t>
            </a:r>
          </a:p>
          <a:p>
            <a:pPr algn="just"/>
            <a:r>
              <a:rPr lang="tr-TR" dirty="0"/>
              <a:t>Dokunmaya, ışığa ya da sese karşı aşırı hassasiyet veya alışılmadık şekilde düşük ya da yüksek tepki seviyesi gösterir (</a:t>
            </a:r>
            <a:r>
              <a:rPr lang="tr-TR" dirty="0" err="1"/>
              <a:t>Isbell</a:t>
            </a:r>
            <a:r>
              <a:rPr lang="tr-TR" dirty="0"/>
              <a:t> ve </a:t>
            </a:r>
            <a:r>
              <a:rPr lang="tr-TR" dirty="0" err="1"/>
              <a:t>Isbell</a:t>
            </a:r>
            <a:r>
              <a:rPr lang="tr-TR" dirty="0"/>
              <a:t>, 2007). </a:t>
            </a:r>
          </a:p>
          <a:p>
            <a:pPr algn="just"/>
            <a:r>
              <a:rPr lang="tr-TR" dirty="0"/>
              <a:t>Hareket koordinasyonu ile ilgili sorunlar söz konusudur. </a:t>
            </a:r>
          </a:p>
          <a:p>
            <a:pPr algn="just"/>
            <a:r>
              <a:rPr lang="tr-TR" dirty="0"/>
              <a:t>Denge sorunları yaşar </a:t>
            </a:r>
          </a:p>
          <a:p>
            <a:pPr algn="just"/>
            <a:r>
              <a:rPr lang="tr-TR" dirty="0"/>
              <a:t>Yeni hareketler planlamalarında zorluklar vardır. </a:t>
            </a:r>
          </a:p>
          <a:p>
            <a:pPr algn="just"/>
            <a:r>
              <a:rPr lang="tr-TR" dirty="0"/>
              <a:t>Farklı pozisyonlara adaptasyonda yavaşlık gözlenir. </a:t>
            </a:r>
          </a:p>
          <a:p>
            <a:pPr algn="just"/>
            <a:r>
              <a:rPr lang="tr-TR" dirty="0"/>
              <a:t>Bedenin uzayda kapladığı yerle ilgili farkındalık eksikliği vardır. </a:t>
            </a:r>
          </a:p>
          <a:p>
            <a:pPr algn="just"/>
            <a:r>
              <a:rPr lang="tr-TR" dirty="0"/>
              <a:t>Dokunduğu nesnelerin dokusunu ve doğasını anlamak için yetersizlik yaşamaktadır (</a:t>
            </a:r>
            <a:r>
              <a:rPr lang="tr-TR" dirty="0" err="1"/>
              <a:t>Brozaitis</a:t>
            </a:r>
            <a:r>
              <a:rPr lang="tr-TR" dirty="0"/>
              <a:t>, 2007). </a:t>
            </a:r>
          </a:p>
          <a:p>
            <a:pPr algn="just"/>
            <a:endParaRPr lang="tr-TR" dirty="0"/>
          </a:p>
        </p:txBody>
      </p:sp>
    </p:spTree>
    <p:extLst>
      <p:ext uri="{BB962C8B-B14F-4D97-AF65-F5344CB8AC3E}">
        <p14:creationId xmlns:p14="http://schemas.microsoft.com/office/powerpoint/2010/main" val="2870796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i="1" dirty="0"/>
              <a:t>Duyu bütünleme bozukluğu</a:t>
            </a:r>
            <a:endParaRPr lang="tr-TR" dirty="0"/>
          </a:p>
        </p:txBody>
      </p:sp>
      <p:sp>
        <p:nvSpPr>
          <p:cNvPr id="3" name="İçerik Yer Tutucusu 2"/>
          <p:cNvSpPr>
            <a:spLocks noGrp="1"/>
          </p:cNvSpPr>
          <p:nvPr>
            <p:ph idx="1"/>
          </p:nvPr>
        </p:nvSpPr>
        <p:spPr/>
        <p:txBody>
          <a:bodyPr/>
          <a:lstStyle/>
          <a:p>
            <a:endParaRPr lang="tr-TR" dirty="0"/>
          </a:p>
          <a:p>
            <a:pPr marL="0" indent="0" algn="just">
              <a:buNone/>
            </a:pPr>
            <a:r>
              <a:rPr lang="tr-TR" b="1" i="1" dirty="0"/>
              <a:t>	</a:t>
            </a:r>
            <a:r>
              <a:rPr lang="tr-TR" dirty="0"/>
              <a:t>Ö</a:t>
            </a:r>
            <a:r>
              <a:rPr lang="tr-TR" dirty="0" smtClean="0"/>
              <a:t>zellikle </a:t>
            </a:r>
            <a:r>
              <a:rPr lang="tr-TR" dirty="0"/>
              <a:t>görsel sistem bozukluğu, işitsel sistem bozukluğu, dokunsal (</a:t>
            </a:r>
            <a:r>
              <a:rPr lang="tr-TR" dirty="0" err="1"/>
              <a:t>taktil</a:t>
            </a:r>
            <a:r>
              <a:rPr lang="tr-TR" dirty="0"/>
              <a:t>) sistem bozukluğu, </a:t>
            </a:r>
            <a:r>
              <a:rPr lang="tr-TR" dirty="0" err="1"/>
              <a:t>vestibüler</a:t>
            </a:r>
            <a:r>
              <a:rPr lang="tr-TR" dirty="0"/>
              <a:t> (denge) sistem bozukluğu ve </a:t>
            </a:r>
            <a:r>
              <a:rPr lang="tr-TR" dirty="0" err="1"/>
              <a:t>proprioseptif</a:t>
            </a:r>
            <a:r>
              <a:rPr lang="tr-TR" dirty="0"/>
              <a:t> (derin duyu) sistem bozukluğu olarak kendisini göstermektedir. </a:t>
            </a:r>
          </a:p>
        </p:txBody>
      </p:sp>
    </p:spTree>
    <p:extLst>
      <p:ext uri="{BB962C8B-B14F-4D97-AF65-F5344CB8AC3E}">
        <p14:creationId xmlns:p14="http://schemas.microsoft.com/office/powerpoint/2010/main" val="2808962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i="1" dirty="0"/>
              <a:t>Görsel sistem bozukluğu</a:t>
            </a:r>
            <a:endParaRPr lang="tr-TR" dirty="0"/>
          </a:p>
        </p:txBody>
      </p:sp>
      <p:sp>
        <p:nvSpPr>
          <p:cNvPr id="3" name="İçerik Yer Tutucusu 2"/>
          <p:cNvSpPr>
            <a:spLocks noGrp="1"/>
          </p:cNvSpPr>
          <p:nvPr>
            <p:ph idx="1"/>
          </p:nvPr>
        </p:nvSpPr>
        <p:spPr/>
        <p:txBody>
          <a:bodyPr>
            <a:normAutofit/>
          </a:bodyPr>
          <a:lstStyle/>
          <a:p>
            <a:endParaRPr lang="tr-TR" dirty="0" smtClean="0"/>
          </a:p>
          <a:p>
            <a:pPr marL="0" indent="0" algn="just">
              <a:buNone/>
            </a:pPr>
            <a:r>
              <a:rPr lang="tr-TR" dirty="0" smtClean="0"/>
              <a:t>	Güneş </a:t>
            </a:r>
            <a:r>
              <a:rPr lang="tr-TR" dirty="0"/>
              <a:t>ışığından ya da diğer parlak ışıklardan kaçınırlar ya da bu ışıklara sabit şekilde bakabilirler. Çok sayıda çocuğun katıldığı etkinliklerde yer almak istemezler, akranları ya da yetişkinlerle göz teması kurmaktan kaçınırlar, gözlerini ovalarlar, nesnelere onları yüzlerine çok yakınlaştırarak bakarlar. </a:t>
            </a:r>
          </a:p>
        </p:txBody>
      </p:sp>
    </p:spTree>
    <p:extLst>
      <p:ext uri="{BB962C8B-B14F-4D97-AF65-F5344CB8AC3E}">
        <p14:creationId xmlns:p14="http://schemas.microsoft.com/office/powerpoint/2010/main" val="26918973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i="1" dirty="0"/>
              <a:t>İşitsel sistem bozukluğu</a:t>
            </a:r>
            <a:endParaRPr lang="tr-TR" dirty="0"/>
          </a:p>
        </p:txBody>
      </p:sp>
      <p:sp>
        <p:nvSpPr>
          <p:cNvPr id="3" name="İçerik Yer Tutucusu 2"/>
          <p:cNvSpPr>
            <a:spLocks noGrp="1"/>
          </p:cNvSpPr>
          <p:nvPr>
            <p:ph idx="1"/>
          </p:nvPr>
        </p:nvSpPr>
        <p:spPr/>
        <p:txBody>
          <a:bodyPr>
            <a:normAutofit lnSpcReduction="10000"/>
          </a:bodyPr>
          <a:lstStyle/>
          <a:p>
            <a:endParaRPr lang="tr-TR" dirty="0" smtClean="0"/>
          </a:p>
          <a:p>
            <a:pPr marL="0" indent="0" algn="just">
              <a:buNone/>
            </a:pPr>
            <a:r>
              <a:rPr lang="tr-TR" dirty="0" smtClean="0"/>
              <a:t>	Bu </a:t>
            </a:r>
            <a:r>
              <a:rPr lang="tr-TR" dirty="0"/>
              <a:t>sistemdeki bozukluklar çocukların yüksek sesli konuşmasına, gürültülü sesler çıkarmasına (alkış, bağırma ya da yüksek sesle şarkı söyleme gibi), gürültülü seslerden hoşlanmasına (düdük, çan sesi, matkap gibi) neden olabilir. Ya da tam tersi şekilde bu tarz seslere karşı aşırı derecede hassasiyet gösterebilirler (</a:t>
            </a:r>
            <a:r>
              <a:rPr lang="tr-TR" dirty="0" err="1"/>
              <a:t>Isbell</a:t>
            </a:r>
            <a:r>
              <a:rPr lang="tr-TR" dirty="0"/>
              <a:t> ve </a:t>
            </a:r>
            <a:r>
              <a:rPr lang="tr-TR" dirty="0" err="1"/>
              <a:t>Isbell</a:t>
            </a:r>
            <a:r>
              <a:rPr lang="tr-TR" dirty="0"/>
              <a:t>, 2007). </a:t>
            </a:r>
          </a:p>
        </p:txBody>
      </p:sp>
    </p:spTree>
    <p:extLst>
      <p:ext uri="{BB962C8B-B14F-4D97-AF65-F5344CB8AC3E}">
        <p14:creationId xmlns:p14="http://schemas.microsoft.com/office/powerpoint/2010/main" val="2488169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i="1" dirty="0"/>
              <a:t>Dokunsal (</a:t>
            </a:r>
            <a:r>
              <a:rPr lang="tr-TR" b="1" i="1" dirty="0" err="1"/>
              <a:t>taktil</a:t>
            </a:r>
            <a:r>
              <a:rPr lang="tr-TR" b="1" i="1" dirty="0"/>
              <a:t>) sistem bozukluğu</a:t>
            </a:r>
            <a:endParaRPr lang="tr-TR" dirty="0"/>
          </a:p>
        </p:txBody>
      </p:sp>
      <p:sp>
        <p:nvSpPr>
          <p:cNvPr id="3" name="İçerik Yer Tutucusu 2"/>
          <p:cNvSpPr>
            <a:spLocks noGrp="1"/>
          </p:cNvSpPr>
          <p:nvPr>
            <p:ph idx="1"/>
          </p:nvPr>
        </p:nvSpPr>
        <p:spPr/>
        <p:txBody>
          <a:bodyPr>
            <a:normAutofit fontScale="92500" lnSpcReduction="10000"/>
          </a:bodyPr>
          <a:lstStyle/>
          <a:p>
            <a:endParaRPr lang="tr-TR" dirty="0"/>
          </a:p>
          <a:p>
            <a:pPr marL="0" indent="0" algn="just">
              <a:buNone/>
            </a:pPr>
            <a:r>
              <a:rPr lang="tr-TR" b="1" i="1" dirty="0"/>
              <a:t>	</a:t>
            </a:r>
            <a:r>
              <a:rPr lang="tr-TR" dirty="0" smtClean="0"/>
              <a:t>Dokunmaya </a:t>
            </a:r>
            <a:r>
              <a:rPr lang="tr-TR" dirty="0"/>
              <a:t>az tepki gösteren çocuklar, sevgi dolu bir kucaklama ya da ayağının altındaki iskemleye olan basıncı gayet zorlukla hissedebilirler. Aynı zamanda, ağrıya da duyarsızdırlar. Dokunmaya çok tepki veren çocuklar, en ufak bir dokunmada acı hissedebilirler. Gayet hafif ve ince dokunmuş bir kumaş parçası, ciltlerinde sinirlendirici bir uyaran olarak algılanabilmektedirler (</a:t>
            </a:r>
            <a:r>
              <a:rPr lang="tr-TR" dirty="0" err="1"/>
              <a:t>Greenspan,Wieder</a:t>
            </a:r>
            <a:r>
              <a:rPr lang="tr-TR" dirty="0"/>
              <a:t>, </a:t>
            </a:r>
            <a:r>
              <a:rPr lang="tr-TR" dirty="0" err="1"/>
              <a:t>Simons</a:t>
            </a:r>
            <a:r>
              <a:rPr lang="tr-TR" dirty="0"/>
              <a:t>, 2004). </a:t>
            </a:r>
          </a:p>
        </p:txBody>
      </p:sp>
    </p:spTree>
    <p:extLst>
      <p:ext uri="{BB962C8B-B14F-4D97-AF65-F5344CB8AC3E}">
        <p14:creationId xmlns:p14="http://schemas.microsoft.com/office/powerpoint/2010/main" val="176259928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202</Words>
  <Application>Microsoft Office PowerPoint</Application>
  <PresentationFormat>Ekran Gösterisi (4:3)</PresentationFormat>
  <Paragraphs>51</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Duyu bütünleme/terapi yöntemi, özellikleri</vt:lpstr>
      <vt:lpstr>Duyu bütünleme</vt:lpstr>
      <vt:lpstr>PowerPoint Sunusu</vt:lpstr>
      <vt:lpstr>PowerPoint Sunusu</vt:lpstr>
      <vt:lpstr>Duyusal bütünleme sorunları olan bir çocuk aşağıdaki özellikleri gösterir: </vt:lpstr>
      <vt:lpstr>Duyu bütünleme bozukluğu</vt:lpstr>
      <vt:lpstr>Görsel sistem bozukluğu</vt:lpstr>
      <vt:lpstr>İşitsel sistem bozukluğu</vt:lpstr>
      <vt:lpstr>Dokunsal (taktil) sistem bozukluğu</vt:lpstr>
      <vt:lpstr>Vestibular sistem bozukluğu</vt:lpstr>
      <vt:lpstr>Proprioseptif sistem bozukluğu</vt:lpstr>
      <vt:lpstr>Duyu Bütünleme ve Özel Gereksinimli Çocuklar </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AYÇA</dc:creator>
  <cp:lastModifiedBy>AYÇA</cp:lastModifiedBy>
  <cp:revision>5</cp:revision>
  <dcterms:created xsi:type="dcterms:W3CDTF">2020-11-09T13:58:59Z</dcterms:created>
  <dcterms:modified xsi:type="dcterms:W3CDTF">2020-11-10T09:25:56Z</dcterms:modified>
</cp:coreProperties>
</file>