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8"/>
  </p:notesMasterIdLst>
  <p:handoutMasterIdLst>
    <p:handoutMasterId r:id="rId19"/>
  </p:handoutMasterIdLst>
  <p:sldIdLst>
    <p:sldId id="607" r:id="rId4"/>
    <p:sldId id="609" r:id="rId5"/>
    <p:sldId id="611" r:id="rId6"/>
    <p:sldId id="640" r:id="rId7"/>
    <p:sldId id="610" r:id="rId8"/>
    <p:sldId id="625" r:id="rId9"/>
    <p:sldId id="626" r:id="rId10"/>
    <p:sldId id="634" r:id="rId11"/>
    <p:sldId id="612" r:id="rId12"/>
    <p:sldId id="614" r:id="rId13"/>
    <p:sldId id="615" r:id="rId14"/>
    <p:sldId id="616" r:id="rId15"/>
    <p:sldId id="613" r:id="rId16"/>
    <p:sldId id="643"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2" d="100"/>
          <a:sy n="82" d="100"/>
        </p:scale>
        <p:origin x="1728" y="96"/>
      </p:cViewPr>
      <p:guideLst>
        <p:guide orient="horz" pos="2160"/>
        <p:guide pos="2903"/>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13.02.2020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2/13/2020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5"/>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2/13/2020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2/13/2020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2/13/2020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4"/>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2"/>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82857" y="402772"/>
            <a:ext cx="7532468" cy="523246"/>
          </a:xfrm>
        </p:spPr>
        <p:txBody>
          <a:bodyPr>
            <a:normAutofit/>
          </a:bodyPr>
          <a:lstStyle>
            <a:lvl1pPr algn="ctr">
              <a:defRPr lang="tr-TR" sz="2400" b="1" kern="1200" dirty="0" smtClean="0">
                <a:solidFill>
                  <a:schemeClr val="tx2"/>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1990642"/>
            <a:ext cx="7543800" cy="1993530"/>
          </a:xfrm>
        </p:spPr>
        <p:txBody>
          <a:bodyPr>
            <a:normAutofit/>
          </a:bodyPr>
          <a:lstStyle>
            <a:lvl1pPr marL="274313" indent="-274313">
              <a:buClrTx/>
              <a:buFont typeface="Courier New" panose="02070309020205020404" pitchFamily="49" charset="0"/>
              <a:buChar char="o"/>
              <a:defRPr sz="2000">
                <a:solidFill>
                  <a:schemeClr val="tx1"/>
                </a:solidFill>
              </a:defRPr>
            </a:lvl1pPr>
            <a:lvl2pPr marL="594345" indent="-274313">
              <a:buClrTx/>
              <a:buFont typeface="Wingdings" panose="05000000000000000000" pitchFamily="2" charset="2"/>
              <a:buChar char="Ø"/>
              <a:defRPr sz="2000">
                <a:solidFill>
                  <a:schemeClr val="tx1"/>
                </a:solidFill>
              </a:defRPr>
            </a:lvl2pPr>
            <a:lvl3pPr marL="868658" indent="-228594">
              <a:buClrTx/>
              <a:buFont typeface="Wingdings" panose="05000000000000000000" pitchFamily="2" charset="2"/>
              <a:buChar char="q"/>
              <a:defRPr sz="2000">
                <a:solidFill>
                  <a:schemeClr val="tx1"/>
                </a:solidFill>
              </a:defRPr>
            </a:lvl3pPr>
            <a:lvl4pPr marL="1142971" indent="-228594">
              <a:buClrTx/>
              <a:buFont typeface="Wingdings" panose="05000000000000000000" pitchFamily="2" charset="2"/>
              <a:buChar char="ü"/>
              <a:defRPr sz="2000">
                <a:solidFill>
                  <a:schemeClr val="tx1"/>
                </a:solidFill>
              </a:defRPr>
            </a:lvl4pPr>
            <a:lvl5pPr marL="1371566" indent="-228594">
              <a:buClrTx/>
              <a:buFont typeface="Wingdings" panose="05000000000000000000" pitchFamily="2" charset="2"/>
              <a:buChar char="v"/>
              <a:defRPr sz="2000">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Altbilgi Yer Tutucusu 1"/>
          <p:cNvSpPr txBox="1">
            <a:spLocks/>
          </p:cNvSpPr>
          <p:nvPr userDrawn="1"/>
        </p:nvSpPr>
        <p:spPr>
          <a:xfrm>
            <a:off x="3347938" y="6298426"/>
            <a:ext cx="5034062" cy="365125"/>
          </a:xfrm>
          <a:prstGeom prst="rect">
            <a:avLst/>
          </a:prstGeom>
        </p:spPr>
        <p:txBody>
          <a:bodyPr vert="horz" lIns="91440" tIns="45720" rIns="91440" bIns="4572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sz="1000" dirty="0" smtClean="0">
                <a:ln>
                  <a:solidFill>
                    <a:srgbClr val="47176C"/>
                  </a:solidFill>
                </a:ln>
                <a:solidFill>
                  <a:srgbClr val="46166B"/>
                </a:solidFill>
                <a:latin typeface="Century Gothic" panose="020B0502020202020204" pitchFamily="34" charset="0"/>
              </a:rPr>
              <a:t>Prof. Dr. Harun </a:t>
            </a:r>
            <a:r>
              <a:rPr lang="tr-TR" sz="1000" dirty="0" err="1" smtClean="0">
                <a:ln>
                  <a:solidFill>
                    <a:srgbClr val="47176C"/>
                  </a:solidFill>
                </a:ln>
                <a:solidFill>
                  <a:srgbClr val="46166B"/>
                </a:solidFill>
                <a:latin typeface="Century Gothic" panose="020B0502020202020204" pitchFamily="34" charset="0"/>
              </a:rPr>
              <a:t>tanrıvermiş</a:t>
            </a:r>
            <a:r>
              <a:rPr lang="tr-TR" sz="1000" dirty="0" smtClean="0">
                <a:ln>
                  <a:solidFill>
                    <a:srgbClr val="47176C"/>
                  </a:solidFill>
                </a:ln>
                <a:solidFill>
                  <a:srgbClr val="46166B"/>
                </a:solidFill>
                <a:latin typeface="Century Gothic" panose="020B0502020202020204" pitchFamily="34" charset="0"/>
              </a:rPr>
              <a:t>   -   </a:t>
            </a:r>
            <a:r>
              <a:rPr lang="tr-TR" sz="1000" dirty="0" err="1" smtClean="0">
                <a:ln>
                  <a:solidFill>
                    <a:srgbClr val="47176C"/>
                  </a:solidFill>
                </a:ln>
                <a:solidFill>
                  <a:srgbClr val="46166B"/>
                </a:solidFill>
                <a:latin typeface="Century Gothic" panose="020B0502020202020204" pitchFamily="34" charset="0"/>
              </a:rPr>
              <a:t>DOÇ.Dr</a:t>
            </a:r>
            <a:r>
              <a:rPr lang="tr-TR" sz="1000" dirty="0" smtClean="0">
                <a:ln>
                  <a:solidFill>
                    <a:srgbClr val="47176C"/>
                  </a:solidFill>
                </a:ln>
                <a:solidFill>
                  <a:srgbClr val="46166B"/>
                </a:solidFill>
                <a:latin typeface="Century Gothic" panose="020B0502020202020204" pitchFamily="34" charset="0"/>
              </a:rPr>
              <a:t>. YEŞİM TANRIVERMİŞ</a:t>
            </a:r>
            <a:br>
              <a:rPr lang="tr-TR" sz="1000" dirty="0" smtClean="0">
                <a:ln>
                  <a:solidFill>
                    <a:srgbClr val="47176C"/>
                  </a:solidFill>
                </a:ln>
                <a:solidFill>
                  <a:srgbClr val="46166B"/>
                </a:solidFill>
                <a:latin typeface="Century Gothic" panose="020B0502020202020204" pitchFamily="34" charset="0"/>
              </a:rPr>
            </a:br>
            <a:r>
              <a:rPr lang="tr-TR" sz="1000" dirty="0" smtClean="0">
                <a:ln>
                  <a:solidFill>
                    <a:srgbClr val="47176C"/>
                  </a:solidFill>
                </a:ln>
                <a:solidFill>
                  <a:srgbClr val="46166B"/>
                </a:solidFill>
                <a:latin typeface="Century Gothic" panose="020B0502020202020204" pitchFamily="34" charset="0"/>
              </a:rPr>
              <a:t>GAYRİMENKUL PİYASALARI VE</a:t>
            </a:r>
            <a:r>
              <a:rPr lang="tr-TR" sz="1000" baseline="0" dirty="0" smtClean="0">
                <a:ln>
                  <a:solidFill>
                    <a:srgbClr val="47176C"/>
                  </a:solidFill>
                </a:ln>
                <a:solidFill>
                  <a:srgbClr val="46166B"/>
                </a:solidFill>
                <a:latin typeface="Century Gothic" panose="020B0502020202020204" pitchFamily="34" charset="0"/>
              </a:rPr>
              <a:t> ANALİZLERİ </a:t>
            </a:r>
            <a:r>
              <a:rPr lang="en-US" sz="1000" dirty="0" smtClean="0">
                <a:ln>
                  <a:solidFill>
                    <a:srgbClr val="47176C"/>
                  </a:solidFill>
                </a:ln>
                <a:solidFill>
                  <a:srgbClr val="46166B"/>
                </a:solidFill>
                <a:latin typeface="Century Gothic" panose="020B0502020202020204" pitchFamily="34" charset="0"/>
              </a:rPr>
              <a:t>201</a:t>
            </a:r>
            <a:r>
              <a:rPr lang="tr-TR" sz="1000" dirty="0" smtClean="0">
                <a:ln>
                  <a:solidFill>
                    <a:srgbClr val="47176C"/>
                  </a:solidFill>
                </a:ln>
                <a:solidFill>
                  <a:srgbClr val="46166B"/>
                </a:solidFill>
                <a:latin typeface="Century Gothic" panose="020B0502020202020204" pitchFamily="34" charset="0"/>
              </a:rPr>
              <a:t>9-</a:t>
            </a:r>
            <a:r>
              <a:rPr lang="en-US" sz="1000" dirty="0" smtClean="0">
                <a:ln>
                  <a:solidFill>
                    <a:srgbClr val="47176C"/>
                  </a:solidFill>
                </a:ln>
                <a:solidFill>
                  <a:srgbClr val="46166B"/>
                </a:solidFill>
                <a:latin typeface="Century Gothic" panose="020B0502020202020204" pitchFamily="34" charset="0"/>
              </a:rPr>
              <a:t>20</a:t>
            </a:r>
            <a:r>
              <a:rPr lang="tr-TR" sz="1000" dirty="0" smtClean="0">
                <a:ln>
                  <a:solidFill>
                    <a:srgbClr val="47176C"/>
                  </a:solidFill>
                </a:ln>
                <a:solidFill>
                  <a:srgbClr val="46166B"/>
                </a:solidFill>
                <a:latin typeface="Century Gothic" panose="020B0502020202020204" pitchFamily="34" charset="0"/>
              </a:rPr>
              <a:t>20</a:t>
            </a:r>
            <a:r>
              <a:rPr lang="en-US" sz="1000" dirty="0" smtClean="0">
                <a:ln>
                  <a:solidFill>
                    <a:srgbClr val="47176C"/>
                  </a:solidFill>
                </a:ln>
                <a:solidFill>
                  <a:srgbClr val="46166B"/>
                </a:solidFill>
                <a:latin typeface="Century Gothic" panose="020B0502020202020204" pitchFamily="34" charset="0"/>
              </a:rPr>
              <a:t> </a:t>
            </a:r>
            <a:r>
              <a:rPr lang="tr-TR" sz="1000" dirty="0" smtClean="0">
                <a:ln>
                  <a:solidFill>
                    <a:srgbClr val="47176C"/>
                  </a:solidFill>
                </a:ln>
                <a:solidFill>
                  <a:srgbClr val="46166B"/>
                </a:solidFill>
                <a:latin typeface="Century Gothic" panose="020B0502020202020204" pitchFamily="34" charset="0"/>
              </a:rPr>
              <a:t>BAHAR</a:t>
            </a:r>
            <a:r>
              <a:rPr lang="en-US" sz="1000" dirty="0" smtClean="0">
                <a:ln>
                  <a:solidFill>
                    <a:srgbClr val="47176C"/>
                  </a:solidFill>
                </a:ln>
                <a:solidFill>
                  <a:srgbClr val="46166B"/>
                </a:solidFill>
                <a:latin typeface="Century Gothic" panose="020B0502020202020204" pitchFamily="34" charset="0"/>
              </a:rPr>
              <a:t> </a:t>
            </a:r>
            <a:r>
              <a:rPr lang="en-US" sz="1000" dirty="0" err="1" smtClean="0">
                <a:ln>
                  <a:solidFill>
                    <a:srgbClr val="47176C"/>
                  </a:solidFill>
                </a:ln>
                <a:solidFill>
                  <a:srgbClr val="46166B"/>
                </a:solidFill>
                <a:latin typeface="Century Gothic" panose="020B0502020202020204" pitchFamily="34" charset="0"/>
              </a:rPr>
              <a:t>Dönem</a:t>
            </a:r>
            <a:r>
              <a:rPr lang="tr-TR" sz="1000" dirty="0" smtClean="0">
                <a:ln>
                  <a:solidFill>
                    <a:srgbClr val="47176C"/>
                  </a:solidFill>
                </a:ln>
                <a:solidFill>
                  <a:srgbClr val="46166B"/>
                </a:solidFill>
                <a:latin typeface="Century Gothic" panose="020B0502020202020204" pitchFamily="34" charset="0"/>
              </a:rPr>
              <a:t>İ</a:t>
            </a:r>
            <a:endParaRPr lang="en-US" sz="1000" dirty="0">
              <a:ln>
                <a:solidFill>
                  <a:srgbClr val="47176C"/>
                </a:solidFill>
              </a:ln>
              <a:solidFill>
                <a:srgbClr val="46166B"/>
              </a:solidFill>
              <a:latin typeface="Century Gothic" panose="020B0502020202020204" pitchFamily="34" charset="0"/>
            </a:endParaRPr>
          </a:p>
        </p:txBody>
      </p:sp>
      <p:grpSp>
        <p:nvGrpSpPr>
          <p:cNvPr id="8" name="Grup 7"/>
          <p:cNvGrpSpPr/>
          <p:nvPr userDrawn="1"/>
        </p:nvGrpSpPr>
        <p:grpSpPr>
          <a:xfrm>
            <a:off x="459680" y="5753656"/>
            <a:ext cx="3571354" cy="1575212"/>
            <a:chOff x="-353451" y="5737827"/>
            <a:chExt cx="4761805" cy="1575212"/>
          </a:xfrm>
        </p:grpSpPr>
        <p:pic>
          <p:nvPicPr>
            <p:cNvPr id="9" name="Picture 6" descr="RIC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51" y="5737827"/>
              <a:ext cx="1969014" cy="15752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taqeem.gov.sa/en/implinks/PublishingImages/logo_03.png">
              <a:hlinkClick r:id="rId3"/>
            </p:cNvPr>
            <p:cNvPicPr>
              <a:picLocks noChangeAspect="1" noChangeArrowheads="1"/>
            </p:cNvPicPr>
            <p:nvPr/>
          </p:nvPicPr>
          <p:blipFill>
            <a:blip r:embed="rId4"/>
            <a:srcRect/>
            <a:stretch>
              <a:fillRect/>
            </a:stretch>
          </p:blipFill>
          <p:spPr bwMode="auto">
            <a:xfrm>
              <a:off x="1577874" y="6010321"/>
              <a:ext cx="1744269" cy="1030224"/>
            </a:xfrm>
            <a:prstGeom prst="rect">
              <a:avLst/>
            </a:prstGeom>
            <a:noFill/>
          </p:spPr>
        </p:pic>
        <p:pic>
          <p:nvPicPr>
            <p:cNvPr id="11" name="Picture 2" descr="FİABCİ LOGO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21148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5"/>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2/13/2020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4"/>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4"/>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2/13/2020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4"/>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2/13/2020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4"/>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4"/>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2/13/2020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9"/>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8075021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Asıl başlık stili için tıklatın</a:t>
            </a:r>
            <a:endParaRPr lang="tr-TR" dirty="0"/>
          </a:p>
        </p:txBody>
      </p:sp>
    </p:spTree>
    <p:extLst>
      <p:ext uri="{BB962C8B-B14F-4D97-AF65-F5344CB8AC3E}">
        <p14:creationId xmlns:p14="http://schemas.microsoft.com/office/powerpoint/2010/main" val="3863051304"/>
      </p:ext>
    </p:extLst>
  </p:cSld>
  <p:clrMapOvr>
    <a:masterClrMapping/>
  </p:clrMapOvr>
  <p:timing>
    <p:tnLst>
      <p:par>
        <p:cTn id="1" dur="indefinite" restart="never" nodeType="tmRoot"/>
      </p:par>
    </p:tnLst>
  </p:timing>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594" indent="-228594" algn="just">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783" indent="-228594" algn="just">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2971" indent="-228594" algn="just">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160" indent="-228594" algn="just">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349" indent="-228594" algn="just">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Tree>
    <p:extLst>
      <p:ext uri="{BB962C8B-B14F-4D97-AF65-F5344CB8AC3E}">
        <p14:creationId xmlns:p14="http://schemas.microsoft.com/office/powerpoint/2010/main" val="13493099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2/13/2020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2/13/2020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2/13/2020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4"/>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2"/>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5.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80"/>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2/13/2020</a:t>
            </a:fld>
            <a:endParaRPr lang="en-US"/>
          </a:p>
        </p:txBody>
      </p:sp>
      <p:sp>
        <p:nvSpPr>
          <p:cNvPr id="5" name="Footer Placeholder 4"/>
          <p:cNvSpPr>
            <a:spLocks noGrp="1"/>
          </p:cNvSpPr>
          <p:nvPr>
            <p:ph type="ftr" sz="quarter" idx="3"/>
          </p:nvPr>
        </p:nvSpPr>
        <p:spPr>
          <a:xfrm>
            <a:off x="761999" y="6208780"/>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2"/>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377"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13" indent="-274313" algn="l" defTabSz="914377"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45" indent="-274313" algn="l" defTabSz="914377"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58" indent="-228594" algn="l" defTabSz="914377"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2971" indent="-228594" algn="l" defTabSz="914377"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566" indent="-228594" algn="l" defTabSz="914377"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879" indent="-228594" algn="l" defTabSz="914377"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04" indent="-228594" algn="l" defTabSz="914377"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05" indent="-228594" algn="l" defTabSz="914377"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18" indent="-228594" algn="l" defTabSz="914377"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80"/>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2/13/2020</a:t>
            </a:fld>
            <a:endParaRPr lang="tr-TR"/>
          </a:p>
        </p:txBody>
      </p:sp>
      <p:sp>
        <p:nvSpPr>
          <p:cNvPr id="5" name="Footer Placeholder 4"/>
          <p:cNvSpPr>
            <a:spLocks noGrp="1"/>
          </p:cNvSpPr>
          <p:nvPr>
            <p:ph type="ftr" sz="quarter" idx="3"/>
          </p:nvPr>
        </p:nvSpPr>
        <p:spPr>
          <a:xfrm>
            <a:off x="761999" y="6208780"/>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2"/>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377"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13" indent="-274313" algn="l" defTabSz="914377"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45" indent="-274313" algn="l" defTabSz="914377"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58" indent="-228594" algn="l" defTabSz="914377"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2971" indent="-228594" algn="l" defTabSz="914377"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566" indent="-228594" algn="l" defTabSz="914377"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879" indent="-228594" algn="l" defTabSz="914377"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04" indent="-228594" algn="l" defTabSz="914377"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05" indent="-228594" algn="l" defTabSz="914377"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18" indent="-228594" algn="l" defTabSz="914377"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8736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189"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377"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566"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754"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293077" y="1316495"/>
            <a:ext cx="8628185" cy="2074414"/>
          </a:xfrm>
          <a:prstGeom prst="rect">
            <a:avLst/>
          </a:prstGeom>
        </p:spPr>
        <p:txBody>
          <a:bodyPr wrap="square">
            <a:spAutoFit/>
          </a:bodyPr>
          <a:lstStyle/>
          <a:p>
            <a:pPr marL="0" lvl="1" algn="ctr">
              <a:spcBef>
                <a:spcPct val="20000"/>
              </a:spcBef>
              <a:buClr>
                <a:schemeClr val="accent1"/>
              </a:buClr>
            </a:pPr>
            <a:endParaRPr lang="tr-TR" sz="28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2. HAFTA</a:t>
            </a:r>
          </a:p>
          <a:p>
            <a:pPr marL="0" lvl="1" algn="ctr">
              <a:spcBef>
                <a:spcPct val="20000"/>
              </a:spcBef>
              <a:buClr>
                <a:schemeClr val="accent1"/>
              </a:buClr>
            </a:pPr>
            <a:endParaRPr lang="tr-TR" sz="28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Fiyat-kira-değer Analizleri Ve Ayarlamaları</a:t>
            </a: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491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313081" y="1301592"/>
            <a:ext cx="8517837" cy="4401205"/>
          </a:xfrm>
          <a:prstGeom prst="rect">
            <a:avLst/>
          </a:prstGeom>
        </p:spPr>
        <p:txBody>
          <a:bodyPr wrap="square">
            <a:spAutoFit/>
          </a:bodyPr>
          <a:lstStyle/>
          <a:p>
            <a:pPr marL="285744" indent="-285744" algn="just">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r>
              <a:rPr lang="tr-TR" sz="2000" b="1" dirty="0">
                <a:latin typeface="Arial" panose="020B0604020202020204" pitchFamily="34" charset="0"/>
                <a:cs typeface="Arial" panose="020B0604020202020204" pitchFamily="34" charset="0"/>
              </a:rPr>
              <a:t>Gelire göre değerleme yöntemlerinden en yaygın olanları: </a:t>
            </a:r>
          </a:p>
          <a:p>
            <a:pPr marL="285744" indent="-285744">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285744" indent="-285744" algn="just">
              <a:buFont typeface="Arial" panose="020B0604020202020204" pitchFamily="34" charset="0"/>
              <a:buChar char="•"/>
            </a:pPr>
            <a:r>
              <a:rPr lang="tr-TR" sz="2000" dirty="0">
                <a:latin typeface="Arial" panose="020B0604020202020204" pitchFamily="34" charset="0"/>
                <a:cs typeface="Arial" panose="020B0604020202020204" pitchFamily="34" charset="0"/>
              </a:rPr>
              <a:t>Gelir çarpanları analizi,</a:t>
            </a:r>
          </a:p>
          <a:p>
            <a:pPr marL="285744" indent="-285744" algn="just">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285744" indent="-285744" algn="just">
              <a:buFont typeface="Arial" panose="020B0604020202020204" pitchFamily="34" charset="0"/>
              <a:buChar char="•"/>
            </a:pPr>
            <a:r>
              <a:rPr lang="tr-TR" sz="2000" dirty="0">
                <a:latin typeface="Arial" panose="020B0604020202020204" pitchFamily="34" charset="0"/>
                <a:cs typeface="Arial" panose="020B0604020202020204" pitchFamily="34" charset="0"/>
              </a:rPr>
              <a:t>Artık gelir yöntemi: işletme biçimine göre üçe ayrılır:</a:t>
            </a:r>
          </a:p>
          <a:p>
            <a:pPr marL="285744" indent="-285744" algn="just">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lvl="2" algn="just"/>
            <a:r>
              <a:rPr lang="tr-TR" sz="2000" dirty="0">
                <a:latin typeface="Arial" panose="020B0604020202020204" pitchFamily="34" charset="0"/>
                <a:cs typeface="Arial" panose="020B0604020202020204" pitchFamily="34" charset="0"/>
              </a:rPr>
              <a:t>(a) maliki tarafından işlenen arazileri değerleme</a:t>
            </a:r>
          </a:p>
          <a:p>
            <a:pPr lvl="2" algn="just"/>
            <a:r>
              <a:rPr lang="tr-TR" sz="2000" dirty="0">
                <a:latin typeface="Arial" panose="020B0604020202020204" pitchFamily="34" charset="0"/>
                <a:cs typeface="Arial" panose="020B0604020202020204" pitchFamily="34" charset="0"/>
              </a:rPr>
              <a:t>(b) kiracı tarafından işlenen arazileri değerleme</a:t>
            </a:r>
          </a:p>
          <a:p>
            <a:pPr lvl="2" algn="just"/>
            <a:r>
              <a:rPr lang="tr-TR" sz="2000" dirty="0">
                <a:latin typeface="Arial" panose="020B0604020202020204" pitchFamily="34" charset="0"/>
                <a:cs typeface="Arial" panose="020B0604020202020204" pitchFamily="34" charset="0"/>
              </a:rPr>
              <a:t>(c) ortakçı tarafından işlenen arazileri değerleme</a:t>
            </a:r>
          </a:p>
          <a:p>
            <a:pPr lvl="2" algn="just"/>
            <a:endParaRPr lang="tr-TR" sz="2000" dirty="0">
              <a:latin typeface="Arial" panose="020B0604020202020204" pitchFamily="34" charset="0"/>
              <a:cs typeface="Arial" panose="020B0604020202020204" pitchFamily="34" charset="0"/>
            </a:endParaRPr>
          </a:p>
          <a:p>
            <a:pPr marL="285744" indent="-285744" algn="just">
              <a:buFont typeface="Arial" panose="020B0604020202020204" pitchFamily="34" charset="0"/>
              <a:buChar char="•"/>
            </a:pPr>
            <a:r>
              <a:rPr lang="tr-TR" sz="2000" dirty="0">
                <a:latin typeface="Arial" panose="020B0604020202020204" pitchFamily="34" charset="0"/>
                <a:cs typeface="Arial" panose="020B0604020202020204" pitchFamily="34" charset="0"/>
              </a:rPr>
              <a:t>Net kira geliri yaklaşımı </a:t>
            </a:r>
          </a:p>
          <a:p>
            <a:pPr marL="285744" indent="-285744" algn="just">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lvl="0" algn="just"/>
            <a:r>
              <a:rPr lang="tr-TR" sz="2000" dirty="0">
                <a:latin typeface="Arial" panose="020B0604020202020204" pitchFamily="34" charset="0"/>
                <a:cs typeface="Arial" panose="020B0604020202020204" pitchFamily="34" charset="0"/>
              </a:rPr>
              <a:t>olarak sıralanabilir.</a:t>
            </a:r>
          </a:p>
        </p:txBody>
      </p:sp>
      <p:sp>
        <p:nvSpPr>
          <p:cNvPr id="9" name="Başlık 1"/>
          <p:cNvSpPr txBox="1">
            <a:spLocks/>
          </p:cNvSpPr>
          <p:nvPr/>
        </p:nvSpPr>
        <p:spPr>
          <a:xfrm>
            <a:off x="-1138456" y="957927"/>
            <a:ext cx="11341161" cy="34366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endParaRPr lang="tr-TR" sz="2400" b="1" kern="0" dirty="0"/>
          </a:p>
        </p:txBody>
      </p:sp>
      <p:sp>
        <p:nvSpPr>
          <p:cNvPr id="4" name="Dikdörtgen 3"/>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Gelir (Analitik) Yöntemleri</a:t>
            </a:r>
          </a:p>
        </p:txBody>
      </p:sp>
    </p:spTree>
    <p:extLst>
      <p:ext uri="{BB962C8B-B14F-4D97-AF65-F5344CB8AC3E}">
        <p14:creationId xmlns:p14="http://schemas.microsoft.com/office/powerpoint/2010/main" val="1223823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398585" y="1301592"/>
            <a:ext cx="8432333" cy="4401205"/>
          </a:xfrm>
          <a:prstGeom prst="rect">
            <a:avLst/>
          </a:prstGeom>
        </p:spPr>
        <p:txBody>
          <a:bodyPr wrap="square">
            <a:spAutoFit/>
          </a:bodyPr>
          <a:lstStyle/>
          <a:p>
            <a:pPr marL="342900" indent="-342900">
              <a:buClr>
                <a:srgbClr val="000099"/>
              </a:buClr>
              <a:buFont typeface="Wingdings" panose="05000000000000000000" pitchFamily="2" charset="2"/>
              <a:buChar char="§"/>
            </a:pPr>
            <a:r>
              <a:rPr lang="tr-TR" sz="2000" b="1" dirty="0" smtClean="0">
                <a:latin typeface="Arial" panose="020B0604020202020204" pitchFamily="34" charset="0"/>
                <a:cs typeface="Arial" panose="020B0604020202020204" pitchFamily="34" charset="0"/>
              </a:rPr>
              <a:t>Brüt </a:t>
            </a:r>
            <a:r>
              <a:rPr lang="tr-TR" sz="2000" b="1" dirty="0">
                <a:latin typeface="Arial" panose="020B0604020202020204" pitchFamily="34" charset="0"/>
                <a:cs typeface="Arial" panose="020B0604020202020204" pitchFamily="34" charset="0"/>
              </a:rPr>
              <a:t>Kira veya Satış Geliri Çarpanları</a:t>
            </a:r>
          </a:p>
          <a:p>
            <a:pPr marL="342900" indent="-342900">
              <a:buClr>
                <a:srgbClr val="000099"/>
              </a:buClr>
              <a:buFont typeface="Wingdings" panose="05000000000000000000" pitchFamily="2" charset="2"/>
              <a:buChar char="§"/>
            </a:pPr>
            <a:endParaRPr lang="tr-TR" sz="2000" b="1" dirty="0">
              <a:latin typeface="Arial" panose="020B0604020202020204" pitchFamily="34" charset="0"/>
              <a:cs typeface="Arial" panose="020B0604020202020204" pitchFamily="34" charset="0"/>
            </a:endParaRPr>
          </a:p>
          <a:p>
            <a:pPr marL="342900" indent="-342900" algn="just">
              <a:buClr>
                <a:srgbClr val="000099"/>
              </a:buClr>
              <a:buFont typeface="Wingdings" panose="05000000000000000000" pitchFamily="2" charset="2"/>
              <a:buChar char="§"/>
            </a:pPr>
            <a:r>
              <a:rPr lang="tr-TR" sz="2000" dirty="0">
                <a:latin typeface="Arial" panose="020B0604020202020204" pitchFamily="34" charset="0"/>
                <a:cs typeface="Arial" panose="020B0604020202020204" pitchFamily="34" charset="0"/>
              </a:rPr>
              <a:t>Belirli taşınmazın değeri, brüt kira çarpanı (</a:t>
            </a:r>
            <a:r>
              <a:rPr lang="tr-TR" sz="2000" dirty="0" err="1">
                <a:latin typeface="Arial" panose="020B0604020202020204" pitchFamily="34" charset="0"/>
                <a:cs typeface="Arial" panose="020B0604020202020204" pitchFamily="34" charset="0"/>
              </a:rPr>
              <a:t>gross</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rent</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muliplier</a:t>
            </a:r>
            <a:r>
              <a:rPr lang="tr-TR" sz="2000" dirty="0">
                <a:latin typeface="Arial" panose="020B0604020202020204" pitchFamily="34" charset="0"/>
                <a:cs typeface="Arial" panose="020B0604020202020204" pitchFamily="34" charset="0"/>
              </a:rPr>
              <a:t> -GRM) ve brüt gelir çarpanı (</a:t>
            </a:r>
            <a:r>
              <a:rPr lang="tr-TR" sz="2000" dirty="0" err="1">
                <a:latin typeface="Arial" panose="020B0604020202020204" pitchFamily="34" charset="0"/>
                <a:cs typeface="Arial" panose="020B0604020202020204" pitchFamily="34" charset="0"/>
              </a:rPr>
              <a:t>gross</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income</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multiplier</a:t>
            </a:r>
            <a:r>
              <a:rPr lang="tr-TR" sz="2000" dirty="0">
                <a:latin typeface="Arial" panose="020B0604020202020204" pitchFamily="34" charset="0"/>
                <a:cs typeface="Arial" panose="020B0604020202020204" pitchFamily="34" charset="0"/>
              </a:rPr>
              <a:t> - GIM) yöntemleri ile takdir edilebilir. </a:t>
            </a:r>
            <a:r>
              <a:rPr lang="tr-TR" sz="2000" b="1" dirty="0">
                <a:latin typeface="Arial" panose="020B0604020202020204" pitchFamily="34" charset="0"/>
                <a:cs typeface="Arial" panose="020B0604020202020204" pitchFamily="34" charset="0"/>
              </a:rPr>
              <a:t>Bu yöntemlerin ikisi de taşınmazın pazar fiyatını kira geliri ile ilişkilendirir.</a:t>
            </a:r>
          </a:p>
          <a:p>
            <a:pPr marL="342900" indent="-342900" algn="just">
              <a:buClr>
                <a:srgbClr val="000099"/>
              </a:buClr>
              <a:buFont typeface="Wingdings" panose="05000000000000000000" pitchFamily="2" charset="2"/>
              <a:buChar char="§"/>
            </a:pPr>
            <a:r>
              <a:rPr lang="tr-TR" sz="2000" b="1" dirty="0" smtClean="0">
                <a:latin typeface="Arial" panose="020B0604020202020204" pitchFamily="34" charset="0"/>
                <a:cs typeface="Arial" panose="020B0604020202020204" pitchFamily="34" charset="0"/>
              </a:rPr>
              <a:t>Taşınmazların </a:t>
            </a:r>
            <a:r>
              <a:rPr lang="tr-TR" sz="2000" b="1" dirty="0">
                <a:latin typeface="Arial" panose="020B0604020202020204" pitchFamily="34" charset="0"/>
                <a:cs typeface="Arial" panose="020B0604020202020204" pitchFamily="34" charset="0"/>
              </a:rPr>
              <a:t>hem kira fiyatları, hem de satış fiyatları, esasen aynı piyasa güçlerinden etkilendiklerinden, kira ve satış fiyatları birbirleri ile aynı yönde ve aynı oranda değişme eğilimindedirler.</a:t>
            </a:r>
          </a:p>
          <a:p>
            <a:pPr marL="342900" indent="-342900" algn="just">
              <a:buClr>
                <a:srgbClr val="000099"/>
              </a:buClr>
              <a:buFont typeface="Wingdings" panose="05000000000000000000" pitchFamily="2" charset="2"/>
              <a:buChar char="§"/>
            </a:pPr>
            <a:r>
              <a:rPr lang="tr-TR" sz="2000" b="1" dirty="0" smtClean="0">
                <a:latin typeface="Arial" panose="020B0604020202020204" pitchFamily="34" charset="0"/>
                <a:cs typeface="Arial" panose="020B0604020202020204" pitchFamily="34" charset="0"/>
              </a:rPr>
              <a:t>Eğer </a:t>
            </a:r>
            <a:r>
              <a:rPr lang="tr-TR" sz="2000" b="1" dirty="0">
                <a:latin typeface="Arial" panose="020B0604020202020204" pitchFamily="34" charset="0"/>
                <a:cs typeface="Arial" panose="020B0604020202020204" pitchFamily="34" charset="0"/>
              </a:rPr>
              <a:t>kira fiyatları artar ya da azalırsa, satış fiyatları da genellikle bu hareketi ve yaklaşık aynı derecede izler.</a:t>
            </a:r>
          </a:p>
          <a:p>
            <a:pPr marL="342900" lvl="0" indent="-342900" algn="just">
              <a:buClr>
                <a:srgbClr val="000099"/>
              </a:buClr>
              <a:buFont typeface="Wingdings" panose="05000000000000000000" pitchFamily="2" charset="2"/>
              <a:buChar char="§"/>
            </a:pPr>
            <a:r>
              <a:rPr lang="tr-TR" sz="2000" dirty="0" smtClean="0">
                <a:latin typeface="Arial" panose="020B0604020202020204" pitchFamily="34" charset="0"/>
                <a:cs typeface="Arial" panose="020B0604020202020204" pitchFamily="34" charset="0"/>
              </a:rPr>
              <a:t>Satış </a:t>
            </a:r>
            <a:r>
              <a:rPr lang="tr-TR" sz="2000" dirty="0">
                <a:latin typeface="Arial" panose="020B0604020202020204" pitchFamily="34" charset="0"/>
                <a:cs typeface="Arial" panose="020B0604020202020204" pitchFamily="34" charset="0"/>
              </a:rPr>
              <a:t>fiyatı ile kira fiyatı arasındaki ilişki, bir faktör ya da oran şeklinde ifade edilebilir ve buna da, payda da bulunan büyüklük cinsine göre, </a:t>
            </a:r>
            <a:r>
              <a:rPr lang="tr-TR" sz="2000" b="1" dirty="0">
                <a:latin typeface="Arial" panose="020B0604020202020204" pitchFamily="34" charset="0"/>
                <a:cs typeface="Arial" panose="020B0604020202020204" pitchFamily="34" charset="0"/>
              </a:rPr>
              <a:t>brüt kira çarpanı </a:t>
            </a:r>
            <a:r>
              <a:rPr lang="tr-TR" sz="2000" dirty="0">
                <a:latin typeface="Arial" panose="020B0604020202020204" pitchFamily="34" charset="0"/>
                <a:cs typeface="Arial" panose="020B0604020202020204" pitchFamily="34" charset="0"/>
              </a:rPr>
              <a:t>ya da </a:t>
            </a:r>
            <a:r>
              <a:rPr lang="tr-TR" sz="2000" b="1" dirty="0">
                <a:latin typeface="Arial" panose="020B0604020202020204" pitchFamily="34" charset="0"/>
                <a:cs typeface="Arial" panose="020B0604020202020204" pitchFamily="34" charset="0"/>
              </a:rPr>
              <a:t>brüt gelir çarpanı </a:t>
            </a:r>
            <a:r>
              <a:rPr lang="tr-TR" sz="2000" dirty="0">
                <a:latin typeface="Arial" panose="020B0604020202020204" pitchFamily="34" charset="0"/>
                <a:cs typeface="Arial" panose="020B0604020202020204" pitchFamily="34" charset="0"/>
              </a:rPr>
              <a:t>denir.</a:t>
            </a:r>
          </a:p>
        </p:txBody>
      </p:sp>
      <p:sp>
        <p:nvSpPr>
          <p:cNvPr id="4" name="Dikdörtgen 3"/>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Gelir (Analitik) Yöntemleri</a:t>
            </a:r>
          </a:p>
        </p:txBody>
      </p:sp>
    </p:spTree>
    <p:extLst>
      <p:ext uri="{BB962C8B-B14F-4D97-AF65-F5344CB8AC3E}">
        <p14:creationId xmlns:p14="http://schemas.microsoft.com/office/powerpoint/2010/main" val="3645961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Dikdörtgen 7"/>
              <p:cNvSpPr/>
              <p:nvPr/>
            </p:nvSpPr>
            <p:spPr>
              <a:xfrm>
                <a:off x="313081" y="810621"/>
                <a:ext cx="10607041" cy="5045099"/>
              </a:xfrm>
              <a:prstGeom prst="rect">
                <a:avLst/>
              </a:prstGeom>
            </p:spPr>
            <p:txBody>
              <a:bodyPr wrap="square">
                <a:spAutoFit/>
              </a:bodyPr>
              <a:lstStyle/>
              <a:p>
                <a:pPr marL="285744" indent="-285744" algn="just">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285744" indent="-285744" algn="just">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342900" indent="-342900">
                  <a:buClr>
                    <a:srgbClr val="000099"/>
                  </a:buClr>
                  <a:buFont typeface="Wingdings" panose="05000000000000000000" pitchFamily="2" charset="2"/>
                  <a:buChar char="q"/>
                </a:pPr>
                <a:r>
                  <a:rPr lang="tr-TR" sz="2000" b="1" dirty="0">
                    <a:latin typeface="Arial" panose="020B0604020202020204" pitchFamily="34" charset="0"/>
                    <a:cs typeface="Arial" panose="020B0604020202020204" pitchFamily="34" charset="0"/>
                  </a:rPr>
                  <a:t>Brüt Kira veya Satış Geliri Çarpanları</a:t>
                </a:r>
              </a:p>
              <a:p>
                <a:pPr marL="285744" indent="-285744">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Brüt Gelir Çarpanı (GIM) = </a:t>
                </a:r>
                <a14:m>
                  <m:oMath xmlns:m="http://schemas.openxmlformats.org/officeDocument/2006/math">
                    <m:f>
                      <m:fPr>
                        <m:ctrlPr>
                          <a:rPr lang="tr-TR" sz="2000" i="1">
                            <a:latin typeface="Cambria Math" panose="02040503050406030204" pitchFamily="18" charset="0"/>
                            <a:ea typeface="Arial Unicode MS"/>
                            <a:cs typeface="Arial Unicode MS"/>
                          </a:rPr>
                        </m:ctrlPr>
                      </m:fPr>
                      <m:num>
                        <m:eqArr>
                          <m:eqArrPr>
                            <m:ctrlPr>
                              <a:rPr lang="tr-TR" sz="2000" i="1" dirty="0">
                                <a:latin typeface="Cambria Math" panose="02040503050406030204" pitchFamily="18" charset="0"/>
                                <a:ea typeface="Arial Unicode MS"/>
                                <a:cs typeface="Arial Unicode MS"/>
                              </a:rPr>
                            </m:ctrlPr>
                          </m:eqArrPr>
                          <m:e>
                            <m:r>
                              <m:rPr>
                                <m:nor/>
                              </m:rPr>
                              <a:rPr lang="tr-TR" sz="2000" dirty="0">
                                <a:latin typeface="Arial" panose="020B0604020202020204" pitchFamily="34" charset="0"/>
                                <a:ea typeface="Arial Unicode MS"/>
                                <a:cs typeface="Arial" panose="020B0604020202020204" pitchFamily="34" charset="0"/>
                              </a:rPr>
                              <m:t>Benzer</m:t>
                            </m:r>
                            <m:r>
                              <m:rPr>
                                <m:nor/>
                              </m:rPr>
                              <a:rPr lang="tr-TR" sz="2000" dirty="0">
                                <a:latin typeface="Arial" panose="020B0604020202020204" pitchFamily="34" charset="0"/>
                                <a:ea typeface="Arial Unicode MS"/>
                                <a:cs typeface="Arial" panose="020B0604020202020204" pitchFamily="34" charset="0"/>
                              </a:rPr>
                              <m:t> </m:t>
                            </m:r>
                            <m:r>
                              <m:rPr>
                                <m:nor/>
                              </m:rPr>
                              <a:rPr lang="tr-TR" sz="2000" dirty="0">
                                <a:latin typeface="Arial" panose="020B0604020202020204" pitchFamily="34" charset="0"/>
                                <a:ea typeface="Arial Unicode MS"/>
                                <a:cs typeface="Arial" panose="020B0604020202020204" pitchFamily="34" charset="0"/>
                              </a:rPr>
                              <m:t>Ta</m:t>
                            </m:r>
                            <m:r>
                              <m:rPr>
                                <m:nor/>
                              </m:rPr>
                              <a:rPr lang="tr-TR" sz="2000" dirty="0">
                                <a:latin typeface="Arial" panose="020B0604020202020204" pitchFamily="34" charset="0"/>
                                <a:ea typeface="Arial Unicode MS"/>
                                <a:cs typeface="Arial" panose="020B0604020202020204" pitchFamily="34" charset="0"/>
                              </a:rPr>
                              <m:t>şı</m:t>
                            </m:r>
                            <m:r>
                              <m:rPr>
                                <m:nor/>
                              </m:rPr>
                              <a:rPr lang="tr-TR" sz="2000" dirty="0">
                                <a:latin typeface="Arial" panose="020B0604020202020204" pitchFamily="34" charset="0"/>
                                <a:ea typeface="Arial Unicode MS"/>
                                <a:cs typeface="Arial" panose="020B0604020202020204" pitchFamily="34" charset="0"/>
                              </a:rPr>
                              <m:t>nmazlar</m:t>
                            </m:r>
                            <m:r>
                              <m:rPr>
                                <m:nor/>
                              </m:rPr>
                              <a:rPr lang="tr-TR" sz="2000" dirty="0">
                                <a:latin typeface="Arial" panose="020B0604020202020204" pitchFamily="34" charset="0"/>
                                <a:ea typeface="Arial Unicode MS"/>
                                <a:cs typeface="Arial" panose="020B0604020202020204" pitchFamily="34" charset="0"/>
                              </a:rPr>
                              <m:t>ı</m:t>
                            </m:r>
                            <m:r>
                              <m:rPr>
                                <m:nor/>
                              </m:rPr>
                              <a:rPr lang="tr-TR" sz="2000" dirty="0">
                                <a:latin typeface="Arial" panose="020B0604020202020204" pitchFamily="34" charset="0"/>
                                <a:ea typeface="Arial Unicode MS"/>
                                <a:cs typeface="Arial" panose="020B0604020202020204" pitchFamily="34" charset="0"/>
                              </a:rPr>
                              <m:t>n</m:t>
                            </m:r>
                            <m:r>
                              <m:rPr>
                                <m:nor/>
                              </m:rPr>
                              <a:rPr lang="tr-TR" sz="2000" dirty="0">
                                <a:latin typeface="Arial" panose="020B0604020202020204" pitchFamily="34" charset="0"/>
                                <a:ea typeface="Arial Unicode MS"/>
                                <a:cs typeface="Arial" panose="020B0604020202020204" pitchFamily="34" charset="0"/>
                              </a:rPr>
                              <m:t> </m:t>
                            </m:r>
                          </m:e>
                          <m:e>
                            <m:r>
                              <m:rPr>
                                <m:nor/>
                              </m:rPr>
                              <a:rPr lang="tr-TR" sz="2000" dirty="0">
                                <a:latin typeface="Arial" panose="020B0604020202020204" pitchFamily="34" charset="0"/>
                                <a:ea typeface="Arial Unicode MS"/>
                                <a:cs typeface="Arial" panose="020B0604020202020204" pitchFamily="34" charset="0"/>
                              </a:rPr>
                              <m:t>Sat</m:t>
                            </m:r>
                            <m:r>
                              <m:rPr>
                                <m:nor/>
                              </m:rPr>
                              <a:rPr lang="tr-TR" sz="2000" dirty="0">
                                <a:latin typeface="Arial" panose="020B0604020202020204" pitchFamily="34" charset="0"/>
                                <a:ea typeface="Arial Unicode MS"/>
                                <a:cs typeface="Arial" panose="020B0604020202020204" pitchFamily="34" charset="0"/>
                              </a:rPr>
                              <m:t>ış </m:t>
                            </m:r>
                            <m:r>
                              <m:rPr>
                                <m:nor/>
                              </m:rPr>
                              <a:rPr lang="tr-TR" sz="2000" dirty="0">
                                <a:latin typeface="Arial" panose="020B0604020202020204" pitchFamily="34" charset="0"/>
                                <a:ea typeface="Arial Unicode MS"/>
                                <a:cs typeface="Arial" panose="020B0604020202020204" pitchFamily="34" charset="0"/>
                              </a:rPr>
                              <m:t>Fiyatlar</m:t>
                            </m:r>
                            <m:r>
                              <m:rPr>
                                <m:nor/>
                              </m:rPr>
                              <a:rPr lang="tr-TR" sz="2000" dirty="0">
                                <a:latin typeface="Arial" panose="020B0604020202020204" pitchFamily="34" charset="0"/>
                                <a:ea typeface="Arial Unicode MS"/>
                                <a:cs typeface="Arial" panose="020B0604020202020204" pitchFamily="34" charset="0"/>
                              </a:rPr>
                              <m:t>ı </m:t>
                            </m:r>
                            <m:r>
                              <m:rPr>
                                <m:nor/>
                              </m:rPr>
                              <a:rPr lang="tr-TR" sz="2000" dirty="0">
                                <a:latin typeface="Arial" panose="020B0604020202020204" pitchFamily="34" charset="0"/>
                                <a:ea typeface="Arial Unicode MS"/>
                                <a:cs typeface="Arial" panose="020B0604020202020204" pitchFamily="34" charset="0"/>
                              </a:rPr>
                              <m:t>Toplam</m:t>
                            </m:r>
                            <m:r>
                              <m:rPr>
                                <m:nor/>
                              </m:rPr>
                              <a:rPr lang="tr-TR" sz="2000" dirty="0">
                                <a:latin typeface="Arial" panose="020B0604020202020204" pitchFamily="34" charset="0"/>
                                <a:ea typeface="Arial Unicode MS"/>
                                <a:cs typeface="Arial" panose="020B0604020202020204" pitchFamily="34" charset="0"/>
                              </a:rPr>
                              <m:t>ı</m:t>
                            </m:r>
                          </m:e>
                        </m:eqArr>
                      </m:num>
                      <m:den>
                        <m:eqArr>
                          <m:eqArrPr>
                            <m:ctrlPr>
                              <a:rPr lang="tr-TR" sz="2000" i="1" dirty="0">
                                <a:latin typeface="Cambria Math" panose="02040503050406030204" pitchFamily="18" charset="0"/>
                                <a:ea typeface="Arial Unicode MS"/>
                                <a:cs typeface="Arial Unicode MS"/>
                              </a:rPr>
                            </m:ctrlPr>
                          </m:eqArrPr>
                          <m:e>
                            <m:r>
                              <m:rPr>
                                <m:nor/>
                              </m:rPr>
                              <a:rPr lang="tr-TR" sz="2000" dirty="0">
                                <a:latin typeface="Arial" panose="020B0604020202020204" pitchFamily="34" charset="0"/>
                                <a:ea typeface="Arial Unicode MS"/>
                                <a:cs typeface="Arial" panose="020B0604020202020204" pitchFamily="34" charset="0"/>
                              </a:rPr>
                              <m:t>Benzer</m:t>
                            </m:r>
                            <m:r>
                              <m:rPr>
                                <m:nor/>
                              </m:rPr>
                              <a:rPr lang="tr-TR" sz="2000" dirty="0">
                                <a:latin typeface="Arial" panose="020B0604020202020204" pitchFamily="34" charset="0"/>
                                <a:ea typeface="Arial Unicode MS"/>
                                <a:cs typeface="Arial" panose="020B0604020202020204" pitchFamily="34" charset="0"/>
                              </a:rPr>
                              <m:t> </m:t>
                            </m:r>
                            <m:r>
                              <m:rPr>
                                <m:nor/>
                              </m:rPr>
                              <a:rPr lang="tr-TR" sz="2000" dirty="0">
                                <a:latin typeface="Arial" panose="020B0604020202020204" pitchFamily="34" charset="0"/>
                                <a:ea typeface="Arial Unicode MS"/>
                                <a:cs typeface="Arial" panose="020B0604020202020204" pitchFamily="34" charset="0"/>
                              </a:rPr>
                              <m:t>Ta</m:t>
                            </m:r>
                            <m:r>
                              <m:rPr>
                                <m:nor/>
                              </m:rPr>
                              <a:rPr lang="tr-TR" sz="2000" dirty="0">
                                <a:latin typeface="Arial" panose="020B0604020202020204" pitchFamily="34" charset="0"/>
                                <a:ea typeface="Arial Unicode MS"/>
                                <a:cs typeface="Arial" panose="020B0604020202020204" pitchFamily="34" charset="0"/>
                              </a:rPr>
                              <m:t>şı</m:t>
                            </m:r>
                            <m:r>
                              <m:rPr>
                                <m:nor/>
                              </m:rPr>
                              <a:rPr lang="tr-TR" sz="2000" dirty="0">
                                <a:latin typeface="Arial" panose="020B0604020202020204" pitchFamily="34" charset="0"/>
                                <a:ea typeface="Arial Unicode MS"/>
                                <a:cs typeface="Arial" panose="020B0604020202020204" pitchFamily="34" charset="0"/>
                              </a:rPr>
                              <m:t>nmazlar</m:t>
                            </m:r>
                            <m:r>
                              <m:rPr>
                                <m:nor/>
                              </m:rPr>
                              <a:rPr lang="tr-TR" sz="2000" dirty="0">
                                <a:latin typeface="Arial" panose="020B0604020202020204" pitchFamily="34" charset="0"/>
                                <a:ea typeface="Arial Unicode MS"/>
                                <a:cs typeface="Arial" panose="020B0604020202020204" pitchFamily="34" charset="0"/>
                              </a:rPr>
                              <m:t>ı</m:t>
                            </m:r>
                            <m:r>
                              <m:rPr>
                                <m:nor/>
                              </m:rPr>
                              <a:rPr lang="tr-TR" sz="2000" dirty="0">
                                <a:latin typeface="Arial" panose="020B0604020202020204" pitchFamily="34" charset="0"/>
                                <a:ea typeface="Arial Unicode MS"/>
                                <a:cs typeface="Arial" panose="020B0604020202020204" pitchFamily="34" charset="0"/>
                              </a:rPr>
                              <m:t>n</m:t>
                            </m:r>
                          </m:e>
                          <m:e>
                            <m:r>
                              <m:rPr>
                                <m:nor/>
                              </m:rPr>
                              <a:rPr lang="tr-TR" sz="2000" dirty="0">
                                <a:latin typeface="Arial" panose="020B0604020202020204" pitchFamily="34" charset="0"/>
                                <a:ea typeface="Arial Unicode MS"/>
                                <a:cs typeface="Arial" panose="020B0604020202020204" pitchFamily="34" charset="0"/>
                              </a:rPr>
                              <m:t>Br</m:t>
                            </m:r>
                            <m:r>
                              <m:rPr>
                                <m:nor/>
                              </m:rPr>
                              <a:rPr lang="tr-TR" sz="2000" dirty="0">
                                <a:latin typeface="Arial" panose="020B0604020202020204" pitchFamily="34" charset="0"/>
                                <a:ea typeface="Arial Unicode MS"/>
                                <a:cs typeface="Arial" panose="020B0604020202020204" pitchFamily="34" charset="0"/>
                              </a:rPr>
                              <m:t>ü</m:t>
                            </m:r>
                            <m:r>
                              <m:rPr>
                                <m:nor/>
                              </m:rPr>
                              <a:rPr lang="tr-TR" sz="2000" dirty="0">
                                <a:latin typeface="Arial" panose="020B0604020202020204" pitchFamily="34" charset="0"/>
                                <a:ea typeface="Arial Unicode MS"/>
                                <a:cs typeface="Arial" panose="020B0604020202020204" pitchFamily="34" charset="0"/>
                              </a:rPr>
                              <m:t>t</m:t>
                            </m:r>
                            <m:r>
                              <m:rPr>
                                <m:nor/>
                              </m:rPr>
                              <a:rPr lang="tr-TR" sz="2000" dirty="0">
                                <a:latin typeface="Arial" panose="020B0604020202020204" pitchFamily="34" charset="0"/>
                                <a:ea typeface="Arial Unicode MS"/>
                                <a:cs typeface="Arial" panose="020B0604020202020204" pitchFamily="34" charset="0"/>
                              </a:rPr>
                              <m:t> </m:t>
                            </m:r>
                            <m:r>
                              <m:rPr>
                                <m:nor/>
                              </m:rPr>
                              <a:rPr lang="tr-TR" sz="2000" dirty="0">
                                <a:latin typeface="Arial" panose="020B0604020202020204" pitchFamily="34" charset="0"/>
                                <a:ea typeface="Arial Unicode MS"/>
                                <a:cs typeface="Arial" panose="020B0604020202020204" pitchFamily="34" charset="0"/>
                              </a:rPr>
                              <m:t>Gelirleri</m:t>
                            </m:r>
                            <m:r>
                              <m:rPr>
                                <m:nor/>
                              </m:rPr>
                              <a:rPr lang="tr-TR" sz="2000" dirty="0">
                                <a:latin typeface="Arial" panose="020B0604020202020204" pitchFamily="34" charset="0"/>
                                <a:ea typeface="Arial Unicode MS"/>
                                <a:cs typeface="Arial" panose="020B0604020202020204" pitchFamily="34" charset="0"/>
                              </a:rPr>
                              <m:t> </m:t>
                            </m:r>
                            <m:r>
                              <m:rPr>
                                <m:nor/>
                              </m:rPr>
                              <a:rPr lang="tr-TR" sz="2000" dirty="0">
                                <a:latin typeface="Arial" panose="020B0604020202020204" pitchFamily="34" charset="0"/>
                                <a:ea typeface="Arial Unicode MS"/>
                                <a:cs typeface="Arial" panose="020B0604020202020204" pitchFamily="34" charset="0"/>
                              </a:rPr>
                              <m:t>Toplam</m:t>
                            </m:r>
                            <m:r>
                              <m:rPr>
                                <m:nor/>
                              </m:rPr>
                              <a:rPr lang="tr-TR" sz="2000" dirty="0">
                                <a:latin typeface="Arial" panose="020B0604020202020204" pitchFamily="34" charset="0"/>
                                <a:ea typeface="Arial Unicode MS"/>
                                <a:cs typeface="Arial" panose="020B0604020202020204" pitchFamily="34" charset="0"/>
                              </a:rPr>
                              <m:t>ı</m:t>
                            </m:r>
                          </m:e>
                        </m:eqArr>
                      </m:den>
                    </m:f>
                  </m:oMath>
                </a14:m>
                <a:endParaRPr lang="tr-TR" sz="2400" dirty="0">
                  <a:latin typeface="Arial" panose="020B0604020202020204" pitchFamily="34" charset="0"/>
                  <a:ea typeface="Arial Unicode MS"/>
                  <a:cs typeface="Arial" panose="020B0604020202020204" pitchFamily="34" charset="0"/>
                </a:endParaRPr>
              </a:p>
              <a:p>
                <a:pPr algn="just"/>
                <a:endParaRPr lang="tr-TR" sz="2400" dirty="0">
                  <a:latin typeface="Arial" panose="020B0604020202020204" pitchFamily="34" charset="0"/>
                  <a:ea typeface="Arial Unicode MS"/>
                  <a:cs typeface="Arial" panose="020B0604020202020204" pitchFamily="34" charset="0"/>
                </a:endParaRPr>
              </a:p>
              <a:p>
                <a:endParaRPr lang="tr-TR" sz="2800" b="1" dirty="0">
                  <a:latin typeface="Arial" panose="020B0604020202020204" pitchFamily="34" charset="0"/>
                  <a:cs typeface="Arial" panose="020B0604020202020204" pitchFamily="34" charset="0"/>
                </a:endParaRPr>
              </a:p>
              <a:p>
                <a:pPr algn="just"/>
                <a:r>
                  <a:rPr lang="tr-TR" sz="2000" dirty="0">
                    <a:latin typeface="Arial" panose="020B0604020202020204" pitchFamily="34" charset="0"/>
                    <a:cs typeface="Arial" panose="020B0604020202020204" pitchFamily="34" charset="0"/>
                  </a:rPr>
                  <a:t>Brüt Kira Çarpanı (GRM) = </a:t>
                </a:r>
                <a14:m>
                  <m:oMath xmlns:m="http://schemas.openxmlformats.org/officeDocument/2006/math">
                    <m:f>
                      <m:fPr>
                        <m:ctrlPr>
                          <a:rPr lang="tr-TR" sz="2000" i="1">
                            <a:latin typeface="Cambria Math" panose="02040503050406030204" pitchFamily="18" charset="0"/>
                            <a:ea typeface="Arial Unicode MS"/>
                            <a:cs typeface="Arial Unicode MS"/>
                          </a:rPr>
                        </m:ctrlPr>
                      </m:fPr>
                      <m:num>
                        <m:eqArr>
                          <m:eqArrPr>
                            <m:ctrlPr>
                              <a:rPr lang="tr-TR" sz="2000" i="1" dirty="0">
                                <a:latin typeface="Cambria Math" panose="02040503050406030204" pitchFamily="18" charset="0"/>
                                <a:ea typeface="Arial Unicode MS"/>
                                <a:cs typeface="Arial Unicode MS"/>
                              </a:rPr>
                            </m:ctrlPr>
                          </m:eqArrPr>
                          <m:e>
                            <m:r>
                              <m:rPr>
                                <m:nor/>
                              </m:rPr>
                              <a:rPr lang="tr-TR" sz="2000" dirty="0">
                                <a:latin typeface="Arial" panose="020B0604020202020204" pitchFamily="34" charset="0"/>
                                <a:ea typeface="Arial Unicode MS"/>
                                <a:cs typeface="Arial" panose="020B0604020202020204" pitchFamily="34" charset="0"/>
                              </a:rPr>
                              <m:t>Benzer</m:t>
                            </m:r>
                            <m:r>
                              <m:rPr>
                                <m:nor/>
                              </m:rPr>
                              <a:rPr lang="tr-TR" sz="2000" dirty="0">
                                <a:latin typeface="Arial" panose="020B0604020202020204" pitchFamily="34" charset="0"/>
                                <a:ea typeface="Arial Unicode MS"/>
                                <a:cs typeface="Arial" panose="020B0604020202020204" pitchFamily="34" charset="0"/>
                              </a:rPr>
                              <m:t> </m:t>
                            </m:r>
                            <m:r>
                              <m:rPr>
                                <m:nor/>
                              </m:rPr>
                              <a:rPr lang="tr-TR" sz="2000" dirty="0">
                                <a:latin typeface="Arial" panose="020B0604020202020204" pitchFamily="34" charset="0"/>
                                <a:ea typeface="Arial Unicode MS"/>
                                <a:cs typeface="Arial" panose="020B0604020202020204" pitchFamily="34" charset="0"/>
                              </a:rPr>
                              <m:t>Ta</m:t>
                            </m:r>
                            <m:r>
                              <m:rPr>
                                <m:nor/>
                              </m:rPr>
                              <a:rPr lang="tr-TR" sz="2000" dirty="0">
                                <a:latin typeface="Arial" panose="020B0604020202020204" pitchFamily="34" charset="0"/>
                                <a:ea typeface="Arial Unicode MS"/>
                                <a:cs typeface="Arial" panose="020B0604020202020204" pitchFamily="34" charset="0"/>
                              </a:rPr>
                              <m:t>şı</m:t>
                            </m:r>
                            <m:r>
                              <m:rPr>
                                <m:nor/>
                              </m:rPr>
                              <a:rPr lang="tr-TR" sz="2000" dirty="0">
                                <a:latin typeface="Arial" panose="020B0604020202020204" pitchFamily="34" charset="0"/>
                                <a:ea typeface="Arial Unicode MS"/>
                                <a:cs typeface="Arial" panose="020B0604020202020204" pitchFamily="34" charset="0"/>
                              </a:rPr>
                              <m:t>nmazlar</m:t>
                            </m:r>
                            <m:r>
                              <m:rPr>
                                <m:nor/>
                              </m:rPr>
                              <a:rPr lang="tr-TR" sz="2000" dirty="0">
                                <a:latin typeface="Arial" panose="020B0604020202020204" pitchFamily="34" charset="0"/>
                                <a:ea typeface="Arial Unicode MS"/>
                                <a:cs typeface="Arial" panose="020B0604020202020204" pitchFamily="34" charset="0"/>
                              </a:rPr>
                              <m:t>ı</m:t>
                            </m:r>
                            <m:r>
                              <m:rPr>
                                <m:nor/>
                              </m:rPr>
                              <a:rPr lang="tr-TR" sz="2000" dirty="0">
                                <a:latin typeface="Arial" panose="020B0604020202020204" pitchFamily="34" charset="0"/>
                                <a:ea typeface="Arial Unicode MS"/>
                                <a:cs typeface="Arial" panose="020B0604020202020204" pitchFamily="34" charset="0"/>
                              </a:rPr>
                              <m:t>n</m:t>
                            </m:r>
                          </m:e>
                          <m:e>
                            <m:r>
                              <m:rPr>
                                <m:nor/>
                              </m:rPr>
                              <a:rPr lang="tr-TR" sz="2000" dirty="0">
                                <a:latin typeface="Arial" panose="020B0604020202020204" pitchFamily="34" charset="0"/>
                                <a:ea typeface="Arial Unicode MS"/>
                                <a:cs typeface="Arial" panose="020B0604020202020204" pitchFamily="34" charset="0"/>
                              </a:rPr>
                              <m:t>Sat</m:t>
                            </m:r>
                            <m:r>
                              <m:rPr>
                                <m:nor/>
                              </m:rPr>
                              <a:rPr lang="tr-TR" sz="2000" dirty="0">
                                <a:latin typeface="Arial" panose="020B0604020202020204" pitchFamily="34" charset="0"/>
                                <a:ea typeface="Arial Unicode MS"/>
                                <a:cs typeface="Arial" panose="020B0604020202020204" pitchFamily="34" charset="0"/>
                              </a:rPr>
                              <m:t>ış </m:t>
                            </m:r>
                            <m:r>
                              <m:rPr>
                                <m:nor/>
                              </m:rPr>
                              <a:rPr lang="tr-TR" sz="2000" dirty="0">
                                <a:latin typeface="Arial" panose="020B0604020202020204" pitchFamily="34" charset="0"/>
                                <a:ea typeface="Arial Unicode MS"/>
                                <a:cs typeface="Arial" panose="020B0604020202020204" pitchFamily="34" charset="0"/>
                              </a:rPr>
                              <m:t>Fiyatlar</m:t>
                            </m:r>
                            <m:r>
                              <m:rPr>
                                <m:nor/>
                              </m:rPr>
                              <a:rPr lang="tr-TR" sz="2000" dirty="0">
                                <a:latin typeface="Arial" panose="020B0604020202020204" pitchFamily="34" charset="0"/>
                                <a:ea typeface="Arial Unicode MS"/>
                                <a:cs typeface="Arial" panose="020B0604020202020204" pitchFamily="34" charset="0"/>
                              </a:rPr>
                              <m:t>ı </m:t>
                            </m:r>
                            <m:r>
                              <m:rPr>
                                <m:nor/>
                              </m:rPr>
                              <a:rPr lang="tr-TR" sz="2000" dirty="0">
                                <a:latin typeface="Arial" panose="020B0604020202020204" pitchFamily="34" charset="0"/>
                                <a:ea typeface="Arial Unicode MS"/>
                                <a:cs typeface="Arial" panose="020B0604020202020204" pitchFamily="34" charset="0"/>
                              </a:rPr>
                              <m:t>Toplam</m:t>
                            </m:r>
                            <m:r>
                              <m:rPr>
                                <m:nor/>
                              </m:rPr>
                              <a:rPr lang="tr-TR" sz="2000" dirty="0">
                                <a:latin typeface="Arial" panose="020B0604020202020204" pitchFamily="34" charset="0"/>
                                <a:ea typeface="Arial Unicode MS"/>
                                <a:cs typeface="Arial" panose="020B0604020202020204" pitchFamily="34" charset="0"/>
                              </a:rPr>
                              <m:t>ı</m:t>
                            </m:r>
                          </m:e>
                        </m:eqArr>
                      </m:num>
                      <m:den>
                        <m:eqArr>
                          <m:eqArrPr>
                            <m:ctrlPr>
                              <a:rPr lang="tr-TR" sz="2000" i="1" dirty="0">
                                <a:latin typeface="Cambria Math" panose="02040503050406030204" pitchFamily="18" charset="0"/>
                                <a:ea typeface="Arial Unicode MS"/>
                                <a:cs typeface="Arial Unicode MS"/>
                              </a:rPr>
                            </m:ctrlPr>
                          </m:eqArrPr>
                          <m:e>
                            <m:r>
                              <m:rPr>
                                <m:nor/>
                              </m:rPr>
                              <a:rPr lang="tr-TR" sz="2000" dirty="0">
                                <a:solidFill>
                                  <a:prstClr val="black"/>
                                </a:solidFill>
                                <a:latin typeface="Arial" panose="020B0604020202020204" pitchFamily="34" charset="0"/>
                                <a:ea typeface="Arial Unicode MS"/>
                                <a:cs typeface="Arial" panose="020B0604020202020204" pitchFamily="34" charset="0"/>
                              </a:rPr>
                              <m:t>Benzer</m:t>
                            </m:r>
                            <m:r>
                              <m:rPr>
                                <m:nor/>
                              </m:rPr>
                              <a:rPr lang="tr-TR" sz="2000" dirty="0">
                                <a:solidFill>
                                  <a:prstClr val="black"/>
                                </a:solidFill>
                                <a:latin typeface="Arial" panose="020B0604020202020204" pitchFamily="34" charset="0"/>
                                <a:ea typeface="Arial Unicode MS"/>
                                <a:cs typeface="Arial" panose="020B0604020202020204" pitchFamily="34" charset="0"/>
                              </a:rPr>
                              <m:t> </m:t>
                            </m:r>
                            <m:r>
                              <m:rPr>
                                <m:nor/>
                              </m:rPr>
                              <a:rPr lang="tr-TR" sz="2000" dirty="0">
                                <a:solidFill>
                                  <a:prstClr val="black"/>
                                </a:solidFill>
                                <a:latin typeface="Arial" panose="020B0604020202020204" pitchFamily="34" charset="0"/>
                                <a:ea typeface="Arial Unicode MS"/>
                                <a:cs typeface="Arial" panose="020B0604020202020204" pitchFamily="34" charset="0"/>
                              </a:rPr>
                              <m:t>Ta</m:t>
                            </m:r>
                            <m:r>
                              <m:rPr>
                                <m:nor/>
                              </m:rPr>
                              <a:rPr lang="tr-TR" sz="2000" dirty="0">
                                <a:solidFill>
                                  <a:prstClr val="black"/>
                                </a:solidFill>
                                <a:latin typeface="Arial" panose="020B0604020202020204" pitchFamily="34" charset="0"/>
                                <a:ea typeface="Arial Unicode MS"/>
                                <a:cs typeface="Arial" panose="020B0604020202020204" pitchFamily="34" charset="0"/>
                              </a:rPr>
                              <m:t>şı</m:t>
                            </m:r>
                            <m:r>
                              <m:rPr>
                                <m:nor/>
                              </m:rPr>
                              <a:rPr lang="tr-TR" sz="2000" dirty="0">
                                <a:solidFill>
                                  <a:prstClr val="black"/>
                                </a:solidFill>
                                <a:latin typeface="Arial" panose="020B0604020202020204" pitchFamily="34" charset="0"/>
                                <a:ea typeface="Arial Unicode MS"/>
                                <a:cs typeface="Arial" panose="020B0604020202020204" pitchFamily="34" charset="0"/>
                              </a:rPr>
                              <m:t>nmazlar</m:t>
                            </m:r>
                            <m:r>
                              <m:rPr>
                                <m:nor/>
                              </m:rPr>
                              <a:rPr lang="tr-TR" sz="2000" dirty="0">
                                <a:solidFill>
                                  <a:prstClr val="black"/>
                                </a:solidFill>
                                <a:latin typeface="Arial" panose="020B0604020202020204" pitchFamily="34" charset="0"/>
                                <a:ea typeface="Arial Unicode MS"/>
                                <a:cs typeface="Arial" panose="020B0604020202020204" pitchFamily="34" charset="0"/>
                              </a:rPr>
                              <m:t>ı</m:t>
                            </m:r>
                            <m:r>
                              <m:rPr>
                                <m:nor/>
                              </m:rPr>
                              <a:rPr lang="tr-TR" sz="2000" dirty="0">
                                <a:solidFill>
                                  <a:prstClr val="black"/>
                                </a:solidFill>
                                <a:latin typeface="Arial" panose="020B0604020202020204" pitchFamily="34" charset="0"/>
                                <a:ea typeface="Arial Unicode MS"/>
                                <a:cs typeface="Arial" panose="020B0604020202020204" pitchFamily="34" charset="0"/>
                              </a:rPr>
                              <m:t>n</m:t>
                            </m:r>
                          </m:e>
                          <m:e>
                            <m:r>
                              <m:rPr>
                                <m:nor/>
                              </m:rPr>
                              <a:rPr lang="tr-TR" sz="2000" dirty="0">
                                <a:latin typeface="Arial" panose="020B0604020202020204" pitchFamily="34" charset="0"/>
                                <a:ea typeface="Arial Unicode MS"/>
                                <a:cs typeface="Arial" panose="020B0604020202020204" pitchFamily="34" charset="0"/>
                              </a:rPr>
                              <m:t>Br</m:t>
                            </m:r>
                            <m:r>
                              <m:rPr>
                                <m:nor/>
                              </m:rPr>
                              <a:rPr lang="tr-TR" sz="2000" dirty="0">
                                <a:latin typeface="Arial" panose="020B0604020202020204" pitchFamily="34" charset="0"/>
                                <a:ea typeface="Arial Unicode MS"/>
                                <a:cs typeface="Arial" panose="020B0604020202020204" pitchFamily="34" charset="0"/>
                              </a:rPr>
                              <m:t>ü</m:t>
                            </m:r>
                            <m:r>
                              <m:rPr>
                                <m:nor/>
                              </m:rPr>
                              <a:rPr lang="tr-TR" sz="2000" dirty="0">
                                <a:latin typeface="Arial" panose="020B0604020202020204" pitchFamily="34" charset="0"/>
                                <a:ea typeface="Arial Unicode MS"/>
                                <a:cs typeface="Arial" panose="020B0604020202020204" pitchFamily="34" charset="0"/>
                              </a:rPr>
                              <m:t>t</m:t>
                            </m:r>
                            <m:r>
                              <m:rPr>
                                <m:nor/>
                              </m:rPr>
                              <a:rPr lang="tr-TR" sz="2000" dirty="0">
                                <a:latin typeface="Arial" panose="020B0604020202020204" pitchFamily="34" charset="0"/>
                                <a:ea typeface="Arial Unicode MS"/>
                                <a:cs typeface="Arial" panose="020B0604020202020204" pitchFamily="34" charset="0"/>
                              </a:rPr>
                              <m:t> </m:t>
                            </m:r>
                            <m:r>
                              <m:rPr>
                                <m:nor/>
                              </m:rPr>
                              <a:rPr lang="tr-TR" sz="2000" dirty="0">
                                <a:latin typeface="Arial" panose="020B0604020202020204" pitchFamily="34" charset="0"/>
                                <a:ea typeface="Arial Unicode MS"/>
                                <a:cs typeface="Arial" panose="020B0604020202020204" pitchFamily="34" charset="0"/>
                              </a:rPr>
                              <m:t>Kira</m:t>
                            </m:r>
                            <m:r>
                              <m:rPr>
                                <m:nor/>
                              </m:rPr>
                              <a:rPr lang="tr-TR" sz="2000" dirty="0">
                                <a:latin typeface="Arial" panose="020B0604020202020204" pitchFamily="34" charset="0"/>
                                <a:ea typeface="Arial Unicode MS"/>
                                <a:cs typeface="Arial" panose="020B0604020202020204" pitchFamily="34" charset="0"/>
                              </a:rPr>
                              <m:t> </m:t>
                            </m:r>
                            <m:r>
                              <m:rPr>
                                <m:nor/>
                              </m:rPr>
                              <a:rPr lang="tr-TR" sz="2000" dirty="0">
                                <a:latin typeface="Arial" panose="020B0604020202020204" pitchFamily="34" charset="0"/>
                                <a:ea typeface="Arial Unicode MS"/>
                                <a:cs typeface="Arial" panose="020B0604020202020204" pitchFamily="34" charset="0"/>
                              </a:rPr>
                              <m:t>Gelirleri</m:t>
                            </m:r>
                            <m:r>
                              <m:rPr>
                                <m:nor/>
                              </m:rPr>
                              <a:rPr lang="tr-TR" sz="2000" dirty="0">
                                <a:latin typeface="Arial" panose="020B0604020202020204" pitchFamily="34" charset="0"/>
                                <a:ea typeface="Arial Unicode MS"/>
                                <a:cs typeface="Arial" panose="020B0604020202020204" pitchFamily="34" charset="0"/>
                              </a:rPr>
                              <m:t> </m:t>
                            </m:r>
                            <m:r>
                              <m:rPr>
                                <m:nor/>
                              </m:rPr>
                              <a:rPr lang="tr-TR" sz="2000" dirty="0">
                                <a:latin typeface="Arial" panose="020B0604020202020204" pitchFamily="34" charset="0"/>
                                <a:ea typeface="Arial Unicode MS"/>
                                <a:cs typeface="Arial" panose="020B0604020202020204" pitchFamily="34" charset="0"/>
                              </a:rPr>
                              <m:t>Toplam</m:t>
                            </m:r>
                            <m:r>
                              <m:rPr>
                                <m:nor/>
                              </m:rPr>
                              <a:rPr lang="tr-TR" sz="2000" dirty="0">
                                <a:latin typeface="Arial" panose="020B0604020202020204" pitchFamily="34" charset="0"/>
                                <a:ea typeface="Arial Unicode MS"/>
                                <a:cs typeface="Arial" panose="020B0604020202020204" pitchFamily="34" charset="0"/>
                              </a:rPr>
                              <m:t>ı</m:t>
                            </m:r>
                          </m:e>
                        </m:eqArr>
                      </m:den>
                    </m:f>
                  </m:oMath>
                </a14:m>
                <a:endParaRPr lang="tr-TR" sz="2000" dirty="0">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ea typeface="Arial Unicode MS" panose="020B0604020202020204"/>
                    <a:cs typeface="Arial" panose="020B0604020202020204" pitchFamily="34" charset="0"/>
                  </a:rPr>
                  <a:t>Konu Taşınmazın Değeri = Brüt Gelir / Kira * Çarpan Katsayısı</a:t>
                </a:r>
                <a:endParaRPr lang="tr-TR" sz="2000" dirty="0">
                  <a:latin typeface="Arial" panose="020B0604020202020204" pitchFamily="34" charset="0"/>
                  <a:cs typeface="Arial" panose="020B0604020202020204" pitchFamily="34" charset="0"/>
                </a:endParaRPr>
              </a:p>
            </p:txBody>
          </p:sp>
        </mc:Choice>
        <mc:Fallback xmlns="">
          <p:sp>
            <p:nvSpPr>
              <p:cNvPr id="8" name="Dikdörtgen 7"/>
              <p:cNvSpPr>
                <a:spLocks noRot="1" noChangeAspect="1" noMove="1" noResize="1" noEditPoints="1" noAdjustHandles="1" noChangeArrowheads="1" noChangeShapeType="1" noTextEdit="1"/>
              </p:cNvSpPr>
              <p:nvPr/>
            </p:nvSpPr>
            <p:spPr>
              <a:xfrm>
                <a:off x="313081" y="810621"/>
                <a:ext cx="10607041" cy="5045099"/>
              </a:xfrm>
              <a:prstGeom prst="rect">
                <a:avLst/>
              </a:prstGeom>
              <a:blipFill>
                <a:blip r:embed="rId2"/>
                <a:stretch>
                  <a:fillRect l="-575" b="-1208"/>
                </a:stretch>
              </a:blipFill>
            </p:spPr>
            <p:txBody>
              <a:bodyPr/>
              <a:lstStyle/>
              <a:p>
                <a:r>
                  <a:rPr lang="en-US">
                    <a:noFill/>
                  </a:rPr>
                  <a:t> </a:t>
                </a:r>
              </a:p>
            </p:txBody>
          </p:sp>
        </mc:Fallback>
      </mc:AlternateContent>
      <p:sp>
        <p:nvSpPr>
          <p:cNvPr id="4" name="Dikdörtgen 3"/>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Gelir (Analitik) Yöntemleri</a:t>
            </a:r>
          </a:p>
        </p:txBody>
      </p:sp>
    </p:spTree>
    <p:extLst>
      <p:ext uri="{BB962C8B-B14F-4D97-AF65-F5344CB8AC3E}">
        <p14:creationId xmlns:p14="http://schemas.microsoft.com/office/powerpoint/2010/main" val="1959360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98109" y="669831"/>
            <a:ext cx="10043291" cy="523247"/>
          </a:xfrm>
        </p:spPr>
        <p:txBody>
          <a:bodyPr/>
          <a:lstStyle/>
          <a:p>
            <a:r>
              <a:rPr lang="tr-TR" sz="2400" dirty="0" smtClean="0"/>
              <a:t>Değer Formülü</a:t>
            </a:r>
            <a:endParaRPr lang="en-US" sz="2400" dirty="0"/>
          </a:p>
        </p:txBody>
      </p:sp>
      <p:sp>
        <p:nvSpPr>
          <p:cNvPr id="7" name="İçerik Yer Tutucusu 6"/>
          <p:cNvSpPr>
            <a:spLocks noGrp="1"/>
          </p:cNvSpPr>
          <p:nvPr>
            <p:ph idx="1"/>
          </p:nvPr>
        </p:nvSpPr>
        <p:spPr>
          <a:xfrm>
            <a:off x="298109" y="1193078"/>
            <a:ext cx="8587983" cy="4765861"/>
          </a:xfrm>
        </p:spPr>
        <p:txBody>
          <a:bodyPr>
            <a:noAutofit/>
          </a:bodyPr>
          <a:lstStyle/>
          <a:p>
            <a:pPr marL="285744" indent="-285744" algn="just">
              <a:lnSpc>
                <a:spcPct val="150000"/>
              </a:lnSpc>
            </a:pPr>
            <a:r>
              <a:rPr lang="tr-TR" dirty="0"/>
              <a:t>Bu yöntemde kullanılacak olan formül:</a:t>
            </a:r>
          </a:p>
          <a:p>
            <a:pPr marL="0" indent="0" algn="ctr">
              <a:buNone/>
            </a:pPr>
            <a:r>
              <a:rPr lang="tr-TR" sz="2400" b="1" dirty="0">
                <a:effectLst>
                  <a:outerShdw blurRad="38100" dist="38100" dir="2700000" algn="tl">
                    <a:srgbClr val="000000">
                      <a:alpha val="43137"/>
                    </a:srgbClr>
                  </a:outerShdw>
                </a:effectLst>
              </a:rPr>
              <a:t>Değer = Net Kira Geliri / KÇ</a:t>
            </a:r>
          </a:p>
          <a:p>
            <a:pPr algn="ctr"/>
            <a:endParaRPr lang="tr-TR" dirty="0"/>
          </a:p>
          <a:p>
            <a:pPr marL="342891" indent="-342891"/>
            <a:r>
              <a:rPr lang="tr-TR" b="1" dirty="0" smtClean="0"/>
              <a:t>Kira çarpanı </a:t>
            </a:r>
            <a:r>
              <a:rPr lang="tr-TR" dirty="0" smtClean="0"/>
              <a:t>oranı </a:t>
            </a:r>
            <a:r>
              <a:rPr lang="tr-TR" dirty="0"/>
              <a:t>benzer mülklerin </a:t>
            </a:r>
            <a:r>
              <a:rPr lang="tr-TR" b="1" dirty="0"/>
              <a:t>karşılaştırılmasıyla </a:t>
            </a:r>
            <a:r>
              <a:rPr lang="tr-TR" dirty="0"/>
              <a:t>bulunur:</a:t>
            </a:r>
          </a:p>
          <a:p>
            <a:pPr marL="342891" indent="-342891"/>
            <a:endParaRPr lang="tr-TR" dirty="0"/>
          </a:p>
          <a:p>
            <a:pPr marL="0" indent="0" algn="ctr">
              <a:buNone/>
            </a:pPr>
            <a:r>
              <a:rPr lang="tr-TR" sz="2400" b="1" dirty="0">
                <a:effectLst>
                  <a:outerShdw blurRad="38100" dist="38100" dir="2700000" algn="tl">
                    <a:srgbClr val="000000">
                      <a:alpha val="43137"/>
                    </a:srgbClr>
                  </a:outerShdw>
                </a:effectLst>
              </a:rPr>
              <a:t>KÇ = Net Kira Geliri / Değer</a:t>
            </a:r>
          </a:p>
          <a:p>
            <a:pPr algn="ctr"/>
            <a:endParaRPr lang="tr-TR" sz="2400" b="1" dirty="0">
              <a:effectLst>
                <a:outerShdw blurRad="38100" dist="38100" dir="2700000" algn="tl">
                  <a:srgbClr val="000000">
                    <a:alpha val="43137"/>
                  </a:srgbClr>
                </a:outerShdw>
              </a:effectLst>
            </a:endParaRPr>
          </a:p>
          <a:p>
            <a:r>
              <a:rPr lang="tr-TR" dirty="0" smtClean="0"/>
              <a:t> KÇ: Kira Çarpanı</a:t>
            </a:r>
            <a:endParaRPr lang="tr-TR" dirty="0"/>
          </a:p>
          <a:p>
            <a:endParaRPr lang="en-US" dirty="0"/>
          </a:p>
        </p:txBody>
      </p:sp>
    </p:spTree>
    <p:extLst>
      <p:ext uri="{BB962C8B-B14F-4D97-AF65-F5344CB8AC3E}">
        <p14:creationId xmlns:p14="http://schemas.microsoft.com/office/powerpoint/2010/main" val="830762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1555" y="658108"/>
            <a:ext cx="10043291" cy="523247"/>
          </a:xfrm>
        </p:spPr>
        <p:txBody>
          <a:bodyPr/>
          <a:lstStyle/>
          <a:p>
            <a:r>
              <a:rPr lang="tr-TR" sz="2400" dirty="0" smtClean="0"/>
              <a:t>Kaynakça</a:t>
            </a:r>
            <a:endParaRPr lang="en-US" sz="2400" dirty="0"/>
          </a:p>
        </p:txBody>
      </p:sp>
      <p:sp>
        <p:nvSpPr>
          <p:cNvPr id="7" name="İçerik Yer Tutucusu 6"/>
          <p:cNvSpPr>
            <a:spLocks noGrp="1"/>
          </p:cNvSpPr>
          <p:nvPr>
            <p:ph idx="1"/>
          </p:nvPr>
        </p:nvSpPr>
        <p:spPr>
          <a:xfrm>
            <a:off x="468923" y="1345008"/>
            <a:ext cx="8358554" cy="4765861"/>
          </a:xfrm>
        </p:spPr>
        <p:txBody>
          <a:bodyPr>
            <a:noAutofit/>
          </a:bodyPr>
          <a:lstStyle/>
          <a:p>
            <a:pPr marL="0" indent="0">
              <a:buNone/>
            </a:pPr>
            <a:r>
              <a:rPr lang="tr-TR" dirty="0" err="1"/>
              <a:t>Tanrıvermiş</a:t>
            </a:r>
            <a:r>
              <a:rPr lang="tr-TR" dirty="0"/>
              <a:t>, H. (2016). Gayrimenkul değerleme esasları. SPL Sermaye Piyasası Lisanslama Sicil ve Eğitim Kuruluşu, Lisanslama Sınavları Çalışma Kitapları Ders Kodu, 1014.</a:t>
            </a:r>
            <a:endParaRPr lang="en-US" dirty="0"/>
          </a:p>
        </p:txBody>
      </p:sp>
    </p:spTree>
    <p:extLst>
      <p:ext uri="{BB962C8B-B14F-4D97-AF65-F5344CB8AC3E}">
        <p14:creationId xmlns:p14="http://schemas.microsoft.com/office/powerpoint/2010/main" val="3074798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410307" y="1300404"/>
            <a:ext cx="8420611" cy="4765861"/>
          </a:xfrm>
        </p:spPr>
        <p:txBody>
          <a:bodyPr>
            <a:noAutofit/>
          </a:bodyPr>
          <a:lstStyle/>
          <a:p>
            <a:pPr>
              <a:lnSpc>
                <a:spcPct val="100000"/>
              </a:lnSpc>
              <a:spcBef>
                <a:spcPts val="600"/>
              </a:spcBef>
              <a:spcAft>
                <a:spcPts val="600"/>
              </a:spcAft>
            </a:pPr>
            <a:r>
              <a:rPr lang="en-US" dirty="0" err="1"/>
              <a:t>Değer</a:t>
            </a:r>
            <a:r>
              <a:rPr lang="en-US" dirty="0"/>
              <a:t>, </a:t>
            </a:r>
            <a:r>
              <a:rPr lang="en-US" dirty="0" err="1"/>
              <a:t>kıymet</a:t>
            </a:r>
            <a:r>
              <a:rPr lang="en-US" dirty="0"/>
              <a:t>, </a:t>
            </a:r>
            <a:r>
              <a:rPr lang="en-US" dirty="0" err="1"/>
              <a:t>değer</a:t>
            </a:r>
            <a:r>
              <a:rPr lang="en-US" dirty="0"/>
              <a:t> </a:t>
            </a:r>
            <a:r>
              <a:rPr lang="en-US" dirty="0" err="1"/>
              <a:t>baha</a:t>
            </a:r>
            <a:r>
              <a:rPr lang="en-US" dirty="0"/>
              <a:t>, </a:t>
            </a:r>
            <a:r>
              <a:rPr lang="en-US" dirty="0" err="1"/>
              <a:t>bedel</a:t>
            </a:r>
            <a:r>
              <a:rPr lang="en-US" dirty="0"/>
              <a:t>, </a:t>
            </a:r>
            <a:r>
              <a:rPr lang="en-US" dirty="0" err="1"/>
              <a:t>tazminat</a:t>
            </a:r>
            <a:r>
              <a:rPr lang="en-US" dirty="0"/>
              <a:t>, </a:t>
            </a:r>
            <a:r>
              <a:rPr lang="en-US" dirty="0" err="1"/>
              <a:t>fiyat</a:t>
            </a:r>
            <a:r>
              <a:rPr lang="en-US" dirty="0"/>
              <a:t> </a:t>
            </a:r>
            <a:r>
              <a:rPr lang="en-US" dirty="0" err="1"/>
              <a:t>ve</a:t>
            </a:r>
            <a:r>
              <a:rPr lang="en-US" dirty="0"/>
              <a:t> </a:t>
            </a:r>
            <a:r>
              <a:rPr lang="en-US" dirty="0" err="1"/>
              <a:t>maliyet</a:t>
            </a:r>
            <a:r>
              <a:rPr lang="en-US" dirty="0"/>
              <a:t> </a:t>
            </a:r>
            <a:r>
              <a:rPr lang="en-US" dirty="0" err="1"/>
              <a:t>kavramları</a:t>
            </a:r>
            <a:r>
              <a:rPr lang="en-US" dirty="0"/>
              <a:t> </a:t>
            </a:r>
            <a:r>
              <a:rPr lang="en-US" dirty="0" err="1"/>
              <a:t>sıklıkla</a:t>
            </a:r>
            <a:r>
              <a:rPr lang="en-US" dirty="0"/>
              <a:t> </a:t>
            </a:r>
            <a:r>
              <a:rPr lang="en-US" dirty="0" err="1"/>
              <a:t>birbiri</a:t>
            </a:r>
            <a:r>
              <a:rPr lang="en-US" dirty="0"/>
              <a:t> </a:t>
            </a:r>
            <a:r>
              <a:rPr lang="en-US" dirty="0" err="1" smtClean="0"/>
              <a:t>yerine</a:t>
            </a:r>
            <a:r>
              <a:rPr lang="tr-TR" dirty="0" smtClean="0"/>
              <a:t> </a:t>
            </a:r>
            <a:r>
              <a:rPr lang="en-US" dirty="0" err="1" smtClean="0"/>
              <a:t>kullanılmakla</a:t>
            </a:r>
            <a:r>
              <a:rPr lang="en-US" dirty="0" smtClean="0"/>
              <a:t> </a:t>
            </a:r>
            <a:r>
              <a:rPr lang="en-US" dirty="0" err="1"/>
              <a:t>birlikte</a:t>
            </a:r>
            <a:r>
              <a:rPr lang="en-US" dirty="0"/>
              <a:t> </a:t>
            </a:r>
            <a:r>
              <a:rPr lang="en-US" dirty="0" err="1"/>
              <a:t>özdeş</a:t>
            </a:r>
            <a:r>
              <a:rPr lang="en-US" dirty="0"/>
              <a:t> olmadıkları </a:t>
            </a:r>
            <a:r>
              <a:rPr lang="en-US" dirty="0" err="1"/>
              <a:t>bilinmektedir</a:t>
            </a:r>
            <a:r>
              <a:rPr lang="en-US" dirty="0" smtClean="0"/>
              <a:t>.</a:t>
            </a:r>
            <a:endParaRPr lang="tr-TR" dirty="0" smtClean="0"/>
          </a:p>
          <a:p>
            <a:pPr>
              <a:lnSpc>
                <a:spcPct val="100000"/>
              </a:lnSpc>
              <a:spcBef>
                <a:spcPts val="600"/>
              </a:spcBef>
              <a:spcAft>
                <a:spcPts val="600"/>
              </a:spcAft>
            </a:pPr>
            <a:r>
              <a:rPr lang="tr-TR" dirty="0"/>
              <a:t>Değer, fiyat, kıymet, maliyet ve piyasa değeri kavramları aynı parasal meblağın benzer açıklamaları gibi görülebilir, ancak taşınmaz değerleme bağlamında bu kavramlar oldukça farklı tanım ve kapsamlara sahip olabilirler</a:t>
            </a:r>
            <a:r>
              <a:rPr lang="tr-TR" dirty="0" smtClean="0"/>
              <a:t>.</a:t>
            </a:r>
          </a:p>
          <a:p>
            <a:pPr>
              <a:lnSpc>
                <a:spcPct val="100000"/>
              </a:lnSpc>
              <a:spcBef>
                <a:spcPts val="600"/>
              </a:spcBef>
              <a:spcAft>
                <a:spcPts val="600"/>
              </a:spcAft>
            </a:pPr>
            <a:r>
              <a:rPr lang="tr-TR" dirty="0" smtClean="0"/>
              <a:t>Kıymet</a:t>
            </a:r>
            <a:r>
              <a:rPr lang="tr-TR" dirty="0"/>
              <a:t>, değer ve değer baha kavramları özdeş olup, bu kavramlar esasen değerleme standartlarındaki adil piyasa değeri ve muhasebe standartlarındaki gerçeğe uygun değer kavramına karşılık </a:t>
            </a:r>
            <a:r>
              <a:rPr lang="tr-TR" dirty="0" smtClean="0"/>
              <a:t>gelir (</a:t>
            </a:r>
            <a:r>
              <a:rPr lang="tr-TR" dirty="0" err="1" smtClean="0"/>
              <a:t>Tanrıvermiş</a:t>
            </a:r>
            <a:r>
              <a:rPr lang="tr-TR" dirty="0" smtClean="0"/>
              <a:t> 2016).</a:t>
            </a:r>
            <a:endParaRPr lang="tr-TR" dirty="0" smtClean="0"/>
          </a:p>
          <a:p>
            <a:pPr>
              <a:lnSpc>
                <a:spcPct val="100000"/>
              </a:lnSpc>
              <a:spcBef>
                <a:spcPts val="600"/>
              </a:spcBef>
              <a:spcAft>
                <a:spcPts val="600"/>
              </a:spcAft>
            </a:pPr>
            <a:endParaRPr lang="tr-TR" dirty="0" smtClean="0"/>
          </a:p>
          <a:p>
            <a:pPr>
              <a:lnSpc>
                <a:spcPct val="100000"/>
              </a:lnSpc>
              <a:spcBef>
                <a:spcPts val="600"/>
              </a:spcBef>
              <a:spcAft>
                <a:spcPts val="600"/>
              </a:spcAft>
            </a:pPr>
            <a:endParaRPr lang="en-US" dirty="0"/>
          </a:p>
        </p:txBody>
      </p:sp>
      <p:sp>
        <p:nvSpPr>
          <p:cNvPr id="4" name="Dikdörtgen 3"/>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Tanımlamalar</a:t>
            </a:r>
          </a:p>
        </p:txBody>
      </p:sp>
    </p:spTree>
    <p:extLst>
      <p:ext uri="{BB962C8B-B14F-4D97-AF65-F5344CB8AC3E}">
        <p14:creationId xmlns:p14="http://schemas.microsoft.com/office/powerpoint/2010/main" val="3856206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480645" y="1300404"/>
            <a:ext cx="8350273" cy="4765861"/>
          </a:xfrm>
        </p:spPr>
        <p:txBody>
          <a:bodyPr>
            <a:noAutofit/>
          </a:bodyPr>
          <a:lstStyle/>
          <a:p>
            <a:pPr>
              <a:lnSpc>
                <a:spcPct val="100000"/>
              </a:lnSpc>
              <a:spcBef>
                <a:spcPts val="600"/>
              </a:spcBef>
              <a:spcAft>
                <a:spcPts val="600"/>
              </a:spcAft>
            </a:pPr>
            <a:r>
              <a:rPr lang="tr-TR" dirty="0"/>
              <a:t>Değerleme uzmanları genellikle gelir, kira veya nakit akışlarının bugünkü değeri ile ilgilenirler. Ancak malın üretim maliyeti değerin bir ölçüsü olarak nadiren kullanılır. Piyasa güçleri olan arz ve talebin etkileşimi, fiyatları ve piyasa değerlerini belirler.</a:t>
            </a:r>
          </a:p>
          <a:p>
            <a:pPr>
              <a:lnSpc>
                <a:spcPct val="100000"/>
              </a:lnSpc>
              <a:spcBef>
                <a:spcPts val="600"/>
              </a:spcBef>
              <a:spcAft>
                <a:spcPts val="600"/>
              </a:spcAft>
            </a:pPr>
            <a:r>
              <a:rPr lang="tr-TR" b="1" dirty="0" smtClean="0"/>
              <a:t>Piyasa </a:t>
            </a:r>
            <a:r>
              <a:rPr lang="tr-TR" b="1" dirty="0"/>
              <a:t>(pazar) değeri;</a:t>
            </a:r>
            <a:r>
              <a:rPr lang="tr-TR" dirty="0"/>
              <a:t> adil bir satış için gerekli olan bütün koşullar altında, bir gayrimenkulü serbest rekabete açık bir piyasaya getirecek olan ve para cinsinden ifade edilen en yüksek değer olup, alıcı ve satıcı ayrı ayrı ihtiyatlı ve bilgili hareket ederken fiyatın gereksiz dış faktörlerce etkilenmemiş olduğu varsayılır. </a:t>
            </a:r>
            <a:endParaRPr lang="tr-TR" dirty="0" smtClean="0"/>
          </a:p>
          <a:p>
            <a:pPr>
              <a:lnSpc>
                <a:spcPct val="100000"/>
              </a:lnSpc>
              <a:spcBef>
                <a:spcPts val="600"/>
              </a:spcBef>
              <a:spcAft>
                <a:spcPts val="600"/>
              </a:spcAft>
            </a:pPr>
            <a:r>
              <a:rPr lang="tr-TR" b="1" dirty="0"/>
              <a:t>Maliyet değeri</a:t>
            </a:r>
            <a:r>
              <a:rPr lang="tr-TR" dirty="0"/>
              <a:t> özellikle yapılı taşınmazın değerleme günündeki yapım giderlerinden, yıpranma payı, eskime ve diğer giderlerin çıkartılmasıyla ulaşılan değeri ifade </a:t>
            </a:r>
            <a:r>
              <a:rPr lang="tr-TR" dirty="0" smtClean="0"/>
              <a:t>etmektedir (</a:t>
            </a:r>
            <a:r>
              <a:rPr lang="tr-TR" dirty="0" err="1" smtClean="0"/>
              <a:t>Tanrıvermiş</a:t>
            </a:r>
            <a:r>
              <a:rPr lang="tr-TR" dirty="0" smtClean="0"/>
              <a:t> 2016).</a:t>
            </a:r>
            <a:endParaRPr lang="tr-TR" dirty="0" smtClean="0"/>
          </a:p>
        </p:txBody>
      </p:sp>
      <p:sp>
        <p:nvSpPr>
          <p:cNvPr id="4" name="Dikdörtgen 3"/>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Tanımlamalar</a:t>
            </a:r>
          </a:p>
        </p:txBody>
      </p:sp>
    </p:spTree>
    <p:extLst>
      <p:ext uri="{BB962C8B-B14F-4D97-AF65-F5344CB8AC3E}">
        <p14:creationId xmlns:p14="http://schemas.microsoft.com/office/powerpoint/2010/main" val="4167920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480645" y="1300404"/>
            <a:ext cx="8350273" cy="4765861"/>
          </a:xfrm>
        </p:spPr>
        <p:txBody>
          <a:bodyPr>
            <a:noAutofit/>
          </a:bodyPr>
          <a:lstStyle/>
          <a:p>
            <a:pPr>
              <a:lnSpc>
                <a:spcPct val="100000"/>
              </a:lnSpc>
              <a:spcBef>
                <a:spcPts val="600"/>
              </a:spcBef>
              <a:spcAft>
                <a:spcPts val="600"/>
              </a:spcAft>
            </a:pPr>
            <a:r>
              <a:rPr lang="tr-TR" b="1" dirty="0" smtClean="0"/>
              <a:t>Gelir </a:t>
            </a:r>
            <a:r>
              <a:rPr lang="tr-TR" b="1" dirty="0"/>
              <a:t>değeri veya hasıla değeri;</a:t>
            </a:r>
            <a:r>
              <a:rPr lang="tr-TR" dirty="0"/>
              <a:t> taşınmaz veya taşınmaz projesinin ekonomik ömrü boyunca getirebileceği gelirlerin bugünkü değerini ifade eder. Gelir değerinin analizinde sıklıkla kapitalizasyon kavramı kullanılmakta olup, bu kavram geliri değere dönüştürmek olarak ifade </a:t>
            </a:r>
            <a:r>
              <a:rPr lang="tr-TR" dirty="0" smtClean="0"/>
              <a:t>edilebilir.</a:t>
            </a:r>
          </a:p>
          <a:p>
            <a:pPr>
              <a:lnSpc>
                <a:spcPct val="100000"/>
              </a:lnSpc>
              <a:spcBef>
                <a:spcPts val="600"/>
              </a:spcBef>
              <a:spcAft>
                <a:spcPts val="600"/>
              </a:spcAft>
            </a:pPr>
            <a:r>
              <a:rPr lang="tr-TR" b="1" dirty="0" smtClean="0"/>
              <a:t>Ticari </a:t>
            </a:r>
            <a:r>
              <a:rPr lang="tr-TR" b="1" dirty="0"/>
              <a:t>taşınmaz yatırımlarının değerleme çalışmasında da indirgenmiş gelir analizi ve kira geliri – değer ilişkisi sıklıkla kullanılmakta ve taşınmaz yatırımının amorti etme süresi, temel karar kriteri olarak </a:t>
            </a:r>
            <a:r>
              <a:rPr lang="tr-TR" b="1" dirty="0" smtClean="0"/>
              <a:t>kullanılmaktadır </a:t>
            </a:r>
            <a:r>
              <a:rPr lang="tr-TR" dirty="0" smtClean="0"/>
              <a:t>(</a:t>
            </a:r>
            <a:r>
              <a:rPr lang="tr-TR" dirty="0" err="1" smtClean="0"/>
              <a:t>Tanrıvermiş</a:t>
            </a:r>
            <a:r>
              <a:rPr lang="tr-TR" dirty="0" smtClean="0"/>
              <a:t> 2016). </a:t>
            </a:r>
            <a:endParaRPr lang="tr-TR" dirty="0" smtClean="0"/>
          </a:p>
          <a:p>
            <a:pPr>
              <a:lnSpc>
                <a:spcPct val="100000"/>
              </a:lnSpc>
              <a:spcBef>
                <a:spcPts val="600"/>
              </a:spcBef>
              <a:spcAft>
                <a:spcPts val="600"/>
              </a:spcAft>
            </a:pPr>
            <a:endParaRPr lang="en-US" dirty="0"/>
          </a:p>
        </p:txBody>
      </p:sp>
      <p:sp>
        <p:nvSpPr>
          <p:cNvPr id="4" name="Dikdörtgen 3"/>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Tanımlamalar</a:t>
            </a:r>
          </a:p>
        </p:txBody>
      </p:sp>
    </p:spTree>
    <p:extLst>
      <p:ext uri="{BB962C8B-B14F-4D97-AF65-F5344CB8AC3E}">
        <p14:creationId xmlns:p14="http://schemas.microsoft.com/office/powerpoint/2010/main" val="2789649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398585" y="1244078"/>
            <a:ext cx="8432333" cy="4873083"/>
          </a:xfrm>
        </p:spPr>
        <p:txBody>
          <a:bodyPr>
            <a:noAutofit/>
          </a:bodyPr>
          <a:lstStyle/>
          <a:p>
            <a:r>
              <a:rPr lang="tr-TR" dirty="0"/>
              <a:t>Sürekli ve bir defa kullanılan malların piyasa değerlerinin analizinde; öncelikle malın bulunduğu yerel piyasada, değerlenen malın özelliklerine uygun (aynı grupta bulunan) ve benzer malların son zamanlarda </a:t>
            </a:r>
            <a:r>
              <a:rPr lang="tr-TR" dirty="0" smtClean="0"/>
              <a:t>gerçekleşmiş alım-satım fiyatları </a:t>
            </a:r>
            <a:r>
              <a:rPr lang="tr-TR" dirty="0"/>
              <a:t>üzerinden karşılaştırma yoluyla malın değerleme işlemi yapılır (karşılaştırmalı satış analizi). </a:t>
            </a:r>
            <a:endParaRPr lang="tr-TR" dirty="0" smtClean="0"/>
          </a:p>
          <a:p>
            <a:r>
              <a:rPr lang="tr-TR" dirty="0" smtClean="0"/>
              <a:t>Yerel </a:t>
            </a:r>
            <a:r>
              <a:rPr lang="tr-TR" dirty="0"/>
              <a:t>piyasalarda aynı grup veya benzer malların hiç </a:t>
            </a:r>
            <a:r>
              <a:rPr lang="tr-TR" dirty="0" smtClean="0"/>
              <a:t>alım-satım yapılmamış </a:t>
            </a:r>
            <a:r>
              <a:rPr lang="tr-TR" dirty="0"/>
              <a:t>veya gerçekleşmiş alım-satım fiyatlarına ulaşılamaması halinde, malın değeri, onun üretiminde kullanılan üretim araçlarının fiyatlarına göre (maliyet kriteri) ya da onu ikame edebilecek diğer malın fiyatına göre (ikame fiyatı kriteri) tespit edilebilir. </a:t>
            </a:r>
            <a:endParaRPr lang="tr-TR" dirty="0" smtClean="0"/>
          </a:p>
          <a:p>
            <a:r>
              <a:rPr lang="tr-TR" dirty="0" smtClean="0"/>
              <a:t>Gelir </a:t>
            </a:r>
            <a:r>
              <a:rPr lang="tr-TR" dirty="0"/>
              <a:t>değerinin tahmininde ise; taşınmaz, proje ve işletmenin ekonomik ömür boyunca malikine sağlayacağı </a:t>
            </a:r>
            <a:r>
              <a:rPr lang="tr-TR" b="1" dirty="0"/>
              <a:t>brüt gelir, net (artık) gelir ve kira parası üzerinden işlem yapılmakta ve genellikle indirgeme çalışmasının sonuçlarına göre malın değeri ya da yatırım değeri ortaya </a:t>
            </a:r>
            <a:r>
              <a:rPr lang="tr-TR" b="1" dirty="0" smtClean="0"/>
              <a:t>konulmaktadır </a:t>
            </a:r>
            <a:r>
              <a:rPr lang="tr-TR" dirty="0" smtClean="0"/>
              <a:t>(</a:t>
            </a:r>
            <a:r>
              <a:rPr lang="tr-TR" dirty="0" err="1" smtClean="0"/>
              <a:t>Tanrıvermiş</a:t>
            </a:r>
            <a:r>
              <a:rPr lang="tr-TR" dirty="0" smtClean="0"/>
              <a:t> 2016).</a:t>
            </a:r>
            <a:endParaRPr lang="tr-TR" b="1" dirty="0" smtClean="0"/>
          </a:p>
        </p:txBody>
      </p:sp>
      <p:sp>
        <p:nvSpPr>
          <p:cNvPr id="4" name="Dikdörtgen 3"/>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Gelir Yöntemi, Kira – Değer İlişkisi</a:t>
            </a:r>
          </a:p>
        </p:txBody>
      </p:sp>
    </p:spTree>
    <p:extLst>
      <p:ext uri="{BB962C8B-B14F-4D97-AF65-F5344CB8AC3E}">
        <p14:creationId xmlns:p14="http://schemas.microsoft.com/office/powerpoint/2010/main" val="1310181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410308" y="1232355"/>
            <a:ext cx="8420610" cy="4873083"/>
          </a:xfrm>
        </p:spPr>
        <p:txBody>
          <a:bodyPr>
            <a:noAutofit/>
          </a:bodyPr>
          <a:lstStyle/>
          <a:p>
            <a:r>
              <a:rPr lang="tr-TR" b="1" dirty="0" smtClean="0"/>
              <a:t>Türk Borçlar Kanunu Md. </a:t>
            </a:r>
            <a:r>
              <a:rPr lang="tr-TR" b="1" dirty="0"/>
              <a:t>344: </a:t>
            </a:r>
            <a:r>
              <a:rPr lang="tr-TR" dirty="0"/>
              <a:t>Taraflarca bu konuda bir anlaşma yapılıp yapılmadığına bakılmaksızın, beş yıldan uzun süreli veya beş yıldan sonra yenilenen kira sözleşmelerinde ve bundan sonraki her beş yılın sonunda, yeni kira yılında uygulanacak kira bedeli, hakim tarafından üretici fiyat endeksindeki artış oranı, kiralananın durumu ve emsal kira bedelleri göz önünde tutularak hakkaniyete uygun biçimde belirlenmesi, her beş yıldan sonraki kira yılında bu biçimde belirlenen kira bedeli, önceki fıkralarda yer alan ilkelere göre değiştirilebilmesi ve sözleşmede kira bedeli yabancı para olarak kararlaştırılmışsa, beş yıl geçmedikçe kira bedelinde değişiklik </a:t>
            </a:r>
            <a:r>
              <a:rPr lang="tr-TR" dirty="0" smtClean="0"/>
              <a:t>yapılamaması.</a:t>
            </a:r>
          </a:p>
        </p:txBody>
      </p:sp>
      <p:sp>
        <p:nvSpPr>
          <p:cNvPr id="4" name="Dikdörtgen 3"/>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Gelir Yöntemi, Kira – Değer İlişkisi</a:t>
            </a:r>
          </a:p>
        </p:txBody>
      </p:sp>
    </p:spTree>
    <p:extLst>
      <p:ext uri="{BB962C8B-B14F-4D97-AF65-F5344CB8AC3E}">
        <p14:creationId xmlns:p14="http://schemas.microsoft.com/office/powerpoint/2010/main" val="1041052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422031" y="1162016"/>
            <a:ext cx="8408887" cy="4873083"/>
          </a:xfrm>
        </p:spPr>
        <p:txBody>
          <a:bodyPr>
            <a:noAutofit/>
          </a:bodyPr>
          <a:lstStyle/>
          <a:p>
            <a:r>
              <a:rPr lang="tr-TR" dirty="0"/>
              <a:t>Taşınmazın normal bir müteşebbis tarafından işletilmesi durumunda sahip olacağı varsayılan niteliklere göre incelenerek değerleme yapılması halinde, değerleme nitelikleri “normal niteliklere” göre alınmış olmaktadır. </a:t>
            </a:r>
            <a:endParaRPr lang="tr-TR" dirty="0" smtClean="0"/>
          </a:p>
          <a:p>
            <a:r>
              <a:rPr lang="tr-TR" dirty="0" smtClean="0"/>
              <a:t>Taşınmazın </a:t>
            </a:r>
            <a:r>
              <a:rPr lang="tr-TR" dirty="0"/>
              <a:t>güncel piyasa değerinin takdirinde normal niteliklere göre değerleme yapılması en doğru sonucu verir</a:t>
            </a:r>
            <a:r>
              <a:rPr lang="tr-TR" dirty="0" smtClean="0"/>
              <a:t>. Bir </a:t>
            </a:r>
            <a:r>
              <a:rPr lang="tr-TR" dirty="0"/>
              <a:t>yerleşim yerinde konutların en sık veya yaygın kullanım biçimi malikinin ikamet ettiği konutlar ise, malikinin ikamet ettiği konutların kira parası üzerinden değerleme çalışmasının yapılmasında, emsal kira analizi ve kira-değer çarpanı üzerinden taşınmazın değerinin bulunması veya varsa emsal satışlar üzerinden işlem yapılması uygun bir yaklaşım olacaktır. </a:t>
            </a:r>
            <a:endParaRPr lang="tr-TR" dirty="0" smtClean="0"/>
          </a:p>
          <a:p>
            <a:r>
              <a:rPr lang="tr-TR" dirty="0" smtClean="0"/>
              <a:t>Değerleme </a:t>
            </a:r>
            <a:r>
              <a:rPr lang="tr-TR" dirty="0"/>
              <a:t>uygulamalarında özellikle parsel veya tek yapı ölçeğindeki çalışmalarda cadde-sokak veya semtin </a:t>
            </a:r>
            <a:r>
              <a:rPr lang="tr-TR" dirty="0" smtClean="0"/>
              <a:t>genelinde yeterli </a:t>
            </a:r>
            <a:r>
              <a:rPr lang="tr-TR" dirty="0"/>
              <a:t>verinin olmaması nedeni ile tipik işletme sistemi veya normal nitelikler genellikle tespit edilemeden parsel veya yapıya özgü niteliklerin normal olduğu varsayılarak işlem yapılması kaçınılmaz olmaktadır. </a:t>
            </a:r>
            <a:endParaRPr lang="tr-TR" dirty="0" smtClean="0"/>
          </a:p>
        </p:txBody>
      </p:sp>
      <p:sp>
        <p:nvSpPr>
          <p:cNvPr id="4" name="Dikdörtgen 3"/>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Gelir Yöntemi, Kira – Değer İlişkisi</a:t>
            </a:r>
          </a:p>
        </p:txBody>
      </p:sp>
    </p:spTree>
    <p:extLst>
      <p:ext uri="{BB962C8B-B14F-4D97-AF65-F5344CB8AC3E}">
        <p14:creationId xmlns:p14="http://schemas.microsoft.com/office/powerpoint/2010/main" val="2736541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 </a:t>
            </a:r>
            <a:endParaRPr lang="en-US" dirty="0"/>
          </a:p>
        </p:txBody>
      </p:sp>
      <p:sp>
        <p:nvSpPr>
          <p:cNvPr id="7" name="İçerik Yer Tutucusu 6"/>
          <p:cNvSpPr>
            <a:spLocks noGrp="1"/>
          </p:cNvSpPr>
          <p:nvPr>
            <p:ph idx="1"/>
          </p:nvPr>
        </p:nvSpPr>
        <p:spPr>
          <a:xfrm>
            <a:off x="397039" y="1244449"/>
            <a:ext cx="8383546" cy="4873083"/>
          </a:xfrm>
        </p:spPr>
        <p:txBody>
          <a:bodyPr>
            <a:noAutofit/>
          </a:bodyPr>
          <a:lstStyle/>
          <a:p>
            <a:r>
              <a:rPr lang="tr-TR" b="1" dirty="0" smtClean="0"/>
              <a:t>Türk Parası Kıymetini Koruma Hakkında 32 Sayılı Karara İlişkin Tebliğ (Tebliğ No: 2008-32/34)’de Değişiklik Yapılmasına  Dair Tebliğ (Tebliğ No: 2018-32/51)</a:t>
            </a:r>
          </a:p>
          <a:p>
            <a:r>
              <a:rPr lang="tr-TR" b="1" dirty="0" smtClean="0"/>
              <a:t> Madde </a:t>
            </a:r>
            <a:r>
              <a:rPr lang="tr-TR" b="1" dirty="0"/>
              <a:t>8 / 2: </a:t>
            </a:r>
            <a:r>
              <a:rPr lang="tr-TR" dirty="0"/>
              <a:t>Türkiye’de yerleşik kişiler; kendi aralarında akdedecekleri, konusu serbest bölgeler dahil yurt içinde yer alan gayrimenkuller olan, konut ve çatılı iş yeri dâhil gayrimenkul kiralama sözleşmelerinde sözleşme bedelini ve bu sözleşmelerden kaynaklanan diğer ödeme yükümlülüklerini döviz cinsinden veya dövize endeksli olarak kararlaştıramazlar.</a:t>
            </a:r>
            <a:endParaRPr lang="tr-TR" dirty="0" smtClean="0"/>
          </a:p>
        </p:txBody>
      </p:sp>
      <p:pic>
        <p:nvPicPr>
          <p:cNvPr id="3075" name="Picture 3" descr="dövizle kira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5690" y="4251208"/>
            <a:ext cx="2435508" cy="1369973"/>
          </a:xfrm>
          <a:prstGeom prst="rect">
            <a:avLst/>
          </a:prstGeom>
          <a:noFill/>
          <a:extLst>
            <a:ext uri="{909E8E84-426E-40DD-AFC4-6F175D3DCCD1}">
              <a14:hiddenFill xmlns:a14="http://schemas.microsoft.com/office/drawing/2010/main">
                <a:solidFill>
                  <a:srgbClr val="FFFFFF"/>
                </a:solidFill>
              </a14:hiddenFill>
            </a:ext>
          </a:extLst>
        </p:spPr>
      </p:pic>
      <p:sp>
        <p:nvSpPr>
          <p:cNvPr id="4" name="Çarpma 3"/>
          <p:cNvSpPr/>
          <p:nvPr/>
        </p:nvSpPr>
        <p:spPr>
          <a:xfrm>
            <a:off x="6755884" y="4452572"/>
            <a:ext cx="1313383" cy="116860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77" name="Picture 5" descr="türk lirası png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60538">
            <a:off x="2853726" y="3934758"/>
            <a:ext cx="2002870" cy="2002870"/>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Taşınmazın Geliri ve Kira Parasının Analizi</a:t>
            </a:r>
          </a:p>
        </p:txBody>
      </p:sp>
    </p:spTree>
    <p:extLst>
      <p:ext uri="{BB962C8B-B14F-4D97-AF65-F5344CB8AC3E}">
        <p14:creationId xmlns:p14="http://schemas.microsoft.com/office/powerpoint/2010/main" val="729898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4" name="Başlık 1"/>
          <p:cNvSpPr txBox="1">
            <a:spLocks/>
          </p:cNvSpPr>
          <p:nvPr/>
        </p:nvSpPr>
        <p:spPr>
          <a:xfrm>
            <a:off x="-976488" y="1289269"/>
            <a:ext cx="10850137" cy="34366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2400" b="1" kern="0" dirty="0">
                <a:solidFill>
                  <a:schemeClr val="tx1"/>
                </a:solidFill>
                <a:latin typeface="Arial" panose="020B0604020202020204" pitchFamily="34" charset="0"/>
                <a:cs typeface="Arial" panose="020B0604020202020204" pitchFamily="34" charset="0"/>
              </a:rPr>
              <a:t>GELİR YÖNTEMİ</a:t>
            </a:r>
          </a:p>
        </p:txBody>
      </p:sp>
      <p:sp>
        <p:nvSpPr>
          <p:cNvPr id="5" name="Dikdörtgen 4"/>
          <p:cNvSpPr/>
          <p:nvPr/>
        </p:nvSpPr>
        <p:spPr>
          <a:xfrm>
            <a:off x="313080" y="2795611"/>
            <a:ext cx="4212027" cy="2554545"/>
          </a:xfrm>
          <a:prstGeom prst="rect">
            <a:avLst/>
          </a:prstGeom>
        </p:spPr>
        <p:txBody>
          <a:bodyPr wrap="square">
            <a:spAutoFit/>
          </a:bodyPr>
          <a:lstStyle/>
          <a:p>
            <a:pPr algn="ctr"/>
            <a:r>
              <a:rPr lang="tr-T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Doğrudan </a:t>
            </a:r>
            <a:r>
              <a:rPr lang="tr-TR"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Kapitalizasyon</a:t>
            </a:r>
            <a:endParaRPr lang="tr-T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tr-T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tr-TR" sz="2000" dirty="0">
                <a:latin typeface="Arial" panose="020B0604020202020204" pitchFamily="34" charset="0"/>
                <a:cs typeface="Arial" panose="020B0604020202020204" pitchFamily="34" charset="0"/>
              </a:rPr>
              <a:t>Doğrudan piyasa verilerinden yararlanarak toplam </a:t>
            </a:r>
            <a:r>
              <a:rPr lang="tr-TR" sz="2000" dirty="0" err="1">
                <a:latin typeface="Arial" panose="020B0604020202020204" pitchFamily="34" charset="0"/>
                <a:cs typeface="Arial" panose="020B0604020202020204" pitchFamily="34" charset="0"/>
              </a:rPr>
              <a:t>kapitalizasyon</a:t>
            </a:r>
            <a:r>
              <a:rPr lang="tr-TR" sz="2000" dirty="0">
                <a:latin typeface="Arial" panose="020B0604020202020204" pitchFamily="34" charset="0"/>
                <a:cs typeface="Arial" panose="020B0604020202020204" pitchFamily="34" charset="0"/>
              </a:rPr>
              <a:t> oranı ya da brüt kira çarpanı kullanılarak yapılan değerlemedir. </a:t>
            </a:r>
            <a:r>
              <a:rPr lang="tr-TR" sz="2000" b="1" dirty="0">
                <a:latin typeface="Arial" panose="020B0604020202020204" pitchFamily="34" charset="0"/>
                <a:cs typeface="Arial" panose="020B0604020202020204" pitchFamily="34" charset="0"/>
              </a:rPr>
              <a:t>Bu yöntemde net gelir bileşenlerine ayrılmaz</a:t>
            </a:r>
            <a:r>
              <a:rPr lang="tr-TR" sz="2000" dirty="0">
                <a:latin typeface="Arial" panose="020B0604020202020204" pitchFamily="34" charset="0"/>
                <a:cs typeface="Arial" panose="020B0604020202020204" pitchFamily="34" charset="0"/>
              </a:rPr>
              <a:t>.</a:t>
            </a:r>
            <a:endParaRPr lang="tr-TR" sz="2000" b="1" dirty="0">
              <a:latin typeface="Arial" panose="020B0604020202020204" pitchFamily="34" charset="0"/>
              <a:cs typeface="Arial" panose="020B0604020202020204" pitchFamily="34" charset="0"/>
            </a:endParaRPr>
          </a:p>
        </p:txBody>
      </p:sp>
      <p:sp>
        <p:nvSpPr>
          <p:cNvPr id="6" name="Dikdörtgen 5"/>
          <p:cNvSpPr/>
          <p:nvPr/>
        </p:nvSpPr>
        <p:spPr>
          <a:xfrm>
            <a:off x="4608513" y="2795611"/>
            <a:ext cx="4222405" cy="2990562"/>
          </a:xfrm>
          <a:prstGeom prst="rect">
            <a:avLst/>
          </a:prstGeom>
        </p:spPr>
        <p:txBody>
          <a:bodyPr wrap="square">
            <a:spAutoFit/>
          </a:bodyPr>
          <a:lstStyle/>
          <a:p>
            <a:pPr algn="ctr">
              <a:spcBef>
                <a:spcPts val="531"/>
              </a:spcBef>
            </a:pPr>
            <a:r>
              <a:rPr lang="tr-T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Gelir (Getiri) </a:t>
            </a:r>
            <a:r>
              <a:rPr lang="tr-TR"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Kapitalizasyonu</a:t>
            </a:r>
            <a:endParaRPr lang="tr-T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spcBef>
                <a:spcPts val="531"/>
              </a:spcBef>
            </a:pPr>
            <a:r>
              <a:rPr lang="tr-T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spcBef>
                <a:spcPts val="531"/>
              </a:spcBef>
            </a:pPr>
            <a:r>
              <a:rPr lang="tr-TR" sz="2000" dirty="0" err="1">
                <a:latin typeface="Arial" panose="020B0604020202020204" pitchFamily="34" charset="0"/>
                <a:cs typeface="Arial" panose="020B0604020202020204" pitchFamily="34" charset="0"/>
              </a:rPr>
              <a:t>Kapitalizasyon</a:t>
            </a:r>
            <a:r>
              <a:rPr lang="tr-TR" sz="2000" dirty="0">
                <a:latin typeface="Arial" panose="020B0604020202020204" pitchFamily="34" charset="0"/>
                <a:cs typeface="Arial" panose="020B0604020202020204" pitchFamily="34" charset="0"/>
              </a:rPr>
              <a:t> oranı farklı ekonomik değişkenler kullanılarak tespit edilmekte ve bu oran kullanılarak değerleme yapılmaktadır. Bu yöntemde net gelir bileşenlerine ayrılır ve her bileşen ayrı ayrı </a:t>
            </a:r>
            <a:r>
              <a:rPr lang="tr-TR" sz="2000" dirty="0" err="1">
                <a:latin typeface="Arial" panose="020B0604020202020204" pitchFamily="34" charset="0"/>
                <a:cs typeface="Arial" panose="020B0604020202020204" pitchFamily="34" charset="0"/>
              </a:rPr>
              <a:t>kapitalize</a:t>
            </a:r>
            <a:r>
              <a:rPr lang="tr-TR" sz="2000" dirty="0">
                <a:latin typeface="Arial" panose="020B0604020202020204" pitchFamily="34" charset="0"/>
                <a:cs typeface="Arial" panose="020B0604020202020204" pitchFamily="34" charset="0"/>
              </a:rPr>
              <a:t> edilir.</a:t>
            </a:r>
          </a:p>
        </p:txBody>
      </p:sp>
      <p:cxnSp>
        <p:nvCxnSpPr>
          <p:cNvPr id="7" name="Eğri Bağlayıcı 6"/>
          <p:cNvCxnSpPr/>
          <p:nvPr/>
        </p:nvCxnSpPr>
        <p:spPr>
          <a:xfrm rot="16200000" flipH="1">
            <a:off x="5671104" y="1589619"/>
            <a:ext cx="1232639" cy="1088020"/>
          </a:xfrm>
          <a:prstGeom prst="curvedConnector3">
            <a:avLst>
              <a:gd name="adj1" fmla="val 1629"/>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Eğri Bağlayıcı 7"/>
          <p:cNvCxnSpPr/>
          <p:nvPr/>
        </p:nvCxnSpPr>
        <p:spPr>
          <a:xfrm rot="5400000">
            <a:off x="2058784" y="1589619"/>
            <a:ext cx="1232639" cy="1088020"/>
          </a:xfrm>
          <a:prstGeom prst="curvedConnector3">
            <a:avLst>
              <a:gd name="adj1" fmla="val 162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Gelir Yöntemi, Kira – Değer İlişkisi</a:t>
            </a:r>
          </a:p>
        </p:txBody>
      </p:sp>
    </p:spTree>
    <p:extLst>
      <p:ext uri="{BB962C8B-B14F-4D97-AF65-F5344CB8AC3E}">
        <p14:creationId xmlns:p14="http://schemas.microsoft.com/office/powerpoint/2010/main" val="29076032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16336</TotalTime>
  <Words>1178</Words>
  <Application>Microsoft Office PowerPoint</Application>
  <PresentationFormat>Ekran Gösterisi (4:3)</PresentationFormat>
  <Paragraphs>88</Paragraphs>
  <Slides>14</Slides>
  <Notes>0</Notes>
  <HiddenSlides>0</HiddenSlides>
  <MMClips>0</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14</vt:i4>
      </vt:variant>
    </vt:vector>
  </HeadingPairs>
  <TitlesOfParts>
    <vt:vector size="25" baseType="lpstr">
      <vt:lpstr>ＭＳ Ｐゴシック</vt:lpstr>
      <vt:lpstr>Arial</vt:lpstr>
      <vt:lpstr>Arial Unicode MS</vt:lpstr>
      <vt:lpstr>Calibri</vt:lpstr>
      <vt:lpstr>Cambria Math</vt:lpstr>
      <vt:lpstr>Century Gothic</vt:lpstr>
      <vt:lpstr>Courier New</vt:lpstr>
      <vt:lpstr>Wingdings</vt:lpstr>
      <vt:lpstr>ekonomi</vt:lpstr>
      <vt:lpstr>1_Rics</vt:lpstr>
      <vt:lpstr>h.t.</vt:lpstr>
      <vt:lpstr>PowerPoint Sunusu</vt:lpstr>
      <vt:lpstr> </vt:lpstr>
      <vt:lpstr> </vt:lpstr>
      <vt:lpstr> </vt:lpstr>
      <vt:lpstr> </vt:lpstr>
      <vt:lpstr> </vt:lpstr>
      <vt:lpstr> </vt:lpstr>
      <vt:lpstr> </vt:lpstr>
      <vt:lpstr> </vt:lpstr>
      <vt:lpstr>PowerPoint Sunusu</vt:lpstr>
      <vt:lpstr>PowerPoint Sunusu</vt:lpstr>
      <vt:lpstr>PowerPoint Sunusu</vt:lpstr>
      <vt:lpstr>Değer Formülü</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840</cp:revision>
  <cp:lastPrinted>2016-10-24T07:53:35Z</cp:lastPrinted>
  <dcterms:created xsi:type="dcterms:W3CDTF">2016-09-18T09:35:24Z</dcterms:created>
  <dcterms:modified xsi:type="dcterms:W3CDTF">2020-02-13T07:35:18Z</dcterms:modified>
</cp:coreProperties>
</file>