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5" r:id="rId4"/>
    <p:sldId id="257" r:id="rId5"/>
    <p:sldId id="258" r:id="rId6"/>
    <p:sldId id="291" r:id="rId7"/>
    <p:sldId id="262" r:id="rId8"/>
    <p:sldId id="263" r:id="rId9"/>
    <p:sldId id="264" r:id="rId10"/>
    <p:sldId id="265" r:id="rId11"/>
    <p:sldId id="292" r:id="rId12"/>
    <p:sldId id="267" r:id="rId13"/>
    <p:sldId id="269" r:id="rId14"/>
    <p:sldId id="297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72"/>
        <p:guide pos="2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552A-351C-4C6E-A14D-57A32EAD09C1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51338-A88A-42F2-8889-39C43205FE5D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552A-351C-4C6E-A14D-57A32EAD09C1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51338-A88A-42F2-8889-39C43205FE5D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552A-351C-4C6E-A14D-57A32EAD09C1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51338-A88A-42F2-8889-39C43205FE5D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552A-351C-4C6E-A14D-57A32EAD09C1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51338-A88A-42F2-8889-39C43205FE5D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552A-351C-4C6E-A14D-57A32EAD09C1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51338-A88A-42F2-8889-39C43205FE5D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552A-351C-4C6E-A14D-57A32EAD09C1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51338-A88A-42F2-8889-39C43205FE5D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552A-351C-4C6E-A14D-57A32EAD09C1}" type="datetimeFigureOut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51338-A88A-42F2-8889-39C43205FE5D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552A-351C-4C6E-A14D-57A32EAD09C1}" type="datetimeFigureOut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51338-A88A-42F2-8889-39C43205FE5D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552A-351C-4C6E-A14D-57A32EAD09C1}" type="datetimeFigureOut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51338-A88A-42F2-8889-39C43205FE5D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552A-351C-4C6E-A14D-57A32EAD09C1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51338-A88A-42F2-8889-39C43205FE5D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552A-351C-4C6E-A14D-57A32EAD09C1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51338-A88A-42F2-8889-39C43205FE5D}" type="slidenum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7021552A-351C-4C6E-A14D-57A32EAD09C1}" type="datetimeFigureOut">
              <a:rPr lang="tr-TR" smtClean="0"/>
            </a:fld>
            <a:endParaRPr lang="tr-TR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ACA51338-A88A-42F2-8889-39C43205FE5D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9044" y="2996952"/>
            <a:ext cx="7543800" cy="2964904"/>
          </a:xfrm>
        </p:spPr>
        <p:txBody>
          <a:bodyPr/>
          <a:lstStyle/>
          <a:p>
            <a:br>
              <a:rPr lang="tr-TR" sz="3000" b="1" dirty="0" smtClean="0"/>
            </a:br>
            <a:br>
              <a:rPr lang="tr-TR" sz="3000" b="1" dirty="0"/>
            </a:br>
            <a:br>
              <a:rPr lang="tr-TR" sz="3000" b="1" dirty="0" smtClean="0"/>
            </a:br>
            <a:br>
              <a:rPr lang="tr-TR" sz="3000" b="1" dirty="0"/>
            </a:br>
            <a:r>
              <a:rPr lang="tr-TR" sz="3000" b="1" dirty="0" smtClean="0"/>
              <a:t>Doğuma </a:t>
            </a:r>
            <a:r>
              <a:rPr lang="tr-TR" sz="3000" b="1" dirty="0"/>
              <a:t>Hazırlık Kurslarında Temel Yetişkin Eğitim </a:t>
            </a:r>
            <a:r>
              <a:rPr lang="tr-TR" sz="3000" b="1" dirty="0" smtClean="0"/>
              <a:t>Esasları, </a:t>
            </a:r>
            <a:br>
              <a:rPr lang="tr-TR" sz="3000" b="1" dirty="0" smtClean="0"/>
            </a:br>
            <a:r>
              <a:rPr lang="tr-TR" sz="3000" b="1" dirty="0" smtClean="0"/>
              <a:t>Zor </a:t>
            </a:r>
            <a:r>
              <a:rPr lang="tr-TR" sz="3000" b="1" dirty="0"/>
              <a:t>Durumlarla </a:t>
            </a:r>
            <a:r>
              <a:rPr lang="tr-TR" sz="3000" b="1" dirty="0" smtClean="0"/>
              <a:t>Baş etme </a:t>
            </a:r>
            <a:r>
              <a:rPr lang="tr-TR" sz="3000" b="1" dirty="0"/>
              <a:t>ve Sınıf </a:t>
            </a:r>
            <a:r>
              <a:rPr lang="tr-TR" sz="3000" b="1" dirty="0" smtClean="0"/>
              <a:t>Yönetimi</a:t>
            </a:r>
            <a:br>
              <a:rPr lang="tr-TR" sz="3000" b="1" dirty="0" smtClean="0"/>
            </a:br>
            <a:r>
              <a:rPr lang="tr-TR" sz="3000" b="1" dirty="0" smtClean="0"/>
              <a:t>Kurs Organizasyonu,Tanıtım, Kayıt </a:t>
            </a:r>
            <a:r>
              <a:rPr lang="tr-TR" sz="3000" b="1" dirty="0"/>
              <a:t>v</a:t>
            </a:r>
            <a:r>
              <a:rPr lang="tr-TR" sz="3000" b="1" dirty="0" smtClean="0"/>
              <a:t>e Fiyatlandırma</a:t>
            </a:r>
            <a:endParaRPr lang="tr-TR" sz="3000" b="1" dirty="0"/>
          </a:p>
        </p:txBody>
      </p:sp>
      <p:sp>
        <p:nvSpPr>
          <p:cNvPr id="4" name="Metin kutusu 3"/>
          <p:cNvSpPr txBox="1"/>
          <p:nvPr/>
        </p:nvSpPr>
        <p:spPr>
          <a:xfrm>
            <a:off x="5076056" y="6284728"/>
            <a:ext cx="3633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800" b="1" dirty="0" smtClean="0"/>
              <a:t>Nesibe ÜZEL</a:t>
            </a:r>
            <a:endParaRPr lang="tr-T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908720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Öneriler;</a:t>
            </a:r>
            <a:endParaRPr lang="tr-TR" sz="2400" b="1" dirty="0"/>
          </a:p>
          <a:p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/>
              <a:t>Konuya merak uyandırma,dikkati açık </a:t>
            </a:r>
            <a:r>
              <a:rPr lang="tr-TR" sz="2400" dirty="0" smtClean="0"/>
              <a:t>tutmak,</a:t>
            </a: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/>
              <a:t>Tüm duyularla öğrenmeye </a:t>
            </a:r>
            <a:r>
              <a:rPr lang="tr-TR" sz="2400" dirty="0" smtClean="0"/>
              <a:t>yönlendirmek,</a:t>
            </a: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Tümevarım,</a:t>
            </a: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/>
              <a:t>Çeşitli kaynaklar ile içerikleri refere </a:t>
            </a:r>
            <a:r>
              <a:rPr lang="tr-TR" sz="2400" dirty="0" smtClean="0"/>
              <a:t>etmek,</a:t>
            </a: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/>
              <a:t>Kırmızı çizgilere dikkat </a:t>
            </a:r>
            <a:r>
              <a:rPr lang="tr-TR" sz="2400" dirty="0" smtClean="0"/>
              <a:t>etmek,</a:t>
            </a: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/>
              <a:t>Başarılı bir kapanışa hazırlık </a:t>
            </a:r>
            <a:r>
              <a:rPr lang="tr-TR" sz="2400" dirty="0" smtClean="0"/>
              <a:t>yapmak.</a:t>
            </a:r>
            <a:endParaRPr lang="tr-TR" sz="2400" dirty="0"/>
          </a:p>
          <a:p>
            <a:endParaRPr lang="tr-TR" sz="2400" dirty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80728"/>
            <a:ext cx="75608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600" dirty="0" smtClean="0">
                <a:latin typeface="AR BERKLEY" panose="02000000000000000000" pitchFamily="2" charset="0"/>
              </a:rPr>
              <a:t>Akıl Kalp El </a:t>
            </a:r>
            <a:endParaRPr lang="tr-TR" sz="6600" dirty="0" smtClean="0">
              <a:latin typeface="AR BERKLEY" panose="02000000000000000000" pitchFamily="2" charset="0"/>
            </a:endParaRPr>
          </a:p>
          <a:p>
            <a:endParaRPr lang="tr-TR" sz="2400" dirty="0" smtClean="0"/>
          </a:p>
          <a:p>
            <a:r>
              <a:rPr lang="tr-TR" sz="2400" dirty="0" smtClean="0"/>
              <a:t>Üç öğrenme prensibi (Aristoteles)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Tüm duyulara hitab eden bir eğitim!!!</a:t>
            </a:r>
            <a:endParaRPr lang="tr-TR" sz="2400" dirty="0" smtClean="0"/>
          </a:p>
          <a:p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052736"/>
            <a:ext cx="7992888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Kurs Moderasyon Planı</a:t>
            </a:r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2400" i="1" dirty="0" smtClean="0"/>
              <a:t>İçeriklerin  hazırlanması ve öğrenme yaşantılarının planlanmasının ardından bir kurs planı zamanı etkin kullanmanızı sağlar.</a:t>
            </a:r>
            <a:endParaRPr lang="tr-TR" sz="2400" i="1" dirty="0" smtClean="0"/>
          </a:p>
          <a:p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63888" y="1988840"/>
            <a:ext cx="4689871" cy="3512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755576" y="908720"/>
            <a:ext cx="30540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>
                <a:latin typeface="AR BERKLEY" panose="02000000000000000000" pitchFamily="2" charset="0"/>
              </a:rPr>
              <a:t>Teşekkürler...</a:t>
            </a:r>
            <a:endParaRPr lang="tr-TR" sz="4000" dirty="0">
              <a:latin typeface="AR BERKLEY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5513045"/>
            <a:ext cx="7714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Kaynakça: Bernard H.ve Ark. (2008); Geburtsvorbereitung, Kurskonzepte zum Kombinieren, (</a:t>
            </a:r>
            <a:r>
              <a:rPr lang="de-DE" sz="1200" dirty="0" smtClean="0"/>
              <a:t>S.1</a:t>
            </a:r>
            <a:r>
              <a:rPr lang="tr-TR" sz="1200" dirty="0" smtClean="0"/>
              <a:t>0</a:t>
            </a:r>
            <a:r>
              <a:rPr lang="de-DE" sz="1200" dirty="0" smtClean="0"/>
              <a:t>-</a:t>
            </a:r>
            <a:r>
              <a:rPr lang="tr-TR" sz="1200" dirty="0" smtClean="0"/>
              <a:t>58</a:t>
            </a:r>
            <a:r>
              <a:rPr lang="de-DE" sz="1200" dirty="0" smtClean="0"/>
              <a:t>)  </a:t>
            </a:r>
            <a:r>
              <a:rPr lang="de-DE" sz="1200" dirty="0"/>
              <a:t>ISBN 978-3-8304-5518-9,Hippokrates Verlag,2012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cap="none" dirty="0" smtClean="0"/>
              <a:t>Doğuma Hazırlık Kurslarında Temel Yetişkin Eğitim Esasları</a:t>
            </a:r>
            <a:endParaRPr lang="tr-TR" sz="3200" cap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11560" y="764704"/>
            <a:ext cx="828092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Modern Eğitimin Temel Didaktiği</a:t>
            </a:r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2400" dirty="0" smtClean="0"/>
              <a:t>DH Sınıflarında yetişkin eğitiminin çok çeşitli çalışma alanları kullanılır.</a:t>
            </a:r>
            <a:endParaRPr lang="tr-TR" sz="2400" dirty="0" smtClean="0"/>
          </a:p>
          <a:p>
            <a:r>
              <a:rPr lang="tr-TR" sz="2400" dirty="0" smtClean="0"/>
              <a:t>Bu çalışma ortamı bizi farklı değerlendirme sürecine götürür. </a:t>
            </a:r>
            <a:endParaRPr lang="tr-TR" sz="2400" dirty="0" smtClean="0"/>
          </a:p>
          <a:p>
            <a:r>
              <a:rPr lang="tr-TR" sz="2400" dirty="0" smtClean="0"/>
              <a:t>Yetişkin DHS hiç olmadığı kadar sofistike davranır. </a:t>
            </a:r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27584" y="836712"/>
            <a:ext cx="756084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Doğuma Hazırlık Kurslarında Profesyonelliğin anlamı nedir?</a:t>
            </a:r>
            <a:endParaRPr lang="tr-TR" sz="2400" b="1" dirty="0" smtClean="0"/>
          </a:p>
          <a:p>
            <a:endParaRPr lang="tr-TR" sz="2400" dirty="0"/>
          </a:p>
          <a:p>
            <a:r>
              <a:rPr lang="tr-TR" sz="2400" dirty="0" smtClean="0"/>
              <a:t>Profesyonellik sadece mesleki bilgi ve deneyim ile olmaz. Aynı zamanda entellektüel bir yapı gerektirir. </a:t>
            </a:r>
            <a:endParaRPr lang="tr-TR" sz="2400" dirty="0" smtClean="0"/>
          </a:p>
          <a:p>
            <a:r>
              <a:rPr lang="tr-TR" sz="2400" dirty="0" smtClean="0"/>
              <a:t>Kişisel gelişim ile profesyonellik tamamlanmalıdır. </a:t>
            </a:r>
            <a:endParaRPr lang="tr-TR" sz="2400" dirty="0" smtClean="0"/>
          </a:p>
          <a:p>
            <a:r>
              <a:rPr lang="tr-TR" sz="2400" dirty="0" smtClean="0"/>
              <a:t>Sosyal yeterlilikleri ve yol yöntem metodlarına ilişkin yeterlilikleri de içermelidir.</a:t>
            </a:r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692696"/>
            <a:ext cx="7560840" cy="2061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Doğuma Hazırlık Kurslarında Profesyonelliğin anlamı nedir</a:t>
            </a:r>
            <a:r>
              <a:rPr lang="tr-TR" sz="2400" b="1" dirty="0" smtClean="0"/>
              <a:t>? (Devam)</a:t>
            </a:r>
            <a:endParaRPr lang="tr-TR" sz="2400" b="1" dirty="0" smtClean="0"/>
          </a:p>
          <a:p>
            <a:endParaRPr lang="tr-TR" sz="800" b="1" dirty="0"/>
          </a:p>
          <a:p>
            <a:r>
              <a:rPr lang="tr-TR" sz="2400" b="1" dirty="0" smtClean="0"/>
              <a:t>Mesleki Yeterlilik;</a:t>
            </a:r>
            <a:endParaRPr lang="tr-TR" sz="2400" b="1" dirty="0" smtClean="0"/>
          </a:p>
          <a:p>
            <a:r>
              <a:rPr lang="tr-TR" sz="2400" b="1" dirty="0" smtClean="0"/>
              <a:t>Kişisel Yeterlilikler;</a:t>
            </a:r>
            <a:endParaRPr lang="tr-TR" sz="2400" b="1" dirty="0" smtClean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124744"/>
            <a:ext cx="7776864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Sosyal Yeterlilikler;</a:t>
            </a:r>
            <a:endParaRPr lang="tr-TR" sz="2400" b="1" dirty="0" smtClean="0"/>
          </a:p>
          <a:p>
            <a:endParaRPr lang="tr-TR" sz="800" b="1" dirty="0" smtClean="0"/>
          </a:p>
          <a:p>
            <a:endParaRPr lang="tr-TR" sz="2400" dirty="0" smtClean="0"/>
          </a:p>
          <a:p>
            <a:endParaRPr lang="tr-TR" sz="2400" dirty="0" smtClean="0"/>
          </a:p>
          <a:p>
            <a:r>
              <a:rPr lang="tr-TR" sz="2400" b="1" dirty="0" smtClean="0"/>
              <a:t>Metod Yeterlilikleri;</a:t>
            </a:r>
            <a:endParaRPr lang="tr-TR" sz="2400" b="1" dirty="0" smtClean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052736"/>
            <a:ext cx="7560840" cy="4892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DHK İçeriklerinin Hazırlanması</a:t>
            </a:r>
            <a:endParaRPr lang="tr-TR" sz="2400" b="1" dirty="0" smtClean="0"/>
          </a:p>
          <a:p>
            <a:endParaRPr lang="tr-TR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Sınırların belirlenmesi</a:t>
            </a:r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Öğrenme yaşantısı ve içerik hedeflerinin belirlenmesi</a:t>
            </a:r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Didaktik (öğretici) olması</a:t>
            </a:r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Öğrenme düzeylerinin dikkate alınması</a:t>
            </a:r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Öğrenim metodlarının etkin kullanılması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b="1" dirty="0" smtClean="0"/>
              <a:t>DHK Planlanması</a:t>
            </a:r>
            <a:endParaRPr lang="tr-TR" sz="2400" b="1" dirty="0" smtClean="0"/>
          </a:p>
          <a:p>
            <a:endParaRPr lang="tr-TR" sz="2400" dirty="0"/>
          </a:p>
          <a:p>
            <a:endParaRPr lang="tr-TR" sz="2400" dirty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7704856" cy="3907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Giriş</a:t>
            </a:r>
            <a:endParaRPr lang="tr-TR" sz="800" dirty="0" smtClean="0"/>
          </a:p>
          <a:p>
            <a:r>
              <a:rPr lang="tr-TR" sz="2400" b="1" dirty="0" smtClean="0"/>
              <a:t>Seçenekler;</a:t>
            </a:r>
            <a:endParaRPr lang="tr-TR" sz="2400" b="1" dirty="0" smtClean="0"/>
          </a:p>
          <a:p>
            <a:endParaRPr lang="tr-TR" sz="8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Resim gösterisi</a:t>
            </a: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Bir okuma </a:t>
            </a: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Isınma egzersizleri</a:t>
            </a: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Güncel bir haberin tartışılması</a:t>
            </a: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İstatistik, tarih veya sayılar üzerinden müzakere</a:t>
            </a: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Anektodlar,</a:t>
            </a: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Yaşanmış bir deneyimin paylaşılması vb.</a:t>
            </a:r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548680"/>
            <a:ext cx="7344816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İçerik sunumu </a:t>
            </a:r>
            <a:endParaRPr lang="tr-TR" sz="2400" b="1" dirty="0"/>
          </a:p>
          <a:p>
            <a:r>
              <a:rPr lang="tr-TR" sz="2400" b="1" dirty="0" smtClean="0">
                <a:solidFill>
                  <a:srgbClr val="FF0000"/>
                </a:solidFill>
              </a:rPr>
              <a:t>AZ ASLINDA ÇOKTUR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endParaRPr lang="tr-TR" sz="2400" b="1" dirty="0" smtClean="0">
              <a:solidFill>
                <a:srgbClr val="FF0000"/>
              </a:solidFill>
            </a:endParaRPr>
          </a:p>
          <a:p>
            <a:r>
              <a:rPr lang="tr-TR" sz="2400" dirty="0" smtClean="0"/>
              <a:t>Fazla ve gereksiz tekrar (yinemi makarna)</a:t>
            </a:r>
            <a:endParaRPr lang="tr-TR" sz="2400" dirty="0" smtClean="0"/>
          </a:p>
          <a:p>
            <a:r>
              <a:rPr lang="tr-TR" sz="2400" dirty="0" smtClean="0"/>
              <a:t> </a:t>
            </a:r>
            <a:endParaRPr 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1983</Words>
  <Application>WPS Presentation</Application>
  <PresentationFormat>Ekran Gösterisi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SimSun</vt:lpstr>
      <vt:lpstr>Wingdings</vt:lpstr>
      <vt:lpstr>Times New Roman</vt:lpstr>
      <vt:lpstr>Microsoft YaHei</vt:lpstr>
      <vt:lpstr/>
      <vt:lpstr>Arial Unicode MS</vt:lpstr>
      <vt:lpstr>Calibri</vt:lpstr>
      <vt:lpstr>AR BERKLEY</vt:lpstr>
      <vt:lpstr>Verdana</vt:lpstr>
      <vt:lpstr>Segoe Print</vt:lpstr>
      <vt:lpstr>Default Design</vt:lpstr>
      <vt:lpstr>    Doğuma Hazırlık Kurslarında Temel Yetişkin Eğitim Esasları,  Zor Durumlarla Baş etme ve Sınıf Yönetimi Kurs Organizasyonu,Tanıtım, Kayıt ve Fiyatlandırma</vt:lpstr>
      <vt:lpstr>Doğuma Hazırlık Kurslarında Temel Yetişkin Eğitim Esasları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Doğuma Hazırlık Kurslarında Temel Yetişkin Eğitim Esasları,  Zor Durumlarla Baş etme ve Sınıf Yönetimi</dc:title>
  <dc:creator>Nesibe UZEL</dc:creator>
  <cp:lastModifiedBy>Nesibe Uzel Yar</cp:lastModifiedBy>
  <cp:revision>67</cp:revision>
  <dcterms:created xsi:type="dcterms:W3CDTF">2015-10-01T14:13:00Z</dcterms:created>
  <dcterms:modified xsi:type="dcterms:W3CDTF">2020-02-06T16:21:50Z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