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3" r:id="rId4"/>
    <p:sldId id="1084" r:id="rId5"/>
    <p:sldId id="1085" r:id="rId6"/>
    <p:sldId id="1086" r:id="rId7"/>
    <p:sldId id="1087" r:id="rId8"/>
    <p:sldId id="1088" r:id="rId9"/>
    <p:sldId id="1089" r:id="rId10"/>
    <p:sldId id="1090"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1" d="100"/>
          <a:sy n="81" d="100"/>
        </p:scale>
        <p:origin x="1068" y="7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2/21/2020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85FB67-13BD-4A07-A42B-F2DDB568A1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52930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15678920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3</a:t>
            </a:fld>
            <a:endParaRPr lang="en-US"/>
          </a:p>
        </p:txBody>
      </p:sp>
    </p:spTree>
    <p:extLst>
      <p:ext uri="{BB962C8B-B14F-4D97-AF65-F5344CB8AC3E}">
        <p14:creationId xmlns:p14="http://schemas.microsoft.com/office/powerpoint/2010/main" val="28895940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4</a:t>
            </a:fld>
            <a:endParaRPr lang="en-US"/>
          </a:p>
        </p:txBody>
      </p:sp>
    </p:spTree>
    <p:extLst>
      <p:ext uri="{BB962C8B-B14F-4D97-AF65-F5344CB8AC3E}">
        <p14:creationId xmlns:p14="http://schemas.microsoft.com/office/powerpoint/2010/main" val="12843596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5</a:t>
            </a:fld>
            <a:endParaRPr lang="en-US"/>
          </a:p>
        </p:txBody>
      </p:sp>
    </p:spTree>
    <p:extLst>
      <p:ext uri="{BB962C8B-B14F-4D97-AF65-F5344CB8AC3E}">
        <p14:creationId xmlns:p14="http://schemas.microsoft.com/office/powerpoint/2010/main" val="27939439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6</a:t>
            </a:fld>
            <a:endParaRPr lang="en-US"/>
          </a:p>
        </p:txBody>
      </p:sp>
    </p:spTree>
    <p:extLst>
      <p:ext uri="{BB962C8B-B14F-4D97-AF65-F5344CB8AC3E}">
        <p14:creationId xmlns:p14="http://schemas.microsoft.com/office/powerpoint/2010/main" val="31835914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7</a:t>
            </a:fld>
            <a:endParaRPr lang="en-US"/>
          </a:p>
        </p:txBody>
      </p:sp>
    </p:spTree>
    <p:extLst>
      <p:ext uri="{BB962C8B-B14F-4D97-AF65-F5344CB8AC3E}">
        <p14:creationId xmlns:p14="http://schemas.microsoft.com/office/powerpoint/2010/main" val="13031609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8</a:t>
            </a:fld>
            <a:endParaRPr lang="en-US"/>
          </a:p>
        </p:txBody>
      </p:sp>
    </p:spTree>
    <p:extLst>
      <p:ext uri="{BB962C8B-B14F-4D97-AF65-F5344CB8AC3E}">
        <p14:creationId xmlns:p14="http://schemas.microsoft.com/office/powerpoint/2010/main" val="32922256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9</a:t>
            </a:fld>
            <a:endParaRPr lang="en-US"/>
          </a:p>
        </p:txBody>
      </p:sp>
    </p:spTree>
    <p:extLst>
      <p:ext uri="{BB962C8B-B14F-4D97-AF65-F5344CB8AC3E}">
        <p14:creationId xmlns:p14="http://schemas.microsoft.com/office/powerpoint/2010/main" val="3372982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2/21/2020</a:t>
            </a:fld>
            <a:endParaRPr lang="tr-TR"/>
          </a:p>
        </p:txBody>
      </p:sp>
      <p:sp>
        <p:nvSpPr>
          <p:cNvPr id="8" name="Footer Placeholder 7"/>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2/21/2020</a:t>
            </a:fld>
            <a:endParaRPr lang="tr-TR"/>
          </a:p>
        </p:txBody>
      </p:sp>
      <p:sp>
        <p:nvSpPr>
          <p:cNvPr id="4" name="Footer Placeholder 3"/>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2/21/2020</a:t>
            </a:fld>
            <a:endParaRPr lang="tr-TR"/>
          </a:p>
        </p:txBody>
      </p:sp>
      <p:sp>
        <p:nvSpPr>
          <p:cNvPr id="3" name="Footer Placeholder 2"/>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2/21/2020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2/21/2020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2/21/2020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2/21/2020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2/21/2020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2838878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2/21/2020</a:t>
            </a:fld>
            <a:endParaRPr lang="en-US"/>
          </a:p>
        </p:txBody>
      </p:sp>
      <p:sp>
        <p:nvSpPr>
          <p:cNvPr id="8" name="Footer Placeholder 7"/>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2/21/2020</a:t>
            </a:fld>
            <a:endParaRPr lang="en-US"/>
          </a:p>
        </p:txBody>
      </p:sp>
      <p:sp>
        <p:nvSpPr>
          <p:cNvPr id="4" name="Footer Placeholder 3"/>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2/21/2020</a:t>
            </a:fld>
            <a:endParaRPr lang="en-US"/>
          </a:p>
        </p:txBody>
      </p:sp>
      <p:sp>
        <p:nvSpPr>
          <p:cNvPr id="3" name="Footer Placeholder 2"/>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2/21/2020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2/21/2020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a:spLocks noGrp="1"/>
          </p:cNvSpPr>
          <p:nvPr>
            <p:ph idx="1"/>
          </p:nvPr>
        </p:nvSpPr>
        <p:spPr>
          <a:xfrm>
            <a:off x="652347" y="1828058"/>
            <a:ext cx="7843954" cy="3459774"/>
          </a:xfrm>
        </p:spPr>
        <p:txBody>
          <a:bodyPr anchor="t">
            <a:noAutofit/>
          </a:bodyPr>
          <a:lstStyle/>
          <a:p>
            <a:pPr algn="just">
              <a:buFont typeface="Wingdings" panose="05000000000000000000" pitchFamily="2" charset="2"/>
              <a:buChar char="Ø"/>
            </a:pPr>
            <a:endParaRPr lang="tr-TR" sz="3600" b="1" dirty="0"/>
          </a:p>
          <a:p>
            <a:pPr marL="0" indent="0" algn="ctr">
              <a:buClr>
                <a:srgbClr val="AD0101"/>
              </a:buClr>
              <a:buNone/>
            </a:pPr>
            <a:r>
              <a:rPr lang="tr-TR" sz="3600" b="1" dirty="0">
                <a:solidFill>
                  <a:srgbClr val="303030"/>
                </a:solidFill>
              </a:rPr>
              <a:t>GGY201 GAYRİMENKUL GELİŞTİRME VE GAYRİMENKUL EKONOMİSİNE GİRİŞ</a:t>
            </a:r>
          </a:p>
          <a:p>
            <a:pPr marL="0" indent="0" algn="just">
              <a:buClr>
                <a:srgbClr val="AD0101"/>
              </a:buClr>
              <a:buNone/>
            </a:pPr>
            <a:endParaRPr lang="tr-TR" sz="1500" b="1" dirty="0">
              <a:solidFill>
                <a:srgbClr val="303030"/>
              </a:solidFill>
            </a:endParaRPr>
          </a:p>
          <a:p>
            <a:pPr marL="0" indent="0" algn="ctr">
              <a:buClr>
                <a:srgbClr val="AD0101"/>
              </a:buClr>
              <a:buNone/>
            </a:pPr>
            <a:endParaRPr lang="tr-TR" b="1" dirty="0">
              <a:solidFill>
                <a:srgbClr val="303030"/>
              </a:solidFill>
            </a:endParaRPr>
          </a:p>
          <a:p>
            <a:pPr marL="0" indent="0" algn="ctr">
              <a:buClr>
                <a:srgbClr val="AD0101"/>
              </a:buClr>
              <a:buNone/>
            </a:pPr>
            <a:r>
              <a:rPr lang="tr-TR" sz="1350" b="1" dirty="0">
                <a:solidFill>
                  <a:srgbClr val="303030"/>
                </a:solidFill>
              </a:rPr>
              <a:t>Prof. Dr. Harun TANRIVERMİŞ - Doç. Dr. Yeşim </a:t>
            </a:r>
            <a:r>
              <a:rPr lang="tr-TR" sz="1350" b="1" dirty="0" smtClean="0">
                <a:solidFill>
                  <a:srgbClr val="303030"/>
                </a:solidFill>
              </a:rPr>
              <a:t>TANRIVERMİŞ</a:t>
            </a:r>
            <a:endParaRPr lang="tr-TR" sz="1350" b="1" dirty="0">
              <a:solidFill>
                <a:srgbClr val="303030"/>
              </a:solidFill>
            </a:endParaRPr>
          </a:p>
          <a:p>
            <a:pPr marL="0" indent="0" algn="ctr">
              <a:buClr>
                <a:srgbClr val="AD0101"/>
              </a:buClr>
              <a:buNone/>
            </a:pPr>
            <a:r>
              <a:rPr lang="tr-TR" sz="1200" dirty="0">
                <a:solidFill>
                  <a:srgbClr val="303030"/>
                </a:solidFill>
              </a:rPr>
              <a:t>Ankara Üniversitesi Uygulamalı Bilimler Fakültesi Gayrimenkul Geliştirme ve Yönetimi Bölümü</a:t>
            </a:r>
          </a:p>
        </p:txBody>
      </p:sp>
      <p:sp>
        <p:nvSpPr>
          <p:cNvPr id="15"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567800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t>Ekonomide Malların Sınıflanması ve Gayrimenkuller </a:t>
            </a:r>
            <a:endParaRPr lang="tr-TR" sz="2400" dirty="0">
              <a:solidFill>
                <a:schemeClr val="tx1"/>
              </a:solidFill>
            </a:endParaRP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pPr>
            <a:r>
              <a:rPr lang="tr-TR" dirty="0" smtClean="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Ekonomi</a:t>
            </a:r>
            <a:r>
              <a:rPr lang="tr-TR" sz="2000" dirty="0">
                <a:latin typeface="Arial" panose="020B0604020202020204" pitchFamily="34" charset="0"/>
                <a:cs typeface="Arial" panose="020B0604020202020204" pitchFamily="34" charset="0"/>
              </a:rPr>
              <a:t>; sınırsız olan ihtiyaçlar ile sınırlı olan araçlar arasında en uygun dengenin sağlanması için insanların yaptığı ekonomik faaliyetleri ve seçimleri inceleyen </a:t>
            </a:r>
            <a:r>
              <a:rPr lang="tr-TR" sz="2000" b="1" dirty="0">
                <a:solidFill>
                  <a:srgbClr val="160093"/>
                </a:solidFill>
                <a:latin typeface="Arial" panose="020B0604020202020204" pitchFamily="34" charset="0"/>
                <a:cs typeface="Arial" panose="020B0604020202020204" pitchFamily="34" charset="0"/>
              </a:rPr>
              <a:t>sosyal bir bilim dalı</a:t>
            </a:r>
            <a:r>
              <a:rPr lang="tr-TR" sz="2000" dirty="0">
                <a:latin typeface="Arial" panose="020B0604020202020204" pitchFamily="34" charset="0"/>
                <a:cs typeface="Arial" panose="020B0604020202020204" pitchFamily="34" charset="0"/>
              </a:rPr>
              <a:t>.</a:t>
            </a:r>
          </a:p>
          <a:p>
            <a:pPr marL="0" indent="0" algn="just">
              <a:lnSpc>
                <a:spcPct val="100000"/>
              </a:lnSpc>
              <a:spcBef>
                <a:spcPts val="450"/>
              </a:spcBef>
              <a:buClr>
                <a:srgbClr val="160093"/>
              </a:buClr>
              <a:buFont typeface="Courier New" panose="02070309020205020404" pitchFamily="49" charset="0"/>
              <a:buChar char="o"/>
            </a:pPr>
            <a:r>
              <a:rPr lang="tr-TR" sz="2000" dirty="0" smtClean="0">
                <a:latin typeface="Arial" panose="020B0604020202020204" pitchFamily="34" charset="0"/>
                <a:cs typeface="Arial" panose="020B0604020202020204" pitchFamily="34" charset="0"/>
              </a:rPr>
              <a:t> İhtiyaçları </a:t>
            </a:r>
            <a:r>
              <a:rPr lang="tr-TR" sz="2000" dirty="0">
                <a:latin typeface="Arial" panose="020B0604020202020204" pitchFamily="34" charset="0"/>
                <a:cs typeface="Arial" panose="020B0604020202020204" pitchFamily="34" charset="0"/>
              </a:rPr>
              <a:t>karşılayan ve somut olan her şeye </a:t>
            </a:r>
            <a:r>
              <a:rPr lang="tr-TR" sz="2000" b="1" dirty="0">
                <a:solidFill>
                  <a:srgbClr val="160093"/>
                </a:solidFill>
                <a:latin typeface="Arial" panose="020B0604020202020204" pitchFamily="34" charset="0"/>
                <a:cs typeface="Arial" panose="020B0604020202020204" pitchFamily="34" charset="0"/>
              </a:rPr>
              <a:t>mal </a:t>
            </a:r>
            <a:r>
              <a:rPr lang="tr-TR" sz="2000" dirty="0">
                <a:latin typeface="Arial" panose="020B0604020202020204" pitchFamily="34" charset="0"/>
                <a:cs typeface="Arial" panose="020B0604020202020204" pitchFamily="34" charset="0"/>
              </a:rPr>
              <a:t>denir.</a:t>
            </a:r>
          </a:p>
          <a:p>
            <a:pPr marL="0" indent="0" algn="just">
              <a:lnSpc>
                <a:spcPct val="100000"/>
              </a:lnSpc>
              <a:spcBef>
                <a:spcPts val="4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Mallar farklı şekillerde sınıflanmakta,</a:t>
            </a:r>
          </a:p>
          <a:p>
            <a:pPr marL="0" indent="0" algn="just">
              <a:lnSpc>
                <a:spcPct val="100000"/>
              </a:lnSpc>
              <a:spcBef>
                <a:spcPts val="4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Taşınabilme (nakledebilme) durumlarına göre mallar; menkul (taşınabilir) ve gayrimenkul (taşınmaz) olarak ayrılmakta.</a:t>
            </a:r>
          </a:p>
          <a:p>
            <a:pPr algn="just">
              <a:buFont typeface="Wingdings" panose="05000000000000000000" pitchFamily="2" charset="2"/>
              <a:buChar char="Ø"/>
            </a:pPr>
            <a:endParaRPr lang="tr-TR" sz="1650" dirty="0"/>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866509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t>Gayrimenkul Kavramı ve Kapsamı </a:t>
            </a:r>
            <a:endParaRPr lang="tr-TR" sz="2400" dirty="0">
              <a:solidFill>
                <a:schemeClr val="tx1"/>
              </a:solidFill>
            </a:endParaRP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150"/>
              </a:spcBef>
              <a:buClr>
                <a:srgbClr val="160093"/>
              </a:buClr>
              <a:buFont typeface="Courier New" panose="02070309020205020404" pitchFamily="49" charset="0"/>
              <a:buChar char="o"/>
            </a:pPr>
            <a:r>
              <a:rPr lang="tr-TR" dirty="0" smtClean="0">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Gayrimenkul; insanların sosyal ve ekonomik faaliyetlerinin temelini oluşturur. </a:t>
            </a:r>
          </a:p>
          <a:p>
            <a:pPr marL="0" indent="0" algn="just">
              <a:lnSpc>
                <a:spcPct val="100000"/>
              </a:lnSpc>
              <a:spcBef>
                <a:spcPts val="1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Gayrimenkul;  hem fiziki bir varlık, hem de servet (zenginlik) kaynağı.</a:t>
            </a:r>
            <a:endParaRPr lang="en-GB" sz="2000" dirty="0">
              <a:latin typeface="Arial" panose="020B0604020202020204" pitchFamily="34" charset="0"/>
              <a:cs typeface="Arial" panose="020B0604020202020204" pitchFamily="34" charset="0"/>
            </a:endParaRPr>
          </a:p>
          <a:p>
            <a:pPr marL="0" indent="0" algn="just">
              <a:lnSpc>
                <a:spcPct val="100000"/>
              </a:lnSpc>
              <a:spcBef>
                <a:spcPts val="1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Farklı disiplinler yönünden gayrimenkul özel önem taşımakta ve kapsamı farklı biçimlerde ele alınmakta</a:t>
            </a:r>
            <a:endParaRPr lang="en-GB" sz="2000" dirty="0">
              <a:latin typeface="Arial" panose="020B0604020202020204" pitchFamily="34" charset="0"/>
              <a:cs typeface="Arial" panose="020B0604020202020204" pitchFamily="34" charset="0"/>
            </a:endParaRPr>
          </a:p>
          <a:p>
            <a:pPr marL="0" indent="0" algn="just">
              <a:lnSpc>
                <a:spcPct val="100000"/>
              </a:lnSpc>
              <a:spcBef>
                <a:spcPts val="1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Servet, gayrimenkul (taşınmaz), emlak, arazi, toprak, mülk ve emlak kavramları sıklıkla birbirilerinin yerine kullanılmakta.</a:t>
            </a:r>
          </a:p>
          <a:p>
            <a:pPr marL="0" indent="0" algn="just">
              <a:lnSpc>
                <a:spcPct val="100000"/>
              </a:lnSpc>
              <a:spcBef>
                <a:spcPts val="150"/>
              </a:spcBef>
              <a:buClr>
                <a:srgbClr val="160093"/>
              </a:buClr>
              <a:buFont typeface="Courier New" panose="02070309020205020404" pitchFamily="49" charset="0"/>
              <a:buChar char="o"/>
            </a:pPr>
            <a:r>
              <a:rPr lang="tr-TR" sz="2000" dirty="0" smtClean="0">
                <a:latin typeface="Arial" panose="020B0604020202020204" pitchFamily="34" charset="0"/>
                <a:cs typeface="Arial" panose="020B0604020202020204" pitchFamily="34" charset="0"/>
              </a:rPr>
              <a:t> Bu </a:t>
            </a:r>
            <a:r>
              <a:rPr lang="tr-TR" sz="2000" dirty="0">
                <a:latin typeface="Arial" panose="020B0604020202020204" pitchFamily="34" charset="0"/>
                <a:cs typeface="Arial" panose="020B0604020202020204" pitchFamily="34" charset="0"/>
              </a:rPr>
              <a:t>kavramlar </a:t>
            </a:r>
            <a:r>
              <a:rPr lang="tr-TR" sz="2000" dirty="0" err="1">
                <a:latin typeface="Arial" panose="020B0604020202020204" pitchFamily="34" charset="0"/>
                <a:cs typeface="Arial" panose="020B0604020202020204" pitchFamily="34" charset="0"/>
              </a:rPr>
              <a:t>özdeşmi</a:t>
            </a:r>
            <a:r>
              <a:rPr lang="tr-TR" sz="2000" dirty="0">
                <a:latin typeface="Arial" panose="020B0604020202020204" pitchFamily="34" charset="0"/>
                <a:cs typeface="Arial" panose="020B0604020202020204" pitchFamily="34" charset="0"/>
              </a:rPr>
              <a:t> mi? </a:t>
            </a:r>
          </a:p>
          <a:p>
            <a:pPr marL="0" indent="0" algn="just">
              <a:lnSpc>
                <a:spcPct val="100000"/>
              </a:lnSpc>
              <a:spcBef>
                <a:spcPts val="150"/>
              </a:spcBef>
              <a:buClr>
                <a:srgbClr val="160093"/>
              </a:buClr>
              <a:buFont typeface="Courier New" panose="02070309020205020404" pitchFamily="49" charset="0"/>
              <a:buChar char="o"/>
            </a:pPr>
            <a:r>
              <a:rPr lang="tr-TR" sz="1200" dirty="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Farklı </a:t>
            </a:r>
            <a:r>
              <a:rPr lang="tr-TR" sz="2000" dirty="0">
                <a:latin typeface="Arial" panose="020B0604020202020204" pitchFamily="34" charset="0"/>
                <a:cs typeface="Arial" panose="020B0604020202020204" pitchFamily="34" charset="0"/>
              </a:rPr>
              <a:t>yönleri ve mülkiyet hakkının kapsamının analizi. </a:t>
            </a:r>
            <a:endParaRPr lang="en-GB" sz="2000"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4114437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t>Gayrimenkul Kavramı ve Kapsamı </a:t>
            </a:r>
            <a:endParaRPr lang="tr-TR" sz="2400" dirty="0">
              <a:solidFill>
                <a:schemeClr val="tx1"/>
              </a:solidFill>
            </a:endParaRP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150"/>
              </a:spcBef>
              <a:buClr>
                <a:srgbClr val="160093"/>
              </a:buClr>
              <a:buFont typeface="Courier New" panose="02070309020205020404" pitchFamily="49" charset="0"/>
              <a:buChar char="o"/>
            </a:pPr>
            <a:r>
              <a:rPr lang="tr-TR" dirty="0" smtClean="0">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Literatürde gayrimenkul, emlak, mülk, arazi, toprak ve kişisel mülk kavramlarının kullanımı</a:t>
            </a:r>
            <a:r>
              <a:rPr lang="tr-TR" sz="2000" b="1" dirty="0">
                <a:solidFill>
                  <a:srgbClr val="160093"/>
                </a:solidFill>
                <a:latin typeface="Arial" panose="020B0604020202020204" pitchFamily="34" charset="0"/>
                <a:cs typeface="Arial" panose="020B0604020202020204" pitchFamily="34" charset="0"/>
              </a:rPr>
              <a:t>–kavramsallaştırma sorunu. </a:t>
            </a:r>
          </a:p>
          <a:p>
            <a:pPr marL="0" indent="0" algn="just">
              <a:lnSpc>
                <a:spcPct val="100000"/>
              </a:lnSpc>
              <a:spcBef>
                <a:spcPts val="1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İngilizcede </a:t>
            </a:r>
            <a:r>
              <a:rPr lang="tr-TR" sz="2000" dirty="0" err="1">
                <a:latin typeface="Arial" panose="020B0604020202020204" pitchFamily="34" charset="0"/>
                <a:cs typeface="Arial" panose="020B0604020202020204" pitchFamily="34" charset="0"/>
              </a:rPr>
              <a:t>real</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estate</a:t>
            </a:r>
            <a:r>
              <a:rPr lang="tr-TR" sz="2000" dirty="0">
                <a:latin typeface="Arial" panose="020B0604020202020204" pitchFamily="34" charset="0"/>
                <a:cs typeface="Arial" panose="020B0604020202020204" pitchFamily="34" charset="0"/>
              </a:rPr>
              <a:t> (İng.) ve </a:t>
            </a:r>
            <a:r>
              <a:rPr lang="tr-TR" sz="2000" dirty="0" err="1">
                <a:latin typeface="Arial" panose="020B0604020202020204" pitchFamily="34" charset="0"/>
                <a:cs typeface="Arial" panose="020B0604020202020204" pitchFamily="34" charset="0"/>
              </a:rPr>
              <a:t>property</a:t>
            </a:r>
            <a:r>
              <a:rPr lang="tr-TR" sz="2000" dirty="0">
                <a:latin typeface="Arial" panose="020B0604020202020204" pitchFamily="34" charset="0"/>
                <a:cs typeface="Arial" panose="020B0604020202020204" pitchFamily="34" charset="0"/>
              </a:rPr>
              <a:t> (ABD) kavramları aynı anlamda olup, gayrimenkul (taşınmaz) kavramına karşılık gelmekte </a:t>
            </a:r>
          </a:p>
          <a:p>
            <a:pPr marL="0" indent="0" algn="just">
              <a:lnSpc>
                <a:spcPct val="100000"/>
              </a:lnSpc>
              <a:spcBef>
                <a:spcPts val="1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Property</a:t>
            </a:r>
            <a:r>
              <a:rPr lang="tr-TR" sz="2000" dirty="0">
                <a:latin typeface="Arial" panose="020B0604020202020204" pitchFamily="34" charset="0"/>
                <a:cs typeface="Arial" panose="020B0604020202020204" pitchFamily="34" charset="0"/>
              </a:rPr>
              <a:t>; sahip olunacak nesne anlamında olup, bir nesne üzerinde kanun ile korunan ve herkese karşı ileri sürülebilen kullanma, yararlanma ve tasarruf etme haklarını ifade etmekte.    </a:t>
            </a:r>
          </a:p>
          <a:p>
            <a:pPr marL="0" indent="0" algn="just">
              <a:lnSpc>
                <a:spcPct val="100000"/>
              </a:lnSpc>
              <a:spcBef>
                <a:spcPts val="1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Arazi ile ilişkili haklar anlamında olan mülkiyet (</a:t>
            </a:r>
            <a:r>
              <a:rPr lang="tr-TR" sz="2000" dirty="0" err="1">
                <a:latin typeface="Arial" panose="020B0604020202020204" pitchFamily="34" charset="0"/>
                <a:cs typeface="Arial" panose="020B0604020202020204" pitchFamily="34" charset="0"/>
              </a:rPr>
              <a:t>ownership</a:t>
            </a:r>
            <a:r>
              <a:rPr lang="tr-TR" sz="2000" dirty="0">
                <a:latin typeface="Arial" panose="020B0604020202020204" pitchFamily="34" charset="0"/>
                <a:cs typeface="Arial" panose="020B0604020202020204" pitchFamily="34" charset="0"/>
              </a:rPr>
              <a:t>) ve sahip olunabilecek nesne anlamındaki mülk (</a:t>
            </a:r>
            <a:r>
              <a:rPr lang="tr-TR" sz="2000" dirty="0" err="1">
                <a:latin typeface="Arial" panose="020B0604020202020204" pitchFamily="34" charset="0"/>
                <a:cs typeface="Arial" panose="020B0604020202020204" pitchFamily="34" charset="0"/>
              </a:rPr>
              <a:t>property</a:t>
            </a:r>
            <a:r>
              <a:rPr lang="tr-TR" sz="2000" dirty="0">
                <a:latin typeface="Arial" panose="020B0604020202020204" pitchFamily="34" charset="0"/>
                <a:cs typeface="Arial" panose="020B0604020202020204" pitchFamily="34" charset="0"/>
              </a:rPr>
              <a:t>) kavramlarının çoğu İngilizce metinde ve konuşma dilinde eş anlamlı olarak kullanılmakta. </a:t>
            </a:r>
            <a:endParaRPr lang="en-GB" sz="2000" dirty="0"/>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467687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t>Gayrimenkul Kavramı ve Kapsamı </a:t>
            </a:r>
            <a:endParaRPr lang="tr-TR" sz="2400" dirty="0">
              <a:solidFill>
                <a:schemeClr val="tx1"/>
              </a:solidFill>
            </a:endParaRP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150"/>
              </a:spcBef>
              <a:buClr>
                <a:srgbClr val="160093"/>
              </a:buClr>
              <a:buFont typeface="Courier New" panose="02070309020205020404" pitchFamily="49" charset="0"/>
              <a:buChar char="o"/>
            </a:pPr>
            <a:r>
              <a:rPr lang="tr-TR" sz="1600" dirty="0">
                <a:latin typeface="Arial" panose="020B0604020202020204" pitchFamily="34" charset="0"/>
                <a:cs typeface="Arial" panose="020B0604020202020204" pitchFamily="34" charset="0"/>
              </a:rPr>
              <a:t>Gerçek mülk ya da taşınmaz mülk; “arazi ve binalar, apartmanlar, diğer yapılar, doğal nesneler ve bazen yönetsel açıdan madenler gibi toprağa bağlı şeyleri” kapsamakta. </a:t>
            </a:r>
          </a:p>
          <a:p>
            <a:pPr marL="0" indent="0" algn="just">
              <a:lnSpc>
                <a:spcPct val="100000"/>
              </a:lnSpc>
              <a:spcBef>
                <a:spcPts val="150"/>
              </a:spcBef>
              <a:buClr>
                <a:srgbClr val="160093"/>
              </a:buClr>
              <a:buFont typeface="Courier New" panose="02070309020205020404" pitchFamily="49" charset="0"/>
              <a:buChar char="o"/>
            </a:pPr>
            <a:r>
              <a:rPr lang="tr-TR" sz="1600" dirty="0">
                <a:latin typeface="Arial" panose="020B0604020202020204" pitchFamily="34" charset="0"/>
                <a:cs typeface="Arial" panose="020B0604020202020204" pitchFamily="34" charset="0"/>
              </a:rPr>
              <a:t> Bu terimler, “arazi ve toprağa bağlı eklentiler üzerindeki mülkiyet” olarak tanımlanmakta</a:t>
            </a:r>
          </a:p>
          <a:p>
            <a:pPr marL="0" indent="0" algn="just">
              <a:lnSpc>
                <a:spcPct val="100000"/>
              </a:lnSpc>
              <a:spcBef>
                <a:spcPts val="150"/>
              </a:spcBef>
              <a:buClr>
                <a:srgbClr val="160093"/>
              </a:buClr>
              <a:buFont typeface="Courier New" panose="02070309020205020404" pitchFamily="49" charset="0"/>
              <a:buChar char="o"/>
            </a:pPr>
            <a:r>
              <a:rPr lang="tr-TR" sz="1600" dirty="0">
                <a:latin typeface="Arial" panose="020B0604020202020204" pitchFamily="34" charset="0"/>
                <a:cs typeface="Arial" panose="020B0604020202020204" pitchFamily="34" charset="0"/>
              </a:rPr>
              <a:t> Arazi, bina ve bunlara dayalı hakların tümü gerçek ya da taşınmaz mülkleri oluşturmakta.  </a:t>
            </a:r>
          </a:p>
          <a:p>
            <a:pPr marL="0" indent="0" algn="just">
              <a:lnSpc>
                <a:spcPct val="100000"/>
              </a:lnSpc>
              <a:spcBef>
                <a:spcPts val="150"/>
              </a:spcBef>
              <a:buClr>
                <a:srgbClr val="160093"/>
              </a:buClr>
              <a:buFont typeface="Courier New" panose="02070309020205020404" pitchFamily="49" charset="0"/>
              <a:buChar char="o"/>
            </a:pPr>
            <a:r>
              <a:rPr lang="tr-TR" sz="1600" dirty="0">
                <a:latin typeface="Arial" panose="020B0604020202020204" pitchFamily="34" charset="0"/>
                <a:cs typeface="Arial" panose="020B0604020202020204" pitchFamily="34" charset="0"/>
              </a:rPr>
              <a:t>Kişisel mülk ise (</a:t>
            </a:r>
            <a:r>
              <a:rPr lang="tr-TR" sz="1600" dirty="0" err="1">
                <a:latin typeface="Arial" panose="020B0604020202020204" pitchFamily="34" charset="0"/>
                <a:cs typeface="Arial" panose="020B0604020202020204" pitchFamily="34" charset="0"/>
              </a:rPr>
              <a:t>personal</a:t>
            </a:r>
            <a:r>
              <a:rPr lang="tr-TR" sz="1600" dirty="0">
                <a:latin typeface="Arial" panose="020B0604020202020204" pitchFamily="34" charset="0"/>
                <a:cs typeface="Arial" panose="020B0604020202020204" pitchFamily="34" charset="0"/>
              </a:rPr>
              <a:t> </a:t>
            </a:r>
            <a:r>
              <a:rPr lang="tr-TR" sz="1600" dirty="0" err="1">
                <a:latin typeface="Arial" panose="020B0604020202020204" pitchFamily="34" charset="0"/>
                <a:cs typeface="Arial" panose="020B0604020202020204" pitchFamily="34" charset="0"/>
              </a:rPr>
              <a:t>property</a:t>
            </a:r>
            <a:r>
              <a:rPr lang="tr-TR" sz="1600" dirty="0">
                <a:latin typeface="Arial" panose="020B0604020202020204" pitchFamily="34" charset="0"/>
                <a:cs typeface="Arial" panose="020B0604020202020204" pitchFamily="34" charset="0"/>
              </a:rPr>
              <a:t>) şahsın sahip olduğu taşınmaz ve taşınır mülkiyeti kapsamakta.</a:t>
            </a:r>
          </a:p>
          <a:p>
            <a:pPr marL="0" indent="0" algn="just">
              <a:lnSpc>
                <a:spcPct val="100000"/>
              </a:lnSpc>
              <a:spcBef>
                <a:spcPts val="150"/>
              </a:spcBef>
              <a:buClr>
                <a:srgbClr val="160093"/>
              </a:buClr>
              <a:buFont typeface="Courier New" panose="02070309020205020404" pitchFamily="49" charset="0"/>
              <a:buChar char="o"/>
            </a:pPr>
            <a:r>
              <a:rPr lang="tr-TR" sz="1600" b="1" dirty="0">
                <a:solidFill>
                  <a:srgbClr val="160093"/>
                </a:solidFill>
                <a:latin typeface="Arial" panose="020B0604020202020204" pitchFamily="34" charset="0"/>
                <a:cs typeface="Arial" panose="020B0604020202020204" pitchFamily="34" charset="0"/>
              </a:rPr>
              <a:t> Emlak </a:t>
            </a:r>
            <a:r>
              <a:rPr lang="tr-TR" sz="1600" dirty="0">
                <a:latin typeface="Arial" panose="020B0604020202020204" pitchFamily="34" charset="0"/>
                <a:cs typeface="Arial" panose="020B0604020202020204" pitchFamily="34" charset="0"/>
              </a:rPr>
              <a:t>kavramı; arsa, arazi ve binaları kapsamakta olup, uygulamada sıklıkla alım-satıma konu olan arazi, arsa ve binaların emlak kavramı ile tanımlandığı gözlenmekte, </a:t>
            </a:r>
          </a:p>
          <a:p>
            <a:pPr marL="0" indent="0" algn="just">
              <a:lnSpc>
                <a:spcPct val="100000"/>
              </a:lnSpc>
              <a:spcBef>
                <a:spcPts val="150"/>
              </a:spcBef>
              <a:buClr>
                <a:srgbClr val="160093"/>
              </a:buClr>
              <a:buFont typeface="Courier New" panose="02070309020205020404" pitchFamily="49" charset="0"/>
              <a:buChar char="o"/>
            </a:pPr>
            <a:r>
              <a:rPr lang="tr-TR" sz="1600" dirty="0">
                <a:latin typeface="Arial" panose="020B0604020202020204" pitchFamily="34" charset="0"/>
                <a:cs typeface="Arial" panose="020B0604020202020204" pitchFamily="34" charset="0"/>
              </a:rPr>
              <a:t> </a:t>
            </a:r>
            <a:r>
              <a:rPr lang="tr-TR" sz="1600" b="1" dirty="0">
                <a:solidFill>
                  <a:srgbClr val="160093"/>
                </a:solidFill>
                <a:latin typeface="Arial" panose="020B0604020202020204" pitchFamily="34" charset="0"/>
                <a:cs typeface="Arial" panose="020B0604020202020204" pitchFamily="34" charset="0"/>
              </a:rPr>
              <a:t>Taşınmaz kavramı emlak kavramına ilave olarak </a:t>
            </a:r>
            <a:r>
              <a:rPr lang="tr-TR" sz="1600" dirty="0">
                <a:latin typeface="Arial" panose="020B0604020202020204" pitchFamily="34" charset="0"/>
                <a:cs typeface="Arial" panose="020B0604020202020204" pitchFamily="34" charset="0"/>
              </a:rPr>
              <a:t>“tapu kütüğünde ayrı sayfaya kaydedilen bağımsız ve sürekli hakları” da kapsamakta, </a:t>
            </a:r>
          </a:p>
          <a:p>
            <a:pPr marL="0" indent="0" algn="just">
              <a:lnSpc>
                <a:spcPct val="100000"/>
              </a:lnSpc>
              <a:spcBef>
                <a:spcPts val="150"/>
              </a:spcBef>
              <a:buClr>
                <a:srgbClr val="160093"/>
              </a:buClr>
              <a:buFont typeface="Courier New" panose="02070309020205020404" pitchFamily="49" charset="0"/>
              <a:buChar char="o"/>
            </a:pPr>
            <a:r>
              <a:rPr lang="tr-TR" sz="1600" dirty="0">
                <a:latin typeface="Arial" panose="020B0604020202020204" pitchFamily="34" charset="0"/>
                <a:cs typeface="Arial" panose="020B0604020202020204" pitchFamily="34" charset="0"/>
              </a:rPr>
              <a:t> Mülk ise taşınmaza ilave olarak taşınır mal varlıkları da içermekte. </a:t>
            </a:r>
            <a:endParaRPr lang="en-GB" sz="1600"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899736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t>Gayrimenkul Kavramı ve Kapsamı </a:t>
            </a:r>
            <a:endParaRPr lang="tr-TR" sz="2400" dirty="0">
              <a:solidFill>
                <a:schemeClr val="tx1"/>
              </a:solidFill>
            </a:endParaRP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1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Türk Hukuk Sisteminde arazi; kamu ve özel mülkiyete konu olabilmektedir.</a:t>
            </a:r>
          </a:p>
          <a:p>
            <a:pPr marL="0" indent="0" algn="just">
              <a:lnSpc>
                <a:spcPct val="100000"/>
              </a:lnSpc>
              <a:spcBef>
                <a:spcPts val="1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Kamu arazileri; Hazinenin özel mülkiyeti (tapuda Hazine adına tescil edilmiş arazi) ile devletin hüküm ve tasarrufu altındaki arazilerden oluşmaktadır. </a:t>
            </a:r>
          </a:p>
          <a:p>
            <a:pPr marL="0" indent="0" algn="just">
              <a:lnSpc>
                <a:spcPct val="100000"/>
              </a:lnSpc>
              <a:spcBef>
                <a:spcPts val="1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Türk Medeni Kanunu – Md: 715: Sahipsiz yerler ile yararı kamuya ait mallar, Devletin hüküm ve tasarrufu altındadır. </a:t>
            </a:r>
            <a:r>
              <a:rPr lang="tr-TR" sz="2000" b="1" dirty="0">
                <a:solidFill>
                  <a:srgbClr val="160093"/>
                </a:solidFill>
                <a:latin typeface="Arial" panose="020B0604020202020204" pitchFamily="34" charset="0"/>
                <a:cs typeface="Arial" panose="020B0604020202020204" pitchFamily="34" charset="0"/>
              </a:rPr>
              <a:t>Aksi ispatlanmadıkça, yararı kamuya ait sular ile kayalar, tepeler, dağlar, buzullar gibi tarıma elverişli olmayan yerler ve bunlardan çıkan kaynaklar, kimsenin mülkiyetinde değildir ve hiçbir şekilde özel mülkiyete konu olamaz</a:t>
            </a:r>
            <a:r>
              <a:rPr lang="tr-TR" sz="2000" dirty="0">
                <a:latin typeface="Arial" panose="020B0604020202020204" pitchFamily="34" charset="0"/>
                <a:cs typeface="Arial" panose="020B0604020202020204" pitchFamily="34" charset="0"/>
              </a:rPr>
              <a:t>. Sahipsiz yerler ile yararı kamuya ait malların kazanılması, bakımı, korunması, işletilmesi ve kullanılması özel kanun hükümlerine tâbidir.</a:t>
            </a:r>
            <a:endParaRPr lang="en-GB" sz="2000"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4053365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t>Mülkiyet Sistemleri ve Gayrimenkul Kavramı</a:t>
            </a:r>
            <a:endParaRPr lang="tr-TR" sz="2400" dirty="0">
              <a:solidFill>
                <a:schemeClr val="tx1"/>
              </a:solidFill>
            </a:endParaRP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Ülkelerin arazi kaynaklarına yaklaşımları, mülkiyet ve yönetim sistemleri yönlerinden farklılık göstermesine karşın, hemen her ülkede arazi varlıkları önemli bir kaynak olarak görülmektedir. </a:t>
            </a:r>
          </a:p>
          <a:p>
            <a:pPr marL="0" indent="0" algn="just">
              <a:lnSpc>
                <a:spcPct val="100000"/>
              </a:lnSpc>
              <a:spcBef>
                <a:spcPts val="4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Ülkelerin kalkınma politikalarına bakıldığında, kalkınma düzeyine göre arazi yönetim sistemleri değişiklik göstermektedir. Bu ilişki, ülkenin kalkınması için arazi kaynaklarının temel etken olduğunu kanıtlamaktadır (De </a:t>
            </a:r>
            <a:r>
              <a:rPr lang="tr-TR" sz="2000" dirty="0" err="1" smtClean="0">
                <a:latin typeface="Arial" panose="020B0604020202020204" pitchFamily="34" charset="0"/>
                <a:cs typeface="Arial" panose="020B0604020202020204" pitchFamily="34" charset="0"/>
              </a:rPr>
              <a:t>Soto</a:t>
            </a:r>
            <a:r>
              <a:rPr lang="tr-TR" sz="2000" dirty="0" smtClean="0">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2000, </a:t>
            </a:r>
            <a:r>
              <a:rPr lang="tr-TR" sz="2000" dirty="0" err="1">
                <a:latin typeface="Arial" panose="020B0604020202020204" pitchFamily="34" charset="0"/>
                <a:cs typeface="Arial" panose="020B0604020202020204" pitchFamily="34" charset="0"/>
              </a:rPr>
              <a:t>Gerstter</a:t>
            </a:r>
            <a:r>
              <a:rPr lang="tr-TR" sz="2000" dirty="0">
                <a:latin typeface="Arial" panose="020B0604020202020204" pitchFamily="34" charset="0"/>
                <a:cs typeface="Arial" panose="020B0604020202020204" pitchFamily="34" charset="0"/>
              </a:rPr>
              <a:t> vd. 2011). </a:t>
            </a:r>
            <a:endParaRPr lang="tr-TR" sz="2000" dirty="0" smtClean="0">
              <a:latin typeface="Arial" panose="020B0604020202020204" pitchFamily="34" charset="0"/>
              <a:cs typeface="Arial" panose="020B0604020202020204" pitchFamily="34" charset="0"/>
            </a:endParaRPr>
          </a:p>
          <a:p>
            <a:pPr marL="0" indent="0" algn="just">
              <a:lnSpc>
                <a:spcPct val="100000"/>
              </a:lnSpc>
              <a:spcBef>
                <a:spcPts val="0"/>
              </a:spcBef>
              <a:buClr>
                <a:srgbClr val="160093"/>
              </a:buClr>
              <a:buNone/>
            </a:pPr>
            <a:endParaRPr lang="tr-TR" sz="2700" dirty="0"/>
          </a:p>
          <a:p>
            <a:pPr marL="0" indent="0" algn="just">
              <a:lnSpc>
                <a:spcPct val="100000"/>
              </a:lnSpc>
              <a:spcBef>
                <a:spcPts val="0"/>
              </a:spcBef>
              <a:buClr>
                <a:srgbClr val="160093"/>
              </a:buClr>
              <a:buNone/>
            </a:pPr>
            <a:endParaRPr lang="tr-TR" sz="2700" dirty="0"/>
          </a:p>
          <a:p>
            <a:pPr marL="0" indent="0" algn="just">
              <a:lnSpc>
                <a:spcPct val="100000"/>
              </a:lnSpc>
              <a:spcBef>
                <a:spcPts val="0"/>
              </a:spcBef>
              <a:buClr>
                <a:srgbClr val="160093"/>
              </a:buClr>
              <a:buNone/>
            </a:pPr>
            <a:r>
              <a:rPr lang="tr-TR" sz="1050" dirty="0" err="1"/>
              <a:t>Gerstter</a:t>
            </a:r>
            <a:r>
              <a:rPr lang="tr-TR" sz="1050" dirty="0"/>
              <a:t>, C., </a:t>
            </a:r>
            <a:r>
              <a:rPr lang="tr-TR" sz="1050" dirty="0" err="1"/>
              <a:t>Kaphengst</a:t>
            </a:r>
            <a:r>
              <a:rPr lang="tr-TR" sz="1050" dirty="0"/>
              <a:t>, T., </a:t>
            </a:r>
            <a:r>
              <a:rPr lang="tr-TR" sz="1050" dirty="0" err="1"/>
              <a:t>Knoblauch</a:t>
            </a:r>
            <a:r>
              <a:rPr lang="tr-TR" sz="1050" dirty="0"/>
              <a:t>, D., </a:t>
            </a:r>
            <a:r>
              <a:rPr lang="tr-TR" sz="1050" dirty="0" err="1"/>
              <a:t>Timeus</a:t>
            </a:r>
            <a:r>
              <a:rPr lang="tr-TR" sz="1050" dirty="0"/>
              <a:t>, K. 2011. An </a:t>
            </a:r>
            <a:r>
              <a:rPr lang="tr-TR" sz="1050" dirty="0" err="1"/>
              <a:t>Assessement</a:t>
            </a:r>
            <a:r>
              <a:rPr lang="tr-TR" sz="1050" dirty="0"/>
              <a:t> of </a:t>
            </a:r>
            <a:r>
              <a:rPr lang="tr-TR" sz="1050" dirty="0" err="1"/>
              <a:t>the</a:t>
            </a:r>
            <a:r>
              <a:rPr lang="tr-TR" sz="1050" dirty="0"/>
              <a:t> </a:t>
            </a:r>
            <a:r>
              <a:rPr lang="tr-TR" sz="1050" dirty="0" err="1"/>
              <a:t>effects</a:t>
            </a:r>
            <a:r>
              <a:rPr lang="tr-TR" sz="1050" dirty="0"/>
              <a:t> of Land </a:t>
            </a:r>
            <a:r>
              <a:rPr lang="tr-TR" sz="1050" dirty="0" err="1"/>
              <a:t>Ownership</a:t>
            </a:r>
            <a:r>
              <a:rPr lang="tr-TR" sz="1050" dirty="0"/>
              <a:t> </a:t>
            </a:r>
            <a:r>
              <a:rPr lang="tr-TR" sz="1050" dirty="0" err="1"/>
              <a:t>and</a:t>
            </a:r>
            <a:r>
              <a:rPr lang="tr-TR" sz="1050" dirty="0"/>
              <a:t> Land </a:t>
            </a:r>
            <a:r>
              <a:rPr lang="tr-TR" sz="1050" dirty="0" err="1"/>
              <a:t>Grab</a:t>
            </a:r>
            <a:r>
              <a:rPr lang="tr-TR" sz="1050" dirty="0"/>
              <a:t> on Development-</a:t>
            </a:r>
            <a:r>
              <a:rPr lang="tr-TR" sz="1050" dirty="0" err="1"/>
              <a:t>With</a:t>
            </a:r>
            <a:r>
              <a:rPr lang="tr-TR" sz="1050" dirty="0"/>
              <a:t> a </a:t>
            </a:r>
            <a:r>
              <a:rPr lang="tr-TR" sz="1050" dirty="0" err="1"/>
              <a:t>Particular</a:t>
            </a:r>
            <a:r>
              <a:rPr lang="tr-TR" sz="1050" dirty="0"/>
              <a:t> </a:t>
            </a:r>
            <a:r>
              <a:rPr lang="tr-TR" sz="1050" dirty="0" err="1"/>
              <a:t>Focus</a:t>
            </a:r>
            <a:r>
              <a:rPr lang="tr-TR" sz="1050" dirty="0"/>
              <a:t> on Small </a:t>
            </a:r>
            <a:r>
              <a:rPr lang="tr-TR" sz="1050" dirty="0" err="1"/>
              <a:t>holdings</a:t>
            </a:r>
            <a:r>
              <a:rPr lang="tr-TR" sz="1050" dirty="0"/>
              <a:t> </a:t>
            </a:r>
            <a:r>
              <a:rPr lang="tr-TR" sz="1050" dirty="0" err="1"/>
              <a:t>and</a:t>
            </a:r>
            <a:r>
              <a:rPr lang="tr-TR" sz="1050" dirty="0"/>
              <a:t> </a:t>
            </a:r>
            <a:r>
              <a:rPr lang="tr-TR" sz="1050" dirty="0" err="1"/>
              <a:t>Rural</a:t>
            </a:r>
            <a:r>
              <a:rPr lang="tr-TR" sz="1050" dirty="0"/>
              <a:t> </a:t>
            </a:r>
            <a:r>
              <a:rPr lang="tr-TR" sz="1050" dirty="0" err="1"/>
              <a:t>Areas</a:t>
            </a:r>
            <a:r>
              <a:rPr lang="tr-TR" sz="1050" dirty="0"/>
              <a:t>. </a:t>
            </a:r>
            <a:r>
              <a:rPr lang="tr-TR" sz="1050" dirty="0" err="1"/>
              <a:t>European</a:t>
            </a:r>
            <a:r>
              <a:rPr lang="tr-TR" sz="1050" dirty="0"/>
              <a:t> </a:t>
            </a:r>
            <a:r>
              <a:rPr lang="tr-TR" sz="1050" dirty="0" err="1"/>
              <a:t>Parliament</a:t>
            </a:r>
            <a:r>
              <a:rPr lang="tr-TR" sz="1050" dirty="0"/>
              <a:t> (</a:t>
            </a:r>
            <a:r>
              <a:rPr lang="tr-TR" sz="1050" dirty="0" err="1"/>
              <a:t>Ed</a:t>
            </a:r>
            <a:r>
              <a:rPr lang="tr-TR" sz="1050" dirty="0"/>
              <a:t>), </a:t>
            </a:r>
            <a:r>
              <a:rPr lang="tr-TR" sz="1050" dirty="0" err="1"/>
              <a:t>Brussels</a:t>
            </a:r>
            <a:r>
              <a:rPr lang="tr-TR" sz="1050" dirty="0"/>
              <a:t>, </a:t>
            </a:r>
            <a:r>
              <a:rPr lang="tr-TR" sz="1050" dirty="0" err="1"/>
              <a:t>Belgium</a:t>
            </a:r>
            <a:r>
              <a:rPr lang="tr-TR" sz="1050" dirty="0"/>
              <a:t>.</a:t>
            </a:r>
          </a:p>
          <a:p>
            <a:pPr marL="0" indent="0" algn="just">
              <a:lnSpc>
                <a:spcPct val="100000"/>
              </a:lnSpc>
              <a:spcBef>
                <a:spcPts val="0"/>
              </a:spcBef>
              <a:buClr>
                <a:srgbClr val="160093"/>
              </a:buClr>
              <a:buNone/>
            </a:pPr>
            <a:r>
              <a:rPr lang="tr-TR" sz="1050" dirty="0"/>
              <a:t>De </a:t>
            </a:r>
            <a:r>
              <a:rPr lang="tr-TR" sz="1050" dirty="0" err="1"/>
              <a:t>Soto</a:t>
            </a:r>
            <a:r>
              <a:rPr lang="tr-TR" sz="1050" dirty="0"/>
              <a:t>, H. 2000. </a:t>
            </a:r>
            <a:r>
              <a:rPr lang="tr-TR" sz="1050" dirty="0" err="1"/>
              <a:t>The</a:t>
            </a:r>
            <a:r>
              <a:rPr lang="tr-TR" sz="1050" dirty="0"/>
              <a:t> </a:t>
            </a:r>
            <a:r>
              <a:rPr lang="tr-TR" sz="1050" dirty="0" err="1"/>
              <a:t>Mystery</a:t>
            </a:r>
            <a:r>
              <a:rPr lang="tr-TR" sz="1050" dirty="0"/>
              <a:t> of </a:t>
            </a:r>
            <a:r>
              <a:rPr lang="tr-TR" sz="1050" dirty="0" err="1"/>
              <a:t>Capital</a:t>
            </a:r>
            <a:r>
              <a:rPr lang="tr-TR" sz="1050" dirty="0"/>
              <a:t>: </a:t>
            </a:r>
            <a:r>
              <a:rPr lang="tr-TR" sz="1050" dirty="0" err="1"/>
              <a:t>Why</a:t>
            </a:r>
            <a:r>
              <a:rPr lang="tr-TR" sz="1050" dirty="0"/>
              <a:t> </a:t>
            </a:r>
            <a:r>
              <a:rPr lang="tr-TR" sz="1050" dirty="0" err="1"/>
              <a:t>Capitalism</a:t>
            </a:r>
            <a:r>
              <a:rPr lang="tr-TR" sz="1050" dirty="0"/>
              <a:t> </a:t>
            </a:r>
            <a:r>
              <a:rPr lang="tr-TR" sz="1050" dirty="0" err="1"/>
              <a:t>Triumphs</a:t>
            </a:r>
            <a:r>
              <a:rPr lang="tr-TR" sz="1050" dirty="0"/>
              <a:t> in </a:t>
            </a:r>
            <a:r>
              <a:rPr lang="tr-TR" sz="1050" dirty="0" err="1"/>
              <a:t>the</a:t>
            </a:r>
            <a:r>
              <a:rPr lang="tr-TR" sz="1050" dirty="0"/>
              <a:t> West </a:t>
            </a:r>
            <a:r>
              <a:rPr lang="tr-TR" sz="1050" dirty="0" err="1"/>
              <a:t>and</a:t>
            </a:r>
            <a:r>
              <a:rPr lang="tr-TR" sz="1050" dirty="0"/>
              <a:t> </a:t>
            </a:r>
            <a:r>
              <a:rPr lang="tr-TR" sz="1050" dirty="0" err="1"/>
              <a:t>Fails</a:t>
            </a:r>
            <a:r>
              <a:rPr lang="tr-TR" sz="1050" dirty="0"/>
              <a:t> </a:t>
            </a:r>
            <a:r>
              <a:rPr lang="tr-TR" sz="1050" dirty="0" err="1"/>
              <a:t>Everywhere</a:t>
            </a:r>
            <a:r>
              <a:rPr lang="tr-TR" sz="1050" dirty="0"/>
              <a:t> Else. </a:t>
            </a:r>
            <a:r>
              <a:rPr lang="tr-TR" sz="1050" dirty="0" err="1"/>
              <a:t>Bantam</a:t>
            </a:r>
            <a:r>
              <a:rPr lang="tr-TR" sz="1050" dirty="0"/>
              <a:t> </a:t>
            </a:r>
            <a:r>
              <a:rPr lang="tr-TR" sz="1050" dirty="0" err="1"/>
              <a:t>Press</a:t>
            </a:r>
            <a:r>
              <a:rPr lang="tr-TR" sz="1050" dirty="0"/>
              <a:t> Edition, UK.</a:t>
            </a:r>
            <a:endParaRPr lang="en-GB" sz="1050" dirty="0">
              <a:latin typeface="Arial" panose="020B0604020202020204" pitchFamily="34" charset="0"/>
              <a:cs typeface="Arial" panose="020B0604020202020204" pitchFamily="34" charset="0"/>
            </a:endParaRPr>
          </a:p>
          <a:p>
            <a:pPr marL="0" indent="0" algn="just">
              <a:lnSpc>
                <a:spcPct val="100000"/>
              </a:lnSpc>
              <a:spcBef>
                <a:spcPts val="450"/>
              </a:spcBef>
              <a:buClr>
                <a:srgbClr val="160093"/>
              </a:buClr>
              <a:buFont typeface="Courier New" panose="02070309020205020404" pitchFamily="49" charset="0"/>
              <a:buChar char="o"/>
            </a:pPr>
            <a:endParaRPr lang="tr-TR" sz="1350"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48695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t>Mülkiyet Sistemleri ve Gayrimenkul Kavramı</a:t>
            </a:r>
            <a:endParaRPr lang="tr-TR" sz="2400" dirty="0">
              <a:solidFill>
                <a:schemeClr val="tx1"/>
              </a:solidFill>
            </a:endParaRP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pPr>
            <a:r>
              <a:rPr lang="tr-TR" sz="1800" dirty="0">
                <a:latin typeface="Arial" panose="020B0604020202020204" pitchFamily="34" charset="0"/>
                <a:cs typeface="Arial" panose="020B0604020202020204" pitchFamily="34" charset="0"/>
              </a:rPr>
              <a:t>Tarihsel gelişim sürecinde gayrimenkul mülkiyet sistemleri genel olarak üç grupta toplanmaktadır. </a:t>
            </a:r>
          </a:p>
          <a:p>
            <a:pPr marL="0" indent="0" algn="just">
              <a:lnSpc>
                <a:spcPct val="100000"/>
              </a:lnSpc>
              <a:spcBef>
                <a:spcPts val="450"/>
              </a:spcBef>
              <a:buClr>
                <a:srgbClr val="160093"/>
              </a:buClr>
              <a:buFont typeface="Courier New" panose="02070309020205020404" pitchFamily="49" charset="0"/>
              <a:buChar char="o"/>
            </a:pPr>
            <a:r>
              <a:rPr lang="tr-TR" sz="1800" dirty="0">
                <a:latin typeface="Arial" panose="020B0604020202020204" pitchFamily="34" charset="0"/>
                <a:cs typeface="Arial" panose="020B0604020202020204" pitchFamily="34" charset="0"/>
              </a:rPr>
              <a:t> Başlıca mülkiyet sistemleri kısaca aşağıdaki gibi sıralanabilir:</a:t>
            </a:r>
          </a:p>
          <a:p>
            <a:pPr marL="0" indent="0" algn="just">
              <a:lnSpc>
                <a:spcPct val="100000"/>
              </a:lnSpc>
              <a:spcBef>
                <a:spcPts val="450"/>
              </a:spcBef>
              <a:buClr>
                <a:srgbClr val="160093"/>
              </a:buClr>
              <a:buFont typeface="Courier New" panose="02070309020205020404" pitchFamily="49" charset="0"/>
              <a:buChar char="o"/>
            </a:pPr>
            <a:r>
              <a:rPr lang="tr-TR" sz="1800" dirty="0">
                <a:latin typeface="Arial" panose="020B0604020202020204" pitchFamily="34" charset="0"/>
                <a:cs typeface="Arial" panose="020B0604020202020204" pitchFamily="34" charset="0"/>
              </a:rPr>
              <a:t>i. Kamu (Devlet) mülkiyeti</a:t>
            </a:r>
          </a:p>
          <a:p>
            <a:pPr marL="0" indent="0" algn="just">
              <a:lnSpc>
                <a:spcPct val="100000"/>
              </a:lnSpc>
              <a:spcBef>
                <a:spcPts val="450"/>
              </a:spcBef>
              <a:buClr>
                <a:srgbClr val="160093"/>
              </a:buClr>
              <a:buFont typeface="Courier New" panose="02070309020205020404" pitchFamily="49" charset="0"/>
              <a:buChar char="o"/>
            </a:pPr>
            <a:r>
              <a:rPr lang="tr-TR" sz="1800" dirty="0">
                <a:latin typeface="Arial" panose="020B0604020202020204" pitchFamily="34" charset="0"/>
                <a:cs typeface="Arial" panose="020B0604020202020204" pitchFamily="34" charset="0"/>
              </a:rPr>
              <a:t>ii. Toplu veya toplumsal mülkiyet</a:t>
            </a:r>
          </a:p>
          <a:p>
            <a:pPr marL="0" indent="0" algn="just">
              <a:lnSpc>
                <a:spcPct val="100000"/>
              </a:lnSpc>
              <a:spcBef>
                <a:spcPts val="450"/>
              </a:spcBef>
              <a:buClr>
                <a:srgbClr val="160093"/>
              </a:buClr>
              <a:buFont typeface="Courier New" panose="02070309020205020404" pitchFamily="49" charset="0"/>
              <a:buChar char="o"/>
            </a:pPr>
            <a:r>
              <a:rPr lang="tr-TR" sz="1800" dirty="0">
                <a:latin typeface="Arial" panose="020B0604020202020204" pitchFamily="34" charset="0"/>
                <a:cs typeface="Arial" panose="020B0604020202020204" pitchFamily="34" charset="0"/>
              </a:rPr>
              <a:t>iii. Özel mülkiyet</a:t>
            </a:r>
          </a:p>
          <a:p>
            <a:pPr marL="0" indent="0" algn="just">
              <a:lnSpc>
                <a:spcPct val="100000"/>
              </a:lnSpc>
              <a:spcBef>
                <a:spcPts val="450"/>
              </a:spcBef>
              <a:buClr>
                <a:srgbClr val="160093"/>
              </a:buClr>
              <a:buFont typeface="Courier New" panose="02070309020205020404" pitchFamily="49" charset="0"/>
              <a:buChar char="o"/>
            </a:pPr>
            <a:r>
              <a:rPr lang="tr-TR" sz="1800" dirty="0">
                <a:latin typeface="Arial" panose="020B0604020202020204" pitchFamily="34" charset="0"/>
                <a:cs typeface="Arial" panose="020B0604020202020204" pitchFamily="34" charset="0"/>
              </a:rPr>
              <a:t> Başka bir yaklaşımlar mülkiyet sistemleri üç grupta toplanır: </a:t>
            </a:r>
          </a:p>
          <a:p>
            <a:pPr marL="0" indent="0" algn="just">
              <a:lnSpc>
                <a:spcPct val="100000"/>
              </a:lnSpc>
              <a:spcBef>
                <a:spcPts val="450"/>
              </a:spcBef>
              <a:buClr>
                <a:srgbClr val="160093"/>
              </a:buClr>
              <a:buFont typeface="Courier New" panose="02070309020205020404" pitchFamily="49" charset="0"/>
              <a:buChar char="o"/>
            </a:pPr>
            <a:r>
              <a:rPr lang="tr-TR" sz="1800" b="1" dirty="0">
                <a:latin typeface="Arial" panose="020B0604020202020204" pitchFamily="34" charset="0"/>
                <a:cs typeface="Arial" panose="020B0604020202020204" pitchFamily="34" charset="0"/>
              </a:rPr>
              <a:t>i. Klâsik (Liberal) Sistem: </a:t>
            </a:r>
            <a:r>
              <a:rPr lang="tr-TR" sz="1800" dirty="0">
                <a:latin typeface="Arial" panose="020B0604020202020204" pitchFamily="34" charset="0"/>
                <a:cs typeface="Arial" panose="020B0604020202020204" pitchFamily="34" charset="0"/>
              </a:rPr>
              <a:t>Kişi-eşya ilişkisinde malike şey üzerinde sınırsız hak tanır. Üretim ve tüketim mallarının mülkiyeti ilke olarak bireylere aittir. Özel veya bireysel mülkiyet sistemi adı da verilen bu sistemde malikin eşya üzerinde mutlak, sınırsız ve tek</a:t>
            </a:r>
            <a:r>
              <a:rPr lang="tr-TR" sz="2000" dirty="0">
                <a:latin typeface="Arial" panose="020B0604020202020204" pitchFamily="34" charset="0"/>
                <a:cs typeface="Arial" panose="020B0604020202020204" pitchFamily="34" charset="0"/>
              </a:rPr>
              <a:t>elci bir hâki­miyet hakkı mevcuttur.</a:t>
            </a:r>
            <a:endParaRPr lang="tr-TR" sz="2000" b="1" dirty="0">
              <a:latin typeface="Arial" panose="020B0604020202020204" pitchFamily="34" charset="0"/>
              <a:cs typeface="Arial" panose="020B0604020202020204" pitchFamily="34" charset="0"/>
            </a:endParaRPr>
          </a:p>
          <a:p>
            <a:pPr marL="0" indent="0" algn="just">
              <a:lnSpc>
                <a:spcPct val="100000"/>
              </a:lnSpc>
              <a:spcBef>
                <a:spcPts val="0"/>
              </a:spcBef>
              <a:buClr>
                <a:srgbClr val="160093"/>
              </a:buClr>
              <a:buNone/>
            </a:pPr>
            <a:endParaRPr lang="tr-TR" sz="2700" dirty="0"/>
          </a:p>
          <a:p>
            <a:pPr marL="0" indent="0" algn="just">
              <a:lnSpc>
                <a:spcPct val="100000"/>
              </a:lnSpc>
              <a:spcBef>
                <a:spcPts val="0"/>
              </a:spcBef>
              <a:buClr>
                <a:srgbClr val="160093"/>
              </a:buClr>
              <a:buNone/>
            </a:pPr>
            <a:endParaRPr lang="tr-TR" sz="2700" dirty="0"/>
          </a:p>
          <a:p>
            <a:pPr marL="0" indent="0" algn="just">
              <a:lnSpc>
                <a:spcPct val="100000"/>
              </a:lnSpc>
              <a:spcBef>
                <a:spcPts val="450"/>
              </a:spcBef>
              <a:buClr>
                <a:srgbClr val="160093"/>
              </a:buClr>
              <a:buFont typeface="Courier New" panose="02070309020205020404" pitchFamily="49" charset="0"/>
              <a:buChar char="o"/>
            </a:pPr>
            <a:endParaRPr lang="tr-TR" sz="1350"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337981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smtClean="0">
                <a:solidFill>
                  <a:schemeClr val="tx1"/>
                </a:solidFill>
              </a:rPr>
              <a:t>Kaynaklar</a:t>
            </a:r>
            <a:endParaRPr lang="tr-TR" sz="2400" dirty="0">
              <a:solidFill>
                <a:schemeClr val="tx1"/>
              </a:solidFill>
            </a:endParaRP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spcBef>
                <a:spcPct val="0"/>
              </a:spcBef>
              <a:buClr>
                <a:srgbClr val="160093"/>
              </a:buClr>
              <a:buNone/>
            </a:pPr>
            <a:r>
              <a:rPr lang="tr-TR" altLang="tr-TR" sz="1600" dirty="0"/>
              <a:t>Finans Matematiği, Z. Başkaya ve </a:t>
            </a:r>
            <a:r>
              <a:rPr lang="tr-TR" altLang="tr-TR" sz="1600" dirty="0" err="1"/>
              <a:t>D.Alper</a:t>
            </a:r>
            <a:r>
              <a:rPr lang="tr-TR" altLang="tr-TR" sz="1600" dirty="0"/>
              <a:t>, 2. Baskı, Ekin Kitabevi, Bursa, 2003.</a:t>
            </a:r>
          </a:p>
          <a:p>
            <a:pPr marL="0" indent="0" algn="just">
              <a:spcBef>
                <a:spcPct val="0"/>
              </a:spcBef>
              <a:buClr>
                <a:srgbClr val="160093"/>
              </a:buClr>
              <a:buNone/>
            </a:pPr>
            <a:r>
              <a:rPr lang="tr-TR" altLang="tr-TR" sz="1600" dirty="0"/>
              <a:t>İpotek Karşılığı Menkulleştirilmiş Krediler (İKMEK-MORTGACE), K. Yalçıner, Ankara, 2006.</a:t>
            </a:r>
          </a:p>
          <a:p>
            <a:pPr marL="0" indent="0" algn="just">
              <a:spcBef>
                <a:spcPct val="0"/>
              </a:spcBef>
              <a:buClr>
                <a:srgbClr val="160093"/>
              </a:buClr>
              <a:buNone/>
            </a:pPr>
            <a:r>
              <a:rPr lang="tr-TR" altLang="tr-TR" sz="1600" dirty="0"/>
              <a:t>Kadastro Bilgisi, T. </a:t>
            </a:r>
            <a:r>
              <a:rPr lang="tr-TR" altLang="tr-TR" sz="1600" dirty="0" err="1"/>
              <a:t>Tüdeş</a:t>
            </a:r>
            <a:r>
              <a:rPr lang="tr-TR" altLang="tr-TR" sz="1600" dirty="0"/>
              <a:t> ve C. Bıyık, 3. Baskı, Karadeniz Teknik Üniversitesi Mühendislik-Mimarlık Fakültesi Yayınları, Genel Yayın No:174, Fakülte Yayın No:50, KTÜ Matbaası, Trabzon, 2001.</a:t>
            </a:r>
          </a:p>
          <a:p>
            <a:pPr marL="0" indent="0" algn="just">
              <a:spcBef>
                <a:spcPct val="0"/>
              </a:spcBef>
              <a:buClr>
                <a:srgbClr val="160093"/>
              </a:buClr>
              <a:buNone/>
            </a:pPr>
            <a:r>
              <a:rPr lang="tr-TR" altLang="tr-TR" sz="1600" dirty="0"/>
              <a:t>Konut Alanlarının İyileştirilmesinde Toplumsal Bağlam Rolü, Hürriyet </a:t>
            </a:r>
            <a:r>
              <a:rPr lang="tr-TR" altLang="tr-TR" sz="1600" dirty="0" err="1"/>
              <a:t>Öğdül</a:t>
            </a:r>
            <a:r>
              <a:rPr lang="tr-TR" altLang="tr-TR" sz="1600" dirty="0"/>
              <a:t>, Mimar Sinan Üniversitesi, İstanbul, 1999.</a:t>
            </a:r>
          </a:p>
          <a:p>
            <a:pPr marL="0" indent="0" algn="just">
              <a:spcBef>
                <a:spcPct val="0"/>
              </a:spcBef>
              <a:buClr>
                <a:srgbClr val="160093"/>
              </a:buClr>
              <a:buNone/>
            </a:pPr>
            <a:r>
              <a:rPr lang="tr-TR" altLang="tr-TR" sz="1600" dirty="0"/>
              <a:t>Land </a:t>
            </a:r>
            <a:r>
              <a:rPr lang="tr-TR" altLang="tr-TR" sz="1600" dirty="0" err="1"/>
              <a:t>and</a:t>
            </a:r>
            <a:r>
              <a:rPr lang="tr-TR" altLang="tr-TR" sz="1600" dirty="0"/>
              <a:t> </a:t>
            </a:r>
            <a:r>
              <a:rPr lang="tr-TR" altLang="tr-TR" sz="1600" dirty="0" err="1"/>
              <a:t>Estate</a:t>
            </a:r>
            <a:r>
              <a:rPr lang="tr-TR" altLang="tr-TR" sz="1600" dirty="0"/>
              <a:t> Management, J. </a:t>
            </a:r>
            <a:r>
              <a:rPr lang="tr-TR" altLang="tr-TR" sz="1600" dirty="0" err="1"/>
              <a:t>Nix</a:t>
            </a:r>
            <a:r>
              <a:rPr lang="tr-TR" altLang="tr-TR" sz="1600" dirty="0"/>
              <a:t>, P. </a:t>
            </a:r>
            <a:r>
              <a:rPr lang="tr-TR" altLang="tr-TR" sz="1600" dirty="0" err="1"/>
              <a:t>Hill</a:t>
            </a:r>
            <a:r>
              <a:rPr lang="tr-TR" altLang="tr-TR" sz="1600" dirty="0"/>
              <a:t>, N. Williams </a:t>
            </a:r>
            <a:r>
              <a:rPr lang="tr-TR" altLang="tr-TR" sz="1600" dirty="0" err="1"/>
              <a:t>and</a:t>
            </a:r>
            <a:r>
              <a:rPr lang="tr-TR" altLang="tr-TR" sz="1600" dirty="0"/>
              <a:t> J. </a:t>
            </a:r>
            <a:r>
              <a:rPr lang="tr-TR" altLang="tr-TR" sz="1600" dirty="0" err="1"/>
              <a:t>Bough</a:t>
            </a:r>
            <a:r>
              <a:rPr lang="tr-TR" altLang="tr-TR" sz="1600" dirty="0"/>
              <a:t>, Packard Publishing Limited, Third Edition, </a:t>
            </a:r>
            <a:r>
              <a:rPr lang="tr-TR" altLang="tr-TR" sz="1600" dirty="0" err="1"/>
              <a:t>Chichester</a:t>
            </a:r>
            <a:r>
              <a:rPr lang="tr-TR" altLang="tr-TR" sz="1600" dirty="0"/>
              <a:t>, UK, 1999.</a:t>
            </a:r>
          </a:p>
          <a:p>
            <a:pPr marL="0" indent="0" algn="just">
              <a:spcBef>
                <a:spcPct val="0"/>
              </a:spcBef>
              <a:buClr>
                <a:srgbClr val="160093"/>
              </a:buClr>
              <a:buNone/>
            </a:pPr>
            <a:r>
              <a:rPr lang="tr-TR" altLang="tr-TR" sz="1600" dirty="0"/>
              <a:t>Mekanın Politikası, G. </a:t>
            </a:r>
            <a:r>
              <a:rPr lang="tr-TR" altLang="tr-TR" sz="1600" dirty="0" err="1"/>
              <a:t>Bachelard</a:t>
            </a:r>
            <a:r>
              <a:rPr lang="tr-TR" altLang="tr-TR" sz="1600" dirty="0"/>
              <a:t>, Kesit Yayınları, İstanbul, 1996.</a:t>
            </a:r>
          </a:p>
          <a:p>
            <a:pPr marL="0" indent="0" algn="just">
              <a:spcBef>
                <a:spcPct val="0"/>
              </a:spcBef>
              <a:buClr>
                <a:srgbClr val="160093"/>
              </a:buClr>
              <a:buNone/>
            </a:pPr>
            <a:r>
              <a:rPr lang="tr-TR" altLang="tr-TR" sz="1600" dirty="0"/>
              <a:t>Real </a:t>
            </a:r>
            <a:r>
              <a:rPr lang="tr-TR" altLang="tr-TR" sz="1600" dirty="0" err="1"/>
              <a:t>Estate</a:t>
            </a:r>
            <a:r>
              <a:rPr lang="tr-TR" altLang="tr-TR" sz="1600" dirty="0"/>
              <a:t> </a:t>
            </a:r>
            <a:r>
              <a:rPr lang="tr-TR" altLang="tr-TR" sz="1600" dirty="0" err="1"/>
              <a:t>Investment</a:t>
            </a:r>
            <a:r>
              <a:rPr lang="tr-TR" altLang="tr-TR" sz="1600" dirty="0"/>
              <a:t> </a:t>
            </a:r>
            <a:r>
              <a:rPr lang="tr-TR" altLang="tr-TR" sz="1600" dirty="0" err="1"/>
              <a:t>Trusts</a:t>
            </a:r>
            <a:r>
              <a:rPr lang="tr-TR" altLang="tr-TR" sz="1600" dirty="0"/>
              <a:t> </a:t>
            </a:r>
            <a:r>
              <a:rPr lang="tr-TR" altLang="tr-TR" sz="1600" dirty="0" err="1"/>
              <a:t>Handbook</a:t>
            </a:r>
            <a:r>
              <a:rPr lang="tr-TR" altLang="tr-TR" sz="1600" dirty="0"/>
              <a:t>, W.K. </a:t>
            </a:r>
            <a:r>
              <a:rPr lang="tr-TR" altLang="tr-TR" sz="1600" dirty="0" err="1"/>
              <a:t>Kelly</a:t>
            </a:r>
            <a:r>
              <a:rPr lang="tr-TR" altLang="tr-TR" sz="1600" dirty="0"/>
              <a:t>, </a:t>
            </a:r>
            <a:r>
              <a:rPr lang="tr-TR" altLang="tr-TR" sz="1600" dirty="0" err="1"/>
              <a:t>American</a:t>
            </a:r>
            <a:r>
              <a:rPr lang="tr-TR" altLang="tr-TR" sz="1600" dirty="0"/>
              <a:t> </a:t>
            </a:r>
            <a:r>
              <a:rPr lang="tr-TR" altLang="tr-TR" sz="1600" dirty="0" err="1"/>
              <a:t>Law</a:t>
            </a:r>
            <a:r>
              <a:rPr lang="tr-TR" altLang="tr-TR" sz="1600" dirty="0"/>
              <a:t> </a:t>
            </a:r>
            <a:r>
              <a:rPr lang="tr-TR" altLang="tr-TR" sz="1600" dirty="0" err="1"/>
              <a:t>Institute</a:t>
            </a:r>
            <a:r>
              <a:rPr lang="tr-TR" altLang="tr-TR" sz="1600" dirty="0"/>
              <a:t>, USA, 1989.</a:t>
            </a:r>
          </a:p>
          <a:p>
            <a:pPr marL="0" indent="0" algn="just">
              <a:spcBef>
                <a:spcPct val="0"/>
              </a:spcBef>
              <a:buClr>
                <a:srgbClr val="160093"/>
              </a:buClr>
              <a:buNone/>
            </a:pPr>
            <a:r>
              <a:rPr lang="tr-TR" altLang="tr-TR" sz="1600" dirty="0"/>
              <a:t>Real </a:t>
            </a:r>
            <a:r>
              <a:rPr lang="tr-TR" altLang="tr-TR" sz="1600" dirty="0" err="1"/>
              <a:t>Estate</a:t>
            </a:r>
            <a:r>
              <a:rPr lang="tr-TR" altLang="tr-TR" sz="1600" dirty="0"/>
              <a:t> </a:t>
            </a:r>
            <a:r>
              <a:rPr lang="tr-TR" altLang="tr-TR" sz="1600" dirty="0" err="1"/>
              <a:t>Principles</a:t>
            </a:r>
            <a:r>
              <a:rPr lang="tr-TR" altLang="tr-TR" sz="1600" dirty="0"/>
              <a:t> </a:t>
            </a:r>
            <a:r>
              <a:rPr lang="tr-TR" altLang="tr-TR" sz="1600" dirty="0" err="1"/>
              <a:t>and</a:t>
            </a:r>
            <a:r>
              <a:rPr lang="tr-TR" altLang="tr-TR" sz="1600" dirty="0"/>
              <a:t> </a:t>
            </a:r>
            <a:r>
              <a:rPr lang="tr-TR" altLang="tr-TR" sz="1600" dirty="0" err="1"/>
              <a:t>Practices</a:t>
            </a:r>
            <a:r>
              <a:rPr lang="tr-TR" altLang="tr-TR" sz="1600" dirty="0"/>
              <a:t>, G. </a:t>
            </a:r>
            <a:r>
              <a:rPr lang="tr-TR" altLang="tr-TR" sz="1600" dirty="0" err="1"/>
              <a:t>Karvel</a:t>
            </a:r>
            <a:r>
              <a:rPr lang="tr-TR" altLang="tr-TR" sz="1600" dirty="0"/>
              <a:t> ve M.A. </a:t>
            </a:r>
            <a:r>
              <a:rPr lang="tr-TR" altLang="tr-TR" sz="1600" dirty="0" err="1"/>
              <a:t>Unger</a:t>
            </a:r>
            <a:r>
              <a:rPr lang="tr-TR" altLang="tr-TR" sz="1600" dirty="0"/>
              <a:t>, 9. Edition, South-western Publishing </a:t>
            </a:r>
            <a:r>
              <a:rPr lang="tr-TR" altLang="tr-TR" sz="1600" dirty="0" err="1"/>
              <a:t>Co</a:t>
            </a:r>
            <a:r>
              <a:rPr lang="tr-TR" altLang="tr-TR" sz="1600" dirty="0"/>
              <a:t>., Ohio, USA, 1991.</a:t>
            </a:r>
          </a:p>
          <a:p>
            <a:pPr marL="0" indent="0" algn="just">
              <a:spcBef>
                <a:spcPct val="0"/>
              </a:spcBef>
              <a:buClr>
                <a:srgbClr val="160093"/>
              </a:buClr>
              <a:buNone/>
            </a:pPr>
            <a:r>
              <a:rPr lang="tr-TR" altLang="tr-TR" sz="1600" dirty="0"/>
              <a:t>Yatırım Projelerinin Düzenlenmesi Değerlendirilmesi ve İzlenmesi, O. </a:t>
            </a:r>
            <a:r>
              <a:rPr lang="tr-TR" altLang="tr-TR" sz="1600" dirty="0" err="1"/>
              <a:t>Güvemli</a:t>
            </a:r>
            <a:r>
              <a:rPr lang="tr-TR" altLang="tr-TR" sz="1600" dirty="0"/>
              <a:t>, Atlas Yayın Dağıtım Yayın No:7, İstanbul, 2001.</a:t>
            </a:r>
            <a:endParaRPr lang="tr-TR" sz="1400" dirty="0"/>
          </a:p>
        </p:txBody>
      </p:sp>
      <p:sp>
        <p:nvSpPr>
          <p:cNvPr id="13"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7151937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12441</TotalTime>
  <Words>1017</Words>
  <Application>Microsoft Office PowerPoint</Application>
  <PresentationFormat>Ekran Gösterisi (4:3)</PresentationFormat>
  <Paragraphs>70</Paragraphs>
  <Slides>9</Slides>
  <Notes>9</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9</vt:i4>
      </vt:variant>
    </vt:vector>
  </HeadingPairs>
  <TitlesOfParts>
    <vt:vector size="18" baseType="lpstr">
      <vt:lpstr>ＭＳ Ｐゴシック</vt:lpstr>
      <vt:lpstr>Arial</vt:lpstr>
      <vt:lpstr>Calibri</vt:lpstr>
      <vt:lpstr>Century Gothic</vt:lpstr>
      <vt:lpstr>Courier New</vt:lpstr>
      <vt:lpstr>Wingdings</vt:lpstr>
      <vt:lpstr>ekonomi</vt:lpstr>
      <vt:lpstr>1_Rics</vt:lpstr>
      <vt:lpstr>h.t.</vt:lpstr>
      <vt:lpstr>PowerPoint Sunusu</vt:lpstr>
      <vt:lpstr>Ekonomide Malların Sınıflanması ve Gayrimenkuller </vt:lpstr>
      <vt:lpstr>Gayrimenkul Kavramı ve Kapsamı </vt:lpstr>
      <vt:lpstr>Gayrimenkul Kavramı ve Kapsamı </vt:lpstr>
      <vt:lpstr>Gayrimenkul Kavramı ve Kapsamı </vt:lpstr>
      <vt:lpstr>Gayrimenkul Kavramı ve Kapsamı </vt:lpstr>
      <vt:lpstr>Mülkiyet Sistemleri ve Gayrimenkul Kavramı</vt:lpstr>
      <vt:lpstr>Mülkiyet Sistemleri ve Gayrimenkul Kavramı</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sinan güneş</cp:lastModifiedBy>
  <cp:revision>810</cp:revision>
  <cp:lastPrinted>2016-10-24T07:53:35Z</cp:lastPrinted>
  <dcterms:created xsi:type="dcterms:W3CDTF">2016-09-18T09:35:24Z</dcterms:created>
  <dcterms:modified xsi:type="dcterms:W3CDTF">2020-02-21T08:51:57Z</dcterms:modified>
</cp:coreProperties>
</file>