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Bir sanat ürünü veya sanatsal parça nedir?</a:t>
            </a:r>
          </a:p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Sanatsal parça nelerden oluşur?</a:t>
            </a:r>
          </a:p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Estetik, sanatsal parçanın okunmasında gerekli ve hatta vazgeçilmez bir öğe midir?</a:t>
            </a: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“İlkel” sanat ve zihinsel haritalar: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 smtClean="0">
                <a:latin typeface="Bell MT" pitchFamily="18" charset="0"/>
              </a:rPr>
              <a:t>Neredeyse tamamen Batılı sanata dair Batılı kaynaklardan çıkma değerlendirmelerden oluşan dersin ilk 5 </a:t>
            </a:r>
            <a:r>
              <a:rPr lang="tr-TR" sz="2400" dirty="0" smtClean="0">
                <a:latin typeface="Bell MT" pitchFamily="18" charset="0"/>
              </a:rPr>
              <a:t>haftasına, </a:t>
            </a:r>
            <a:r>
              <a:rPr lang="tr-TR" sz="2400" dirty="0" smtClean="0">
                <a:latin typeface="Bell MT" pitchFamily="18" charset="0"/>
              </a:rPr>
              <a:t>bu </a:t>
            </a:r>
            <a:r>
              <a:rPr lang="tr-TR" sz="2400" dirty="0" smtClean="0">
                <a:latin typeface="Bell MT" pitchFamily="18" charset="0"/>
              </a:rPr>
              <a:t>hafta, </a:t>
            </a:r>
            <a:r>
              <a:rPr lang="tr-TR" sz="2400" dirty="0" smtClean="0">
                <a:latin typeface="Bell MT" pitchFamily="18" charset="0"/>
              </a:rPr>
              <a:t>konu ile ilgili kıymetli bir argüman sağlamış ve sağlamakta olan </a:t>
            </a:r>
            <a:r>
              <a:rPr lang="tr-TR" sz="2400" dirty="0" err="1" smtClean="0">
                <a:latin typeface="Bell MT" pitchFamily="18" charset="0"/>
              </a:rPr>
              <a:t>etnografik</a:t>
            </a:r>
            <a:r>
              <a:rPr lang="tr-TR" sz="2400" dirty="0" smtClean="0">
                <a:latin typeface="Bell MT" pitchFamily="18" charset="0"/>
              </a:rPr>
              <a:t> veriler dahil edilmektedir.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 smtClean="0">
                <a:latin typeface="Bell MT" pitchFamily="18" charset="0"/>
              </a:rPr>
              <a:t>Evrensel sanat parçası tanımı ve buna eşlik eden evrensel sanatsal değer gibi tartışma kalemlerinin ilk kısımda Batılı sanat anlayışı içerisinde bile ortak referansları bulunamadığını </a:t>
            </a:r>
            <a:r>
              <a:rPr lang="tr-TR" sz="2400" dirty="0" err="1" smtClean="0">
                <a:latin typeface="Bell MT" pitchFamily="18" charset="0"/>
              </a:rPr>
              <a:t>problematize</a:t>
            </a:r>
            <a:r>
              <a:rPr lang="tr-TR" sz="2400" dirty="0" smtClean="0">
                <a:latin typeface="Bell MT" pitchFamily="18" charset="0"/>
              </a:rPr>
              <a:t> etmişken bu kez </a:t>
            </a:r>
            <a:r>
              <a:rPr lang="tr-TR" sz="2400" dirty="0" err="1" smtClean="0">
                <a:latin typeface="Bell MT" pitchFamily="18" charset="0"/>
              </a:rPr>
              <a:t>etnografik</a:t>
            </a:r>
            <a:r>
              <a:rPr lang="tr-TR" sz="2400" dirty="0" smtClean="0">
                <a:latin typeface="Bell MT" pitchFamily="18" charset="0"/>
              </a:rPr>
              <a:t> veriler eşliğinde antropolojinin sanata yaklaşımının Batılı sanatsal kabulleri sarsıcı niteliğine odaklanacağız. 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>
                <a:latin typeface="Bell MT" pitchFamily="18" charset="0"/>
              </a:rPr>
              <a:t>Özellikle </a:t>
            </a:r>
            <a:r>
              <a:rPr lang="tr-TR" sz="2400" dirty="0" err="1" smtClean="0">
                <a:latin typeface="Bell MT" pitchFamily="18" charset="0"/>
              </a:rPr>
              <a:t>Yolngu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etnografisi</a:t>
            </a:r>
            <a:r>
              <a:rPr lang="tr-TR" sz="2400" dirty="0" smtClean="0">
                <a:latin typeface="Bell MT" pitchFamily="18" charset="0"/>
              </a:rPr>
              <a:t>, sanatın ilham ve yaratıcılık gibi üretimine dair ve odaklanma, haz alma ve anlama gibi tüketimine dair “kabul gören” koşullarının antropolojik bir sette </a:t>
            </a:r>
            <a:r>
              <a:rPr lang="tr-TR" sz="2400" dirty="0" smtClean="0">
                <a:latin typeface="Bell MT" pitchFamily="18" charset="0"/>
              </a:rPr>
              <a:t>neredeyse </a:t>
            </a:r>
            <a:r>
              <a:rPr lang="tr-TR" sz="2400" dirty="0" smtClean="0">
                <a:latin typeface="Bell MT" pitchFamily="18" charset="0"/>
              </a:rPr>
              <a:t>tamamen anlamsız kaldığını ve “ilkel” sanat için bunların yerinin topluluk olmaya, topluluk içerisinde zamansal ve mekansal bir yer kaplamaya ve bu yeri anlamlandırmaya dair zihinsel haritalara bıraktığını gösteriyor.</a:t>
            </a:r>
          </a:p>
          <a:p>
            <a:r>
              <a:rPr lang="tr-TR" sz="2400" dirty="0" smtClean="0">
                <a:latin typeface="Bell MT" pitchFamily="18" charset="0"/>
              </a:rPr>
              <a:t>Bu hafta kapsamında zihinsel harita kavramı ve sanat arasındaki bağlantıları ele alıp kavramın sanatsal parçanın konumlandırılmasında ve değerlendirilmesindeki güncel kullanışlılığını tartışacağız.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</a:t>
            </a:r>
            <a:r>
              <a:rPr lang="tr-TR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smtClean="0">
                <a:latin typeface="Bell MT" pitchFamily="18" charset="0"/>
              </a:rPr>
              <a:t>İleri </a:t>
            </a:r>
            <a:r>
              <a:rPr lang="tr-TR" sz="2400" b="1" dirty="0">
                <a:latin typeface="Bell MT" pitchFamily="18" charset="0"/>
              </a:rPr>
              <a:t>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 smtClean="0">
                <a:latin typeface="Bell MT" pitchFamily="18" charset="0"/>
              </a:rPr>
              <a:t>Morphy</a:t>
            </a:r>
            <a:r>
              <a:rPr lang="tr-TR" sz="2400" dirty="0" smtClean="0">
                <a:latin typeface="Bell MT" pitchFamily="18" charset="0"/>
              </a:rPr>
              <a:t>, H. (1991). </a:t>
            </a:r>
            <a:r>
              <a:rPr lang="tr-TR" sz="2400" i="1" dirty="0" err="1" smtClean="0">
                <a:latin typeface="Bell MT" pitchFamily="18" charset="0"/>
              </a:rPr>
              <a:t>Ancestral</a:t>
            </a:r>
            <a:r>
              <a:rPr lang="tr-TR" sz="2400" i="1" dirty="0" smtClean="0">
                <a:latin typeface="Bell MT" pitchFamily="18" charset="0"/>
              </a:rPr>
              <a:t> </a:t>
            </a:r>
            <a:r>
              <a:rPr lang="tr-TR" sz="2400" i="1" dirty="0" err="1" smtClean="0">
                <a:latin typeface="Bell MT" pitchFamily="18" charset="0"/>
              </a:rPr>
              <a:t>Connections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dirty="0" err="1" smtClean="0">
                <a:latin typeface="Bell MT" pitchFamily="18" charset="0"/>
              </a:rPr>
              <a:t>Oxford</a:t>
            </a:r>
            <a:r>
              <a:rPr lang="tr-TR" sz="2400" dirty="0" smtClean="0">
                <a:latin typeface="Bell MT" pitchFamily="18" charset="0"/>
              </a:rPr>
              <a:t>: </a:t>
            </a:r>
            <a:r>
              <a:rPr lang="tr-TR" sz="2400" dirty="0" err="1" smtClean="0">
                <a:latin typeface="Bell MT" pitchFamily="18" charset="0"/>
              </a:rPr>
              <a:t>Oxford</a:t>
            </a:r>
            <a:r>
              <a:rPr lang="tr-TR" sz="2400" dirty="0" smtClean="0">
                <a:latin typeface="Bell MT" pitchFamily="18" charset="0"/>
              </a:rPr>
              <a:t> UP. (</a:t>
            </a:r>
            <a:r>
              <a:rPr lang="tr-TR" sz="2400" dirty="0" err="1" smtClean="0">
                <a:latin typeface="Bell MT" pitchFamily="18" charset="0"/>
              </a:rPr>
              <a:t>Chapter</a:t>
            </a:r>
            <a:r>
              <a:rPr lang="tr-TR" sz="2400" dirty="0" smtClean="0">
                <a:latin typeface="Bell MT" pitchFamily="18" charset="0"/>
              </a:rPr>
              <a:t> 4 “</a:t>
            </a:r>
            <a:r>
              <a:rPr lang="tr-TR" sz="2400" dirty="0" err="1" smtClean="0">
                <a:latin typeface="Bell MT" pitchFamily="18" charset="0"/>
              </a:rPr>
              <a:t>Rights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to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Paint</a:t>
            </a:r>
            <a:r>
              <a:rPr lang="tr-TR" sz="2400" dirty="0" smtClean="0">
                <a:latin typeface="Bell MT" pitchFamily="18" charset="0"/>
              </a:rPr>
              <a:t>” ve </a:t>
            </a:r>
            <a:r>
              <a:rPr lang="tr-TR" sz="2400" dirty="0" err="1" smtClean="0">
                <a:latin typeface="Bell MT" pitchFamily="18" charset="0"/>
              </a:rPr>
              <a:t>Chapter</a:t>
            </a:r>
            <a:r>
              <a:rPr lang="tr-TR" sz="2400" dirty="0" smtClean="0">
                <a:latin typeface="Bell MT" pitchFamily="18" charset="0"/>
              </a:rPr>
              <a:t> 10 “</a:t>
            </a:r>
            <a:r>
              <a:rPr lang="tr-TR" sz="2400" dirty="0" err="1" smtClean="0">
                <a:latin typeface="Bell MT" pitchFamily="18" charset="0"/>
              </a:rPr>
              <a:t>Mangalili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Iconography</a:t>
            </a:r>
            <a:r>
              <a:rPr lang="tr-TR" sz="2400" dirty="0" smtClean="0">
                <a:latin typeface="Bell MT" pitchFamily="18" charset="0"/>
              </a:rPr>
              <a:t>”)</a:t>
            </a:r>
          </a:p>
          <a:p>
            <a:r>
              <a:rPr lang="tr-TR" sz="2400" dirty="0" err="1" smtClean="0">
                <a:latin typeface="Bell MT" pitchFamily="18" charset="0"/>
              </a:rPr>
              <a:t>Myers</a:t>
            </a:r>
            <a:r>
              <a:rPr lang="tr-TR" sz="2400" dirty="0" smtClean="0">
                <a:latin typeface="Bell MT" pitchFamily="18" charset="0"/>
              </a:rPr>
              <a:t>, F. (1995). “</a:t>
            </a:r>
            <a:r>
              <a:rPr lang="tr-TR" sz="2400" dirty="0" err="1" smtClean="0">
                <a:latin typeface="Bell MT" pitchFamily="18" charset="0"/>
              </a:rPr>
              <a:t>Representing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Culture</a:t>
            </a:r>
            <a:r>
              <a:rPr lang="tr-TR" sz="2400" dirty="0" smtClean="0">
                <a:latin typeface="Bell MT" pitchFamily="18" charset="0"/>
              </a:rPr>
              <a:t>: </a:t>
            </a:r>
            <a:r>
              <a:rPr lang="tr-TR" sz="2400" dirty="0" err="1" smtClean="0">
                <a:latin typeface="Bell MT" pitchFamily="18" charset="0"/>
              </a:rPr>
              <a:t>The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Production</a:t>
            </a:r>
            <a:r>
              <a:rPr lang="tr-TR" sz="2400" dirty="0" smtClean="0">
                <a:latin typeface="Bell MT" pitchFamily="18" charset="0"/>
              </a:rPr>
              <a:t> of </a:t>
            </a:r>
            <a:r>
              <a:rPr lang="tr-TR" sz="2400" dirty="0" err="1" smtClean="0">
                <a:latin typeface="Bell MT" pitchFamily="18" charset="0"/>
              </a:rPr>
              <a:t>Discourses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for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Aboriginal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Acrylic</a:t>
            </a:r>
            <a:r>
              <a:rPr lang="tr-TR" sz="2400" dirty="0" smtClean="0">
                <a:latin typeface="Bell MT" pitchFamily="18" charset="0"/>
              </a:rPr>
              <a:t> Art” in his </a:t>
            </a:r>
            <a:r>
              <a:rPr lang="tr-TR" sz="2400" dirty="0" err="1" smtClean="0">
                <a:latin typeface="Bell MT" pitchFamily="18" charset="0"/>
              </a:rPr>
              <a:t>and</a:t>
            </a:r>
            <a:r>
              <a:rPr lang="tr-TR" sz="2400" dirty="0" smtClean="0">
                <a:latin typeface="Bell MT" pitchFamily="18" charset="0"/>
              </a:rPr>
              <a:t> G. </a:t>
            </a:r>
            <a:r>
              <a:rPr lang="tr-TR" sz="2400" dirty="0" err="1" smtClean="0">
                <a:latin typeface="Bell MT" pitchFamily="18" charset="0"/>
              </a:rPr>
              <a:t>Marcus’s</a:t>
            </a:r>
            <a:r>
              <a:rPr lang="tr-TR" sz="2400" dirty="0" smtClean="0">
                <a:latin typeface="Bell MT" pitchFamily="18" charset="0"/>
              </a:rPr>
              <a:t> (</a:t>
            </a:r>
            <a:r>
              <a:rPr lang="tr-TR" sz="2400" dirty="0" err="1" smtClean="0">
                <a:latin typeface="Bell MT" pitchFamily="18" charset="0"/>
              </a:rPr>
              <a:t>eds</a:t>
            </a:r>
            <a:r>
              <a:rPr lang="tr-TR" sz="2400" dirty="0" smtClean="0">
                <a:latin typeface="Bell MT" pitchFamily="18" charset="0"/>
              </a:rPr>
              <a:t>.) </a:t>
            </a:r>
            <a:r>
              <a:rPr lang="tr-TR" sz="2400" i="1" dirty="0" err="1" smtClean="0">
                <a:latin typeface="Bell MT" pitchFamily="18" charset="0"/>
              </a:rPr>
              <a:t>Traffic</a:t>
            </a:r>
            <a:r>
              <a:rPr lang="tr-TR" sz="2400" i="1" dirty="0" smtClean="0">
                <a:latin typeface="Bell MT" pitchFamily="18" charset="0"/>
              </a:rPr>
              <a:t> in </a:t>
            </a:r>
            <a:r>
              <a:rPr lang="tr-TR" sz="2400" i="1" dirty="0" err="1" smtClean="0">
                <a:latin typeface="Bell MT" pitchFamily="18" charset="0"/>
              </a:rPr>
              <a:t>Culture</a:t>
            </a:r>
            <a:r>
              <a:rPr lang="tr-TR" sz="2400" dirty="0" smtClean="0">
                <a:latin typeface="Bell MT" pitchFamily="18" charset="0"/>
              </a:rPr>
              <a:t>. California: </a:t>
            </a:r>
            <a:r>
              <a:rPr lang="tr-TR" sz="2400" dirty="0" err="1" smtClean="0">
                <a:latin typeface="Bell MT" pitchFamily="18" charset="0"/>
              </a:rPr>
              <a:t>University</a:t>
            </a:r>
            <a:r>
              <a:rPr lang="tr-TR" sz="2400" dirty="0" smtClean="0">
                <a:latin typeface="Bell MT" pitchFamily="18" charset="0"/>
              </a:rPr>
              <a:t> of California </a:t>
            </a:r>
            <a:r>
              <a:rPr lang="tr-TR" sz="2400" dirty="0" err="1" smtClean="0">
                <a:latin typeface="Bell MT" pitchFamily="18" charset="0"/>
              </a:rPr>
              <a:t>Press</a:t>
            </a:r>
            <a:r>
              <a:rPr lang="tr-TR" sz="2400" dirty="0" smtClean="0">
                <a:latin typeface="Bell MT" pitchFamily="18" charset="0"/>
              </a:rPr>
              <a:t>.</a:t>
            </a:r>
          </a:p>
          <a:p>
            <a:r>
              <a:rPr lang="tr-TR" sz="2400" dirty="0" err="1" smtClean="0">
                <a:latin typeface="Bell MT" pitchFamily="18" charset="0"/>
              </a:rPr>
              <a:t>Morphy</a:t>
            </a:r>
            <a:r>
              <a:rPr lang="tr-TR" sz="2400" dirty="0" smtClean="0">
                <a:latin typeface="Bell MT" pitchFamily="18" charset="0"/>
              </a:rPr>
              <a:t>, H. (1992). “</a:t>
            </a:r>
            <a:r>
              <a:rPr lang="tr-TR" sz="2400" dirty="0" err="1" smtClean="0">
                <a:latin typeface="Bell MT" pitchFamily="18" charset="0"/>
              </a:rPr>
              <a:t>The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Anthropology</a:t>
            </a:r>
            <a:r>
              <a:rPr lang="tr-TR" sz="2400" dirty="0" smtClean="0">
                <a:latin typeface="Bell MT" pitchFamily="18" charset="0"/>
              </a:rPr>
              <a:t> of Art”. T. </a:t>
            </a:r>
            <a:r>
              <a:rPr lang="tr-TR" sz="2400" dirty="0" err="1" smtClean="0">
                <a:latin typeface="Bell MT" pitchFamily="18" charset="0"/>
              </a:rPr>
              <a:t>Ingold</a:t>
            </a:r>
            <a:r>
              <a:rPr lang="tr-TR" sz="2400" dirty="0" smtClean="0">
                <a:latin typeface="Bell MT" pitchFamily="18" charset="0"/>
              </a:rPr>
              <a:t> (ed.)</a:t>
            </a:r>
            <a:r>
              <a:rPr lang="tr-TR" sz="2400" dirty="0" smtClean="0"/>
              <a:t> </a:t>
            </a:r>
            <a:r>
              <a:rPr lang="tr-TR" sz="2400" i="1" dirty="0" err="1" smtClean="0">
                <a:latin typeface="Bell MT" pitchFamily="18" charset="0"/>
              </a:rPr>
              <a:t>Encyclopedia</a:t>
            </a:r>
            <a:r>
              <a:rPr lang="tr-TR" sz="2400" i="1" dirty="0" smtClean="0">
                <a:latin typeface="Bell MT" pitchFamily="18" charset="0"/>
              </a:rPr>
              <a:t> in </a:t>
            </a:r>
            <a:r>
              <a:rPr lang="tr-TR" sz="2400" i="1" dirty="0" err="1" smtClean="0">
                <a:latin typeface="Bell MT" pitchFamily="18" charset="0"/>
              </a:rPr>
              <a:t>Anthropology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dirty="0" err="1" smtClean="0">
                <a:latin typeface="Bell MT" pitchFamily="18" charset="0"/>
              </a:rPr>
              <a:t>London</a:t>
            </a:r>
            <a:r>
              <a:rPr lang="tr-TR" sz="2400" dirty="0" smtClean="0">
                <a:latin typeface="Bell MT" pitchFamily="18" charset="0"/>
              </a:rPr>
              <a:t>: </a:t>
            </a:r>
            <a:r>
              <a:rPr lang="tr-TR" sz="2400" dirty="0" err="1" smtClean="0">
                <a:latin typeface="Bell MT" pitchFamily="18" charset="0"/>
              </a:rPr>
              <a:t>Routledge</a:t>
            </a:r>
            <a:r>
              <a:rPr lang="tr-TR" sz="2400" dirty="0" smtClean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305</Words>
  <Application>Microsoft Office PowerPoint</Application>
  <PresentationFormat>Ekran Gösterisi (4:3)</PresentationFormat>
  <Paragraphs>17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1. konu</vt:lpstr>
      <vt:lpstr>6. hafta</vt:lpstr>
      <vt:lpstr>6. hafta</vt:lpstr>
      <vt:lpstr>6.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23</cp:revision>
  <dcterms:created xsi:type="dcterms:W3CDTF">2018-05-08T13:48:36Z</dcterms:created>
  <dcterms:modified xsi:type="dcterms:W3CDTF">2018-05-29T14:02:56Z</dcterms:modified>
</cp:coreProperties>
</file>