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5"/>
  </p:handoutMasterIdLst>
  <p:sldIdLst>
    <p:sldId id="256" r:id="rId3"/>
    <p:sldId id="282" r:id="rId4"/>
    <p:sldId id="284" r:id="rId5"/>
    <p:sldId id="312" r:id="rId6"/>
    <p:sldId id="287" r:id="rId7"/>
    <p:sldId id="289" r:id="rId8"/>
    <p:sldId id="291" r:id="rId9"/>
    <p:sldId id="294" r:id="rId10"/>
    <p:sldId id="296" r:id="rId11"/>
    <p:sldId id="300" r:id="rId12"/>
    <p:sldId id="308" r:id="rId13"/>
    <p:sldId id="321" r:id="rId14"/>
  </p:sldIdLst>
  <p:sldSz cx="9144000" cy="6858000" type="screen4x3"/>
  <p:notesSz cx="6858000" cy="9144000"/>
  <p:defaultTextStyle>
    <a:defPPr>
      <a:defRPr lang="tr-T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71494C-A870-4824-A296-2F74432A4156}" type="doc">
      <dgm:prSet loTypeId="urn:microsoft.com/office/officeart/2005/8/layout/vList3" loCatId="list" qsTypeId="urn:microsoft.com/office/officeart/2005/8/quickstyle/simple1" qsCatId="simple" csTypeId="urn:microsoft.com/office/officeart/2005/8/colors/accent6_1" csCatId="accent6" phldr="1"/>
      <dgm:spPr/>
    </dgm:pt>
    <dgm:pt modelId="{3F900B25-67E9-4EEA-8B89-DD357B8AEFE9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Durumlar ve İlişkilerin Yanlış Anlaşılması ve Uygun Bilgilerin Yokluğu</a:t>
          </a:r>
          <a:endParaRPr lang="tr-TR" sz="2000" dirty="0"/>
        </a:p>
      </dgm:t>
    </dgm:pt>
    <dgm:pt modelId="{0E907A6B-C8D6-4C7F-8ACB-BED84A0CE169}" cxnId="{ECA8F8B5-C4B8-4910-8381-7C5E8F880424}" type="parTrans">
      <dgm:prSet/>
      <dgm:spPr/>
      <dgm:t>
        <a:bodyPr/>
        <a:lstStyle/>
        <a:p>
          <a:endParaRPr lang="tr-TR"/>
        </a:p>
      </dgm:t>
    </dgm:pt>
    <dgm:pt modelId="{176845CF-5C52-4CE1-A780-B6A6B93E59A5}" cxnId="{ECA8F8B5-C4B8-4910-8381-7C5E8F880424}" type="sibTrans">
      <dgm:prSet/>
      <dgm:spPr/>
      <dgm:t>
        <a:bodyPr/>
        <a:lstStyle/>
        <a:p>
          <a:endParaRPr lang="tr-TR"/>
        </a:p>
      </dgm:t>
    </dgm:pt>
    <dgm:pt modelId="{ADE7CB0F-D0DF-4AD1-83C7-2C9DC86E7E6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Hastalık veya Sağlıkla İlgili Engeller</a:t>
          </a:r>
          <a:r>
            <a:rPr lang="tr-TR" sz="2000" dirty="0" smtClean="0"/>
            <a:t> </a:t>
          </a:r>
          <a:endParaRPr lang="tr-TR" sz="2000" dirty="0"/>
        </a:p>
      </dgm:t>
    </dgm:pt>
    <dgm:pt modelId="{D3CC9BBB-4F08-411A-BA0F-DBB16ECAD116}" cxnId="{1D1EB84D-6DFB-43ED-ADE2-D5D7BDFBF6E2}" type="parTrans">
      <dgm:prSet/>
      <dgm:spPr/>
      <dgm:t>
        <a:bodyPr/>
        <a:lstStyle/>
        <a:p>
          <a:endParaRPr lang="tr-TR"/>
        </a:p>
      </dgm:t>
    </dgm:pt>
    <dgm:pt modelId="{9FF747C9-1F39-40A7-8BB7-5F866A7DE636}" cxnId="{1D1EB84D-6DFB-43ED-ADE2-D5D7BDFBF6E2}" type="sibTrans">
      <dgm:prSet/>
      <dgm:spPr/>
      <dgm:t>
        <a:bodyPr/>
        <a:lstStyle/>
        <a:p>
          <a:endParaRPr lang="tr-TR"/>
        </a:p>
      </dgm:t>
    </dgm:pt>
    <dgm:pt modelId="{2D9E0161-04D5-481D-A42C-E27E5E1AFF1B}">
      <dgm:prSet custT="1"/>
      <dgm:spPr/>
      <dgm:t>
        <a:bodyPr/>
        <a:lstStyle/>
        <a:p>
          <a:r>
            <a:rPr lang="tr-TR" sz="2000" dirty="0" smtClean="0">
              <a:effectLst/>
            </a:rPr>
            <a:t>Stresli Durumlardan Kaynaklanan Duygusal Endişe</a:t>
          </a:r>
          <a:endParaRPr lang="tr-TR" sz="2000" dirty="0">
            <a:effectLst/>
          </a:endParaRPr>
        </a:p>
      </dgm:t>
    </dgm:pt>
    <dgm:pt modelId="{CF3097E2-FDEE-40E4-A122-6E4912D82FEF}" cxnId="{1522B089-2B16-4647-83DD-96E872B1DA62}" type="parTrans">
      <dgm:prSet/>
      <dgm:spPr/>
      <dgm:t>
        <a:bodyPr/>
        <a:lstStyle/>
        <a:p>
          <a:endParaRPr lang="tr-TR"/>
        </a:p>
      </dgm:t>
    </dgm:pt>
    <dgm:pt modelId="{278C6152-86C0-4904-930F-D7F731EBF79D}" cxnId="{1522B089-2B16-4647-83DD-96E872B1DA62}" type="sibTrans">
      <dgm:prSet/>
      <dgm:spPr/>
      <dgm:t>
        <a:bodyPr/>
        <a:lstStyle/>
        <a:p>
          <a:endParaRPr lang="tr-TR"/>
        </a:p>
      </dgm:t>
    </dgm:pt>
    <dgm:pt modelId="{51AB4F37-274E-4D0A-A8F5-0894359DA115}">
      <dgm:prSet/>
      <dgm:spPr/>
      <dgm:t>
        <a:bodyPr/>
        <a:lstStyle/>
        <a:p>
          <a:r>
            <a:rPr lang="tr-TR" b="0" dirty="0" smtClean="0">
              <a:effectLst/>
            </a:rPr>
            <a:t>Kişilik Özellikleri ve Yetersizlikler</a:t>
          </a:r>
          <a:endParaRPr lang="tr-TR" b="0" dirty="0">
            <a:effectLst/>
          </a:endParaRPr>
        </a:p>
      </dgm:t>
    </dgm:pt>
    <dgm:pt modelId="{D0532242-EFD6-4AC6-981C-D93EDC7C0A41}" cxnId="{03F730C4-9341-403F-B85F-BD9CCA2E042B}" type="parTrans">
      <dgm:prSet/>
      <dgm:spPr/>
      <dgm:t>
        <a:bodyPr/>
        <a:lstStyle/>
        <a:p>
          <a:endParaRPr lang="tr-TR"/>
        </a:p>
      </dgm:t>
    </dgm:pt>
    <dgm:pt modelId="{1106D8DA-BED9-4F26-A11E-D53C55341C54}" cxnId="{03F730C4-9341-403F-B85F-BD9CCA2E042B}" type="sibTrans">
      <dgm:prSet/>
      <dgm:spPr/>
      <dgm:t>
        <a:bodyPr/>
        <a:lstStyle/>
        <a:p>
          <a:endParaRPr lang="tr-TR"/>
        </a:p>
      </dgm:t>
    </dgm:pt>
    <dgm:pt modelId="{3393EC2C-1856-427B-B407-22E1144F09E5}">
      <dgm:prSet phldrT="[Metin]" custT="1"/>
      <dgm:spPr/>
      <dgm:t>
        <a:bodyPr/>
        <a:lstStyle/>
        <a:p>
          <a:r>
            <a:rPr lang="tr-T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Maddi Kaynakların Yokluğu</a:t>
          </a:r>
          <a:endParaRPr lang="tr-TR" sz="2000" dirty="0"/>
        </a:p>
      </dgm:t>
    </dgm:pt>
    <dgm:pt modelId="{8C57C276-AE94-414E-9EB5-5AD63E2197B2}" cxnId="{28AD9520-88FE-46FA-8964-EC218B01F522}" type="sibTrans">
      <dgm:prSet/>
      <dgm:spPr/>
      <dgm:t>
        <a:bodyPr/>
        <a:lstStyle/>
        <a:p>
          <a:endParaRPr lang="tr-TR"/>
        </a:p>
      </dgm:t>
    </dgm:pt>
    <dgm:pt modelId="{04AFF831-238E-46D4-8A0E-3CA11C7B07D3}" cxnId="{28AD9520-88FE-46FA-8964-EC218B01F522}" type="parTrans">
      <dgm:prSet/>
      <dgm:spPr/>
      <dgm:t>
        <a:bodyPr/>
        <a:lstStyle/>
        <a:p>
          <a:endParaRPr lang="tr-TR"/>
        </a:p>
      </dgm:t>
    </dgm:pt>
    <dgm:pt modelId="{FF9AECCC-2384-4078-898F-15F1807269B2}" type="pres">
      <dgm:prSet presAssocID="{3471494C-A870-4824-A296-2F74432A4156}" presName="linearFlow" presStyleCnt="0">
        <dgm:presLayoutVars>
          <dgm:dir/>
          <dgm:resizeHandles val="exact"/>
        </dgm:presLayoutVars>
      </dgm:prSet>
      <dgm:spPr/>
    </dgm:pt>
    <dgm:pt modelId="{7AC14FF0-2473-47BC-810C-30FA4A9CF130}" type="pres">
      <dgm:prSet presAssocID="{3393EC2C-1856-427B-B407-22E1144F09E5}" presName="composite" presStyleCnt="0"/>
      <dgm:spPr/>
    </dgm:pt>
    <dgm:pt modelId="{AD7AC5E7-43C0-4284-997A-491707C06144}" type="pres">
      <dgm:prSet presAssocID="{3393EC2C-1856-427B-B407-22E1144F09E5}" presName="imgShp" presStyleLbl="fgImgPlace1" presStyleIdx="0" presStyleCnt="5"/>
      <dgm:spPr/>
    </dgm:pt>
    <dgm:pt modelId="{4FAC9F67-F38A-4973-931E-DC4F0D180AD7}" type="pres">
      <dgm:prSet presAssocID="{3393EC2C-1856-427B-B407-22E1144F09E5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985E71-BCA6-4B9E-8D27-34FFCD44BC28}" type="pres">
      <dgm:prSet presAssocID="{8C57C276-AE94-414E-9EB5-5AD63E2197B2}" presName="spacing" presStyleCnt="0"/>
      <dgm:spPr/>
    </dgm:pt>
    <dgm:pt modelId="{408B7CBF-10E2-449E-875F-D8C29CA166B3}" type="pres">
      <dgm:prSet presAssocID="{3F900B25-67E9-4EEA-8B89-DD357B8AEFE9}" presName="composite" presStyleCnt="0"/>
      <dgm:spPr/>
    </dgm:pt>
    <dgm:pt modelId="{B2F3D757-4FE5-4DB9-A82F-37F09AA2A43C}" type="pres">
      <dgm:prSet presAssocID="{3F900B25-67E9-4EEA-8B89-DD357B8AEFE9}" presName="imgShp" presStyleLbl="fgImgPlace1" presStyleIdx="1" presStyleCnt="5"/>
      <dgm:spPr/>
    </dgm:pt>
    <dgm:pt modelId="{BD03B4DD-F8EC-48A7-BC05-1ED7D1F8B063}" type="pres">
      <dgm:prSet presAssocID="{3F900B25-67E9-4EEA-8B89-DD357B8AEFE9}" presName="tx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533EF4-27EB-4502-9289-57207B96F84D}" type="pres">
      <dgm:prSet presAssocID="{176845CF-5C52-4CE1-A780-B6A6B93E59A5}" presName="spacing" presStyleCnt="0"/>
      <dgm:spPr/>
    </dgm:pt>
    <dgm:pt modelId="{29B38393-701F-4B5F-86A2-426F29A90289}" type="pres">
      <dgm:prSet presAssocID="{ADE7CB0F-D0DF-4AD1-83C7-2C9DC86E7E65}" presName="composite" presStyleCnt="0"/>
      <dgm:spPr/>
    </dgm:pt>
    <dgm:pt modelId="{89DD6AD5-A955-4BD7-9BA5-908305A1C3D6}" type="pres">
      <dgm:prSet presAssocID="{ADE7CB0F-D0DF-4AD1-83C7-2C9DC86E7E65}" presName="imgShp" presStyleLbl="fgImgPlace1" presStyleIdx="2" presStyleCnt="5"/>
      <dgm:spPr/>
    </dgm:pt>
    <dgm:pt modelId="{8D235D3D-4F63-43A8-8806-CE94EA85F50A}" type="pres">
      <dgm:prSet presAssocID="{ADE7CB0F-D0DF-4AD1-83C7-2C9DC86E7E65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D8BD658-B167-454F-B784-065A9E31CD39}" type="pres">
      <dgm:prSet presAssocID="{9FF747C9-1F39-40A7-8BB7-5F866A7DE636}" presName="spacing" presStyleCnt="0"/>
      <dgm:spPr/>
    </dgm:pt>
    <dgm:pt modelId="{212AB59C-6301-4B66-A02F-EC2BF3EF9647}" type="pres">
      <dgm:prSet presAssocID="{2D9E0161-04D5-481D-A42C-E27E5E1AFF1B}" presName="composite" presStyleCnt="0"/>
      <dgm:spPr/>
    </dgm:pt>
    <dgm:pt modelId="{758B5FEB-E509-47D8-8A82-7F271022C2F1}" type="pres">
      <dgm:prSet presAssocID="{2D9E0161-04D5-481D-A42C-E27E5E1AFF1B}" presName="imgShp" presStyleLbl="fgImgPlace1" presStyleIdx="3" presStyleCnt="5"/>
      <dgm:spPr/>
    </dgm:pt>
    <dgm:pt modelId="{4614FB1E-E108-4DFA-8EDC-7F3F6EC696F2}" type="pres">
      <dgm:prSet presAssocID="{2D9E0161-04D5-481D-A42C-E27E5E1AFF1B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0AAD8BB-8366-4EEB-AC6C-E3F8DFEAF2CB}" type="pres">
      <dgm:prSet presAssocID="{278C6152-86C0-4904-930F-D7F731EBF79D}" presName="spacing" presStyleCnt="0"/>
      <dgm:spPr/>
    </dgm:pt>
    <dgm:pt modelId="{C99F75AB-D651-42D3-A440-8DD1FE22E248}" type="pres">
      <dgm:prSet presAssocID="{51AB4F37-274E-4D0A-A8F5-0894359DA115}" presName="composite" presStyleCnt="0"/>
      <dgm:spPr/>
    </dgm:pt>
    <dgm:pt modelId="{ED4D023A-13DB-47C7-9805-20F56386AAEF}" type="pres">
      <dgm:prSet presAssocID="{51AB4F37-274E-4D0A-A8F5-0894359DA115}" presName="imgShp" presStyleLbl="fgImgPlace1" presStyleIdx="4" presStyleCnt="5"/>
      <dgm:spPr/>
    </dgm:pt>
    <dgm:pt modelId="{FB51600B-8D72-4806-834F-9F91A8C657A6}" type="pres">
      <dgm:prSet presAssocID="{51AB4F37-274E-4D0A-A8F5-0894359DA115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F9B59482-BF85-4D4D-B102-C5369E7F5387}" type="presOf" srcId="{3471494C-A870-4824-A296-2F74432A4156}" destId="{FF9AECCC-2384-4078-898F-15F1807269B2}" srcOrd="0" destOrd="0" presId="urn:microsoft.com/office/officeart/2005/8/layout/vList3"/>
    <dgm:cxn modelId="{1D1EB84D-6DFB-43ED-ADE2-D5D7BDFBF6E2}" srcId="{3471494C-A870-4824-A296-2F74432A4156}" destId="{ADE7CB0F-D0DF-4AD1-83C7-2C9DC86E7E65}" srcOrd="2" destOrd="0" parTransId="{D3CC9BBB-4F08-411A-BA0F-DBB16ECAD116}" sibTransId="{9FF747C9-1F39-40A7-8BB7-5F866A7DE636}"/>
    <dgm:cxn modelId="{6DFF5225-3FC1-4C68-B98E-F4FE87812E81}" type="presOf" srcId="{3F900B25-67E9-4EEA-8B89-DD357B8AEFE9}" destId="{BD03B4DD-F8EC-48A7-BC05-1ED7D1F8B063}" srcOrd="0" destOrd="0" presId="urn:microsoft.com/office/officeart/2005/8/layout/vList3"/>
    <dgm:cxn modelId="{28AD9520-88FE-46FA-8964-EC218B01F522}" srcId="{3471494C-A870-4824-A296-2F74432A4156}" destId="{3393EC2C-1856-427B-B407-22E1144F09E5}" srcOrd="0" destOrd="0" parTransId="{04AFF831-238E-46D4-8A0E-3CA11C7B07D3}" sibTransId="{8C57C276-AE94-414E-9EB5-5AD63E2197B2}"/>
    <dgm:cxn modelId="{775FE6AB-1ABF-4122-A68F-54018600924C}" type="presOf" srcId="{51AB4F37-274E-4D0A-A8F5-0894359DA115}" destId="{FB51600B-8D72-4806-834F-9F91A8C657A6}" srcOrd="0" destOrd="0" presId="urn:microsoft.com/office/officeart/2005/8/layout/vList3"/>
    <dgm:cxn modelId="{F9EDDB4F-63DF-48F3-80D5-7F4BDF8A0759}" type="presOf" srcId="{ADE7CB0F-D0DF-4AD1-83C7-2C9DC86E7E65}" destId="{8D235D3D-4F63-43A8-8806-CE94EA85F50A}" srcOrd="0" destOrd="0" presId="urn:microsoft.com/office/officeart/2005/8/layout/vList3"/>
    <dgm:cxn modelId="{430889DE-15F5-4518-996F-DE09CE96239F}" type="presOf" srcId="{3393EC2C-1856-427B-B407-22E1144F09E5}" destId="{4FAC9F67-F38A-4973-931E-DC4F0D180AD7}" srcOrd="0" destOrd="0" presId="urn:microsoft.com/office/officeart/2005/8/layout/vList3"/>
    <dgm:cxn modelId="{03F730C4-9341-403F-B85F-BD9CCA2E042B}" srcId="{3471494C-A870-4824-A296-2F74432A4156}" destId="{51AB4F37-274E-4D0A-A8F5-0894359DA115}" srcOrd="4" destOrd="0" parTransId="{D0532242-EFD6-4AC6-981C-D93EDC7C0A41}" sibTransId="{1106D8DA-BED9-4F26-A11E-D53C55341C54}"/>
    <dgm:cxn modelId="{1522B089-2B16-4647-83DD-96E872B1DA62}" srcId="{3471494C-A870-4824-A296-2F74432A4156}" destId="{2D9E0161-04D5-481D-A42C-E27E5E1AFF1B}" srcOrd="3" destOrd="0" parTransId="{CF3097E2-FDEE-40E4-A122-6E4912D82FEF}" sibTransId="{278C6152-86C0-4904-930F-D7F731EBF79D}"/>
    <dgm:cxn modelId="{45B56129-0729-4228-B3CB-61F626D12BF3}" type="presOf" srcId="{2D9E0161-04D5-481D-A42C-E27E5E1AFF1B}" destId="{4614FB1E-E108-4DFA-8EDC-7F3F6EC696F2}" srcOrd="0" destOrd="0" presId="urn:microsoft.com/office/officeart/2005/8/layout/vList3"/>
    <dgm:cxn modelId="{ECA8F8B5-C4B8-4910-8381-7C5E8F880424}" srcId="{3471494C-A870-4824-A296-2F74432A4156}" destId="{3F900B25-67E9-4EEA-8B89-DD357B8AEFE9}" srcOrd="1" destOrd="0" parTransId="{0E907A6B-C8D6-4C7F-8ACB-BED84A0CE169}" sibTransId="{176845CF-5C52-4CE1-A780-B6A6B93E59A5}"/>
    <dgm:cxn modelId="{D866364C-773D-4479-8352-3F6AC4DDA75E}" type="presParOf" srcId="{FF9AECCC-2384-4078-898F-15F1807269B2}" destId="{7AC14FF0-2473-47BC-810C-30FA4A9CF130}" srcOrd="0" destOrd="0" presId="urn:microsoft.com/office/officeart/2005/8/layout/vList3"/>
    <dgm:cxn modelId="{56999B1D-8317-43AD-B386-275413793CD9}" type="presParOf" srcId="{7AC14FF0-2473-47BC-810C-30FA4A9CF130}" destId="{AD7AC5E7-43C0-4284-997A-491707C06144}" srcOrd="0" destOrd="0" presId="urn:microsoft.com/office/officeart/2005/8/layout/vList3"/>
    <dgm:cxn modelId="{D0E3F2E5-2C68-4B36-A561-31F7834E9502}" type="presParOf" srcId="{7AC14FF0-2473-47BC-810C-30FA4A9CF130}" destId="{4FAC9F67-F38A-4973-931E-DC4F0D180AD7}" srcOrd="1" destOrd="0" presId="urn:microsoft.com/office/officeart/2005/8/layout/vList3"/>
    <dgm:cxn modelId="{5FBC4E6D-10A1-4255-B7C7-1865FEA266C0}" type="presParOf" srcId="{FF9AECCC-2384-4078-898F-15F1807269B2}" destId="{3D985E71-BCA6-4B9E-8D27-34FFCD44BC28}" srcOrd="1" destOrd="0" presId="urn:microsoft.com/office/officeart/2005/8/layout/vList3"/>
    <dgm:cxn modelId="{7E6B7214-762B-4E2B-96D1-A33D4A4A22DA}" type="presParOf" srcId="{FF9AECCC-2384-4078-898F-15F1807269B2}" destId="{408B7CBF-10E2-449E-875F-D8C29CA166B3}" srcOrd="2" destOrd="0" presId="urn:microsoft.com/office/officeart/2005/8/layout/vList3"/>
    <dgm:cxn modelId="{C7096768-D046-4ACC-9F59-4F16F79468E3}" type="presParOf" srcId="{408B7CBF-10E2-449E-875F-D8C29CA166B3}" destId="{B2F3D757-4FE5-4DB9-A82F-37F09AA2A43C}" srcOrd="0" destOrd="0" presId="urn:microsoft.com/office/officeart/2005/8/layout/vList3"/>
    <dgm:cxn modelId="{691184BF-8694-44D0-AF6C-2DF4FA646A6E}" type="presParOf" srcId="{408B7CBF-10E2-449E-875F-D8C29CA166B3}" destId="{BD03B4DD-F8EC-48A7-BC05-1ED7D1F8B063}" srcOrd="1" destOrd="0" presId="urn:microsoft.com/office/officeart/2005/8/layout/vList3"/>
    <dgm:cxn modelId="{0CE64757-C9AE-4743-BF75-338E1DEA4415}" type="presParOf" srcId="{FF9AECCC-2384-4078-898F-15F1807269B2}" destId="{33533EF4-27EB-4502-9289-57207B96F84D}" srcOrd="3" destOrd="0" presId="urn:microsoft.com/office/officeart/2005/8/layout/vList3"/>
    <dgm:cxn modelId="{90D5310F-464A-4A30-97B8-6A7A50AD7815}" type="presParOf" srcId="{FF9AECCC-2384-4078-898F-15F1807269B2}" destId="{29B38393-701F-4B5F-86A2-426F29A90289}" srcOrd="4" destOrd="0" presId="urn:microsoft.com/office/officeart/2005/8/layout/vList3"/>
    <dgm:cxn modelId="{9293789A-A52E-462F-AEBA-840C802974F0}" type="presParOf" srcId="{29B38393-701F-4B5F-86A2-426F29A90289}" destId="{89DD6AD5-A955-4BD7-9BA5-908305A1C3D6}" srcOrd="0" destOrd="0" presId="urn:microsoft.com/office/officeart/2005/8/layout/vList3"/>
    <dgm:cxn modelId="{F6EFA3A6-C2D5-4EB7-9BDB-8C612D6FA0C5}" type="presParOf" srcId="{29B38393-701F-4B5F-86A2-426F29A90289}" destId="{8D235D3D-4F63-43A8-8806-CE94EA85F50A}" srcOrd="1" destOrd="0" presId="urn:microsoft.com/office/officeart/2005/8/layout/vList3"/>
    <dgm:cxn modelId="{7A96BD7A-47C9-4EE5-9968-89B24934801B}" type="presParOf" srcId="{FF9AECCC-2384-4078-898F-15F1807269B2}" destId="{3D8BD658-B167-454F-B784-065A9E31CD39}" srcOrd="5" destOrd="0" presId="urn:microsoft.com/office/officeart/2005/8/layout/vList3"/>
    <dgm:cxn modelId="{FBBF558C-0746-4FFC-B137-0D097256ABA4}" type="presParOf" srcId="{FF9AECCC-2384-4078-898F-15F1807269B2}" destId="{212AB59C-6301-4B66-A02F-EC2BF3EF9647}" srcOrd="6" destOrd="0" presId="urn:microsoft.com/office/officeart/2005/8/layout/vList3"/>
    <dgm:cxn modelId="{C96D98D2-A6A1-48B0-AAEE-BC1991C5F2EB}" type="presParOf" srcId="{212AB59C-6301-4B66-A02F-EC2BF3EF9647}" destId="{758B5FEB-E509-47D8-8A82-7F271022C2F1}" srcOrd="0" destOrd="0" presId="urn:microsoft.com/office/officeart/2005/8/layout/vList3"/>
    <dgm:cxn modelId="{27398487-133F-42DA-B729-CE879A1857B8}" type="presParOf" srcId="{212AB59C-6301-4B66-A02F-EC2BF3EF9647}" destId="{4614FB1E-E108-4DFA-8EDC-7F3F6EC696F2}" srcOrd="1" destOrd="0" presId="urn:microsoft.com/office/officeart/2005/8/layout/vList3"/>
    <dgm:cxn modelId="{C7A59359-BBE2-461E-99D9-602821443338}" type="presParOf" srcId="{FF9AECCC-2384-4078-898F-15F1807269B2}" destId="{60AAD8BB-8366-4EEB-AC6C-E3F8DFEAF2CB}" srcOrd="7" destOrd="0" presId="urn:microsoft.com/office/officeart/2005/8/layout/vList3"/>
    <dgm:cxn modelId="{84949145-5599-4538-B315-10E3DBB8CB3D}" type="presParOf" srcId="{FF9AECCC-2384-4078-898F-15F1807269B2}" destId="{C99F75AB-D651-42D3-A440-8DD1FE22E248}" srcOrd="8" destOrd="0" presId="urn:microsoft.com/office/officeart/2005/8/layout/vList3"/>
    <dgm:cxn modelId="{59C38155-7A6A-4936-A0D6-4760F5C7843A}" type="presParOf" srcId="{C99F75AB-D651-42D3-A440-8DD1FE22E248}" destId="{ED4D023A-13DB-47C7-9805-20F56386AAEF}" srcOrd="0" destOrd="0" presId="urn:microsoft.com/office/officeart/2005/8/layout/vList3"/>
    <dgm:cxn modelId="{18A0C09D-C2C0-4D21-B584-939D38DB18A8}" type="presParOf" srcId="{C99F75AB-D651-42D3-A440-8DD1FE22E248}" destId="{FB51600B-8D72-4806-834F-9F91A8C657A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C9F67-F38A-4973-931E-DC4F0D180AD7}">
      <dsp:nvSpPr>
        <dsp:cNvPr id="0" name=""/>
        <dsp:cNvSpPr/>
      </dsp:nvSpPr>
      <dsp:spPr>
        <a:xfrm rot="10800000">
          <a:off x="1611914" y="2926"/>
          <a:ext cx="5650467" cy="75470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280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Maddi Kaynakların Yokluğu</a:t>
          </a:r>
          <a:endParaRPr lang="tr-TR" sz="2000" kern="1200" dirty="0"/>
        </a:p>
      </dsp:txBody>
      <dsp:txXfrm rot="10800000">
        <a:off x="1800590" y="2926"/>
        <a:ext cx="5461791" cy="754705"/>
      </dsp:txXfrm>
    </dsp:sp>
    <dsp:sp modelId="{AD7AC5E7-43C0-4284-997A-491707C06144}">
      <dsp:nvSpPr>
        <dsp:cNvPr id="0" name=""/>
        <dsp:cNvSpPr/>
      </dsp:nvSpPr>
      <dsp:spPr>
        <a:xfrm>
          <a:off x="1234561" y="2926"/>
          <a:ext cx="754705" cy="754705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3B4DD-F8EC-48A7-BC05-1ED7D1F8B063}">
      <dsp:nvSpPr>
        <dsp:cNvPr id="0" name=""/>
        <dsp:cNvSpPr/>
      </dsp:nvSpPr>
      <dsp:spPr>
        <a:xfrm rot="10800000">
          <a:off x="1611914" y="982916"/>
          <a:ext cx="5650467" cy="75470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280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Durumlar ve İlişkilerin Yanlış Anlaşılması ve Uygun Bilgilerin Yokluğu</a:t>
          </a:r>
          <a:endParaRPr lang="tr-TR" sz="2000" kern="1200" dirty="0"/>
        </a:p>
      </dsp:txBody>
      <dsp:txXfrm rot="10800000">
        <a:off x="1800590" y="982916"/>
        <a:ext cx="5461791" cy="754705"/>
      </dsp:txXfrm>
    </dsp:sp>
    <dsp:sp modelId="{B2F3D757-4FE5-4DB9-A82F-37F09AA2A43C}">
      <dsp:nvSpPr>
        <dsp:cNvPr id="0" name=""/>
        <dsp:cNvSpPr/>
      </dsp:nvSpPr>
      <dsp:spPr>
        <a:xfrm>
          <a:off x="1234561" y="982916"/>
          <a:ext cx="754705" cy="754705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235D3D-4F63-43A8-8806-CE94EA85F50A}">
      <dsp:nvSpPr>
        <dsp:cNvPr id="0" name=""/>
        <dsp:cNvSpPr/>
      </dsp:nvSpPr>
      <dsp:spPr>
        <a:xfrm rot="10800000">
          <a:off x="1611914" y="1962907"/>
          <a:ext cx="5650467" cy="75470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280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Hastalık veya Sağlıkla İlgili Engeller</a:t>
          </a:r>
          <a:r>
            <a:rPr lang="tr-TR" sz="2000" kern="1200" dirty="0" smtClean="0"/>
            <a:t> </a:t>
          </a:r>
          <a:endParaRPr lang="tr-TR" sz="2000" kern="1200" dirty="0"/>
        </a:p>
      </dsp:txBody>
      <dsp:txXfrm rot="10800000">
        <a:off x="1800590" y="1962907"/>
        <a:ext cx="5461791" cy="754705"/>
      </dsp:txXfrm>
    </dsp:sp>
    <dsp:sp modelId="{89DD6AD5-A955-4BD7-9BA5-908305A1C3D6}">
      <dsp:nvSpPr>
        <dsp:cNvPr id="0" name=""/>
        <dsp:cNvSpPr/>
      </dsp:nvSpPr>
      <dsp:spPr>
        <a:xfrm>
          <a:off x="1234561" y="1962907"/>
          <a:ext cx="754705" cy="754705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14FB1E-E108-4DFA-8EDC-7F3F6EC696F2}">
      <dsp:nvSpPr>
        <dsp:cNvPr id="0" name=""/>
        <dsp:cNvSpPr/>
      </dsp:nvSpPr>
      <dsp:spPr>
        <a:xfrm rot="10800000">
          <a:off x="1611914" y="2942897"/>
          <a:ext cx="5650467" cy="75470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2804" tIns="76200" rIns="14224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effectLst/>
            </a:rPr>
            <a:t>Stresli Durumlardan Kaynaklanan Duygusal Endişe</a:t>
          </a:r>
          <a:endParaRPr lang="tr-TR" sz="2000" kern="1200" dirty="0">
            <a:effectLst/>
          </a:endParaRPr>
        </a:p>
      </dsp:txBody>
      <dsp:txXfrm rot="10800000">
        <a:off x="1800590" y="2942897"/>
        <a:ext cx="5461791" cy="754705"/>
      </dsp:txXfrm>
    </dsp:sp>
    <dsp:sp modelId="{758B5FEB-E509-47D8-8A82-7F271022C2F1}">
      <dsp:nvSpPr>
        <dsp:cNvPr id="0" name=""/>
        <dsp:cNvSpPr/>
      </dsp:nvSpPr>
      <dsp:spPr>
        <a:xfrm>
          <a:off x="1234561" y="2942897"/>
          <a:ext cx="754705" cy="754705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51600B-8D72-4806-834F-9F91A8C657A6}">
      <dsp:nvSpPr>
        <dsp:cNvPr id="0" name=""/>
        <dsp:cNvSpPr/>
      </dsp:nvSpPr>
      <dsp:spPr>
        <a:xfrm rot="10800000">
          <a:off x="1611914" y="3922888"/>
          <a:ext cx="5650467" cy="754705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2804" tIns="110490" rIns="206248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0" kern="1200" dirty="0" smtClean="0">
              <a:effectLst/>
            </a:rPr>
            <a:t>Kişilik Özellikleri ve Yetersizlikler</a:t>
          </a:r>
          <a:endParaRPr lang="tr-TR" sz="2900" b="0" kern="1200" dirty="0">
            <a:effectLst/>
          </a:endParaRPr>
        </a:p>
      </dsp:txBody>
      <dsp:txXfrm rot="10800000">
        <a:off x="1800590" y="3922888"/>
        <a:ext cx="5461791" cy="754705"/>
      </dsp:txXfrm>
    </dsp:sp>
    <dsp:sp modelId="{ED4D023A-13DB-47C7-9805-20F56386AAEF}">
      <dsp:nvSpPr>
        <dsp:cNvPr id="0" name=""/>
        <dsp:cNvSpPr/>
      </dsp:nvSpPr>
      <dsp:spPr>
        <a:xfrm>
          <a:off x="1234561" y="3922888"/>
          <a:ext cx="754705" cy="754705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type="homePlate" r:blip="" rot="180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tr-TR" altLang="tr-TR" sz="1200" dirty="0">
                <a:latin typeface="Arial" panose="020B0604020202020204" pitchFamily="34" charset="0"/>
              </a:rPr>
            </a:fld>
            <a:endParaRPr lang="tr-TR" altLang="tr-TR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tr-TR" altLang="tr-TR" dirty="0"/>
              <a:t>Asıl başlık stili için tıklatın</a:t>
            </a:r>
            <a:endParaRPr lang="tr-TR" altLang="tr-TR" dirty="0"/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Asıl metin stillerini düzenle</a:t>
            </a:r>
            <a:endParaRPr dirty="0"/>
          </a:p>
          <a:p>
            <a:pPr lvl="1"/>
            <a:r>
              <a:rPr dirty="0"/>
              <a:t>İkinci düzey</a:t>
            </a:r>
            <a:endParaRPr dirty="0"/>
          </a:p>
          <a:p>
            <a:pPr lvl="2"/>
            <a:r>
              <a:rPr dirty="0"/>
              <a:t>Üçüncü düzey</a:t>
            </a:r>
            <a:endParaRPr dirty="0"/>
          </a:p>
          <a:p>
            <a:pPr lvl="3"/>
            <a:r>
              <a:rPr dirty="0"/>
              <a:t>Dördüncü düzey</a:t>
            </a:r>
            <a:endParaRPr dirty="0"/>
          </a:p>
          <a:p>
            <a:pPr lvl="4"/>
            <a:r>
              <a:rPr dirty="0"/>
              <a:t>Beşinci düzey</a:t>
            </a:r>
            <a:endParaRPr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 hasCustomPrompt="1"/>
          </p:nvPr>
        </p:nvSpPr>
        <p:spPr>
          <a:xfrm>
            <a:off x="900113" y="692150"/>
            <a:ext cx="7772400" cy="2305050"/>
          </a:xfrm>
          <a:ln/>
        </p:spPr>
        <p:txBody>
          <a:bodyPr vert="horz" wrap="square" lIns="91440" tIns="45720" rIns="91440" bIns="45720" anchor="b"/>
          <a:p>
            <a:pPr defTabSz="685800" eaLnBrk="1" hangingPunct="1">
              <a:lnSpc>
                <a:spcPct val="80000"/>
              </a:lnSpc>
              <a:buClrTx/>
              <a:buSzTx/>
              <a:buFontTx/>
              <a:buNone/>
            </a:pPr>
            <a:r>
              <a:rPr lang="tr-TR" altLang="tr-TR" sz="4000" b="1" kern="1200" dirty="0">
                <a:latin typeface="+mj-lt"/>
                <a:ea typeface="+mj-ea"/>
                <a:cs typeface="+mj-cs"/>
              </a:rPr>
              <a:t>BİREYLERLE SOSYAL HİZMET</a:t>
            </a:r>
            <a:br>
              <a:rPr lang="tr-TR" altLang="tr-TR" sz="4000" b="1" kern="1200" dirty="0">
                <a:latin typeface="+mj-lt"/>
                <a:ea typeface="+mj-ea"/>
                <a:cs typeface="+mj-cs"/>
              </a:rPr>
            </a:br>
            <a:br>
              <a:rPr lang="tr-TR" altLang="tr-TR" sz="4000" b="1" kern="1200" dirty="0">
                <a:latin typeface="+mj-lt"/>
                <a:ea typeface="+mj-ea"/>
                <a:cs typeface="+mj-cs"/>
              </a:rPr>
            </a:br>
            <a:r>
              <a:rPr lang="tr-TR" altLang="tr-TR" sz="2400" b="1" kern="1200" dirty="0">
                <a:latin typeface="+mj-lt"/>
                <a:ea typeface="+mj-ea"/>
                <a:cs typeface="+mj-cs"/>
              </a:rPr>
              <a:t>BİREYLERLE SOSYAL HİZMETİN BİLGİ TEMELİ VE İLKELERİ</a:t>
            </a:r>
            <a:endParaRPr lang="tr-TR" altLang="tr-TR" sz="24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1357313" y="4581525"/>
            <a:ext cx="6858000" cy="1655763"/>
          </a:xfrm>
          <a:ln/>
        </p:spPr>
        <p:txBody>
          <a:bodyPr vert="horz" wrap="square" lIns="91440" tIns="45720" rIns="91440" bIns="45720" anchor="t"/>
          <a:p>
            <a:pPr defTabSz="685800" eaLnBrk="1" hangingPunct="1">
              <a:lnSpc>
                <a:spcPct val="70000"/>
              </a:lnSpc>
              <a:buClrTx/>
              <a:buSzTx/>
            </a:pPr>
            <a:r>
              <a:rPr lang="tr-TR" altLang="tr-TR" b="1" kern="1200" dirty="0">
                <a:latin typeface="+mn-lt"/>
                <a:ea typeface="+mn-ea"/>
                <a:cs typeface="+mn-cs"/>
              </a:rPr>
              <a:t>Prof. Dr. Veli DUYAN</a:t>
            </a:r>
            <a:endParaRPr lang="tr-TR" altLang="tr-TR" b="1" kern="1200" dirty="0">
              <a:latin typeface="+mn-lt"/>
              <a:ea typeface="+mn-ea"/>
              <a:cs typeface="+mn-cs"/>
            </a:endParaRPr>
          </a:p>
          <a:p>
            <a:pPr defTabSz="685800" eaLnBrk="1" hangingPunct="1">
              <a:lnSpc>
                <a:spcPct val="70000"/>
              </a:lnSpc>
              <a:buClrTx/>
              <a:buSzTx/>
            </a:pPr>
            <a:r>
              <a:rPr lang="tr-TR" altLang="tr-TR" b="1" kern="1200" dirty="0">
                <a:latin typeface="+mn-lt"/>
                <a:ea typeface="+mn-ea"/>
                <a:cs typeface="+mn-cs"/>
              </a:rPr>
              <a:t>Ankara Üniversitesi</a:t>
            </a:r>
            <a:endParaRPr lang="tr-TR" altLang="tr-TR" b="1" kern="1200" dirty="0">
              <a:latin typeface="+mn-lt"/>
              <a:ea typeface="+mn-ea"/>
              <a:cs typeface="+mn-cs"/>
            </a:endParaRPr>
          </a:p>
          <a:p>
            <a:pPr defTabSz="685800" eaLnBrk="1" hangingPunct="1">
              <a:lnSpc>
                <a:spcPct val="70000"/>
              </a:lnSpc>
              <a:buClrTx/>
              <a:buSzTx/>
            </a:pPr>
            <a:r>
              <a:rPr lang="tr-TR" altLang="tr-TR" b="1" kern="1200" dirty="0">
                <a:latin typeface="+mn-lt"/>
                <a:ea typeface="+mn-ea"/>
                <a:cs typeface="+mn-cs"/>
              </a:rPr>
              <a:t>Sağlık Bilimleri Fakültesi Sosyal Hizmet Bölümü</a:t>
            </a:r>
            <a:endParaRPr lang="tr-TR" altLang="tr-TR" b="1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Unvan 1"/>
          <p:cNvSpPr>
            <a:spLocks noGrp="1"/>
          </p:cNvSpPr>
          <p:nvPr>
            <p:ph type="title" hasCustomPrompt="1"/>
          </p:nvPr>
        </p:nvSpPr>
        <p:spPr>
          <a:xfrm>
            <a:off x="628650" y="365125"/>
            <a:ext cx="7886700" cy="5511800"/>
          </a:xfrm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tr-TR" altLang="tr-TR" sz="3200" b="1" u="sng" dirty="0"/>
              <a:t>Bireylerle Sosyal Hizmetin Bileşenleri</a:t>
            </a:r>
            <a:br>
              <a:rPr lang="tr-TR" altLang="tr-TR" sz="3200" b="1" dirty="0"/>
            </a:br>
            <a:br>
              <a:rPr lang="tr-TR" altLang="tr-TR" sz="3200" b="1" dirty="0"/>
            </a:br>
            <a:br>
              <a:rPr lang="tr-TR" altLang="tr-TR" sz="3200" b="1" dirty="0"/>
            </a:br>
            <a:r>
              <a:rPr lang="tr-TR" altLang="tr-TR" sz="3200" b="1" dirty="0"/>
              <a:t>BİREY + Sorun + KURUM + SORUN ÇÖZME SÜRECİ + SOSYAL HİZMET UZMANI- MÜRACAATÇI İLİŞKİSİ</a:t>
            </a:r>
            <a:endParaRPr lang="tr-TR" altLang="tr-TR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Unvan 1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tr-TR" altLang="tr-TR" sz="3600" b="1" dirty="0"/>
              <a:t>Bireylerle sosyal hizmet yöntemi:</a:t>
            </a:r>
            <a:endParaRPr lang="tr-TR" alt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44450" y="1706563"/>
            <a:ext cx="4519613" cy="3835400"/>
          </a:xfrm>
        </p:spPr>
        <p:txBody>
          <a:bodyPr vert="horz" lIns="91440" tIns="45720" rIns="91440" bIns="45720" rtlCol="0"/>
          <a:p>
            <a:pPr marL="514350" indent="-514350" eaLnBrk="1" hangingPunct="1">
              <a:lnSpc>
                <a:spcPct val="70000"/>
              </a:lnSpc>
              <a:buFontTx/>
              <a:buAutoNum type="arabicPeriod"/>
            </a:pPr>
            <a:r>
              <a:rPr sz="2200" dirty="0"/>
              <a:t>Bireyi saygı görmeye layık, toplum içinde insan onuruna yaraşır biçimde yaşaması gereken bir varlık olarak kabul eder,</a:t>
            </a:r>
            <a:endParaRPr sz="2200" dirty="0"/>
          </a:p>
          <a:p>
            <a:pPr marL="514350" indent="-514350" eaLnBrk="1" hangingPunct="1">
              <a:lnSpc>
                <a:spcPct val="70000"/>
              </a:lnSpc>
              <a:buFontTx/>
              <a:buAutoNum type="arabicPeriod"/>
            </a:pPr>
            <a:r>
              <a:rPr sz="2200" dirty="0"/>
              <a:t>Sorunun çözümlenebilmesi için gerektiğinde birey ve aileyi kendi olanakları yanında toplumsal kaynaklardan yararlandırma sorumluluğu taşır,</a:t>
            </a:r>
            <a:endParaRPr sz="2200" dirty="0"/>
          </a:p>
          <a:p>
            <a:pPr marL="514350" indent="-514350" eaLnBrk="1" hangingPunct="1">
              <a:lnSpc>
                <a:spcPct val="70000"/>
              </a:lnSpc>
              <a:buFontTx/>
              <a:buAutoNum type="arabicPeriod"/>
            </a:pPr>
            <a:r>
              <a:rPr sz="2200" dirty="0"/>
              <a:t>Birey ve sosyal çevre arasındaki sorunların çözümü için karşılıklı ilişkilerin geliştirilmesini amaçlar ve interaksiyonlar üzerinde odaklaşır,</a:t>
            </a:r>
            <a:endParaRPr sz="2200" dirty="0"/>
          </a:p>
          <a:p>
            <a:pPr marL="514350" indent="-514350" eaLnBrk="1" hangingPunct="1">
              <a:lnSpc>
                <a:spcPct val="70000"/>
              </a:lnSpc>
            </a:pPr>
            <a:endParaRPr sz="1600" dirty="0"/>
          </a:p>
        </p:txBody>
      </p:sp>
      <p:sp>
        <p:nvSpPr>
          <p:cNvPr id="4" name="İçerik Yer Tutucusu 2"/>
          <p:cNvSpPr txBox="1"/>
          <p:nvPr/>
        </p:nvSpPr>
        <p:spPr>
          <a:xfrm>
            <a:off x="4572000" y="1690688"/>
            <a:ext cx="4176713" cy="3670300"/>
          </a:xfrm>
          <a:prstGeom prst="rect">
            <a:avLst/>
          </a:prstGeom>
        </p:spPr>
        <p:txBody>
          <a:bodyPr/>
          <a:lstStyle>
            <a:lvl1pPr marL="171450" indent="-171450" algn="l" defTabSz="685800" rtl="0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buFontTx/>
              <a:buNone/>
            </a:pPr>
            <a:r>
              <a:rPr sz="2000" dirty="0"/>
              <a:t>4. Sorunlara yol açan bilinçaltı nedenlerin varlığını kabul etmekle birlikte tedavide bilinç düzeyindeki ve daha çok bugüne ait hususlar üzerinde durur,</a:t>
            </a:r>
            <a:endParaRPr sz="2000" dirty="0"/>
          </a:p>
          <a:p>
            <a:pPr marL="0" lvl="0" indent="0" eaLnBrk="1" hangingPunct="1">
              <a:buFontTx/>
              <a:buNone/>
            </a:pPr>
            <a:r>
              <a:rPr sz="2000" dirty="0"/>
              <a:t>5. Bireyi ve içinde bulunduğu sosyal çevreyi birbirini tamamlayan bir bütün olarak kavrar,</a:t>
            </a:r>
            <a:endParaRPr sz="2000" dirty="0"/>
          </a:p>
          <a:p>
            <a:pPr marL="0" lvl="0" indent="0" eaLnBrk="1" hangingPunct="1">
              <a:buFontTx/>
              <a:buNone/>
            </a:pPr>
            <a:r>
              <a:rPr sz="2000" dirty="0"/>
              <a:t>6. Sorun çözmedeki amaç, birey ve aile birlikte toplumsal huzur ve refahın gerçekleştirilmesidir.</a:t>
            </a:r>
            <a:endParaRPr sz="2000" dirty="0"/>
          </a:p>
          <a:p>
            <a:pPr marL="0" lvl="0" indent="0" eaLnBrk="1" hangingPunct="1"/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84213" y="620713"/>
            <a:ext cx="7778750" cy="5040313"/>
          </a:xfrm>
        </p:spPr>
        <p:txBody>
          <a:bodyPr vert="horz" lIns="91440" tIns="45720" rIns="91440" bIns="45720" rtlCol="0"/>
          <a:p>
            <a:pPr defTabSz="685800" eaLnBrk="1" hangingPunct="1">
              <a:lnSpc>
                <a:spcPct val="80000"/>
              </a:lnSpc>
              <a:buClrTx/>
              <a:buSzTx/>
            </a:pPr>
            <a:r>
              <a:rPr sz="3300" kern="1200" dirty="0">
                <a:latin typeface="Calibri Light" panose="020F0302020204030204" pitchFamily="34" charset="0"/>
                <a:ea typeface="+mn-ea"/>
                <a:cs typeface="+mn-cs"/>
              </a:rPr>
              <a:t>Bireylerle sosyal hizmet müdahalesi insanların birey olarak doyurucu ilişkiler kurmasına, hem kendisine hem de topluma yararlı bir yaşam sürmesine ve değişen toplumsal koşullara uyum sağlayabilmesine yardımcı olmayı amaçlar.</a:t>
            </a:r>
            <a:endParaRPr sz="3300" kern="1200" dirty="0">
              <a:latin typeface="Calibri Light" panose="020F0302020204030204" pitchFamily="34" charset="0"/>
              <a:ea typeface="+mn-ea"/>
              <a:cs typeface="+mn-cs"/>
            </a:endParaRPr>
          </a:p>
          <a:p>
            <a:pPr defTabSz="685800" eaLnBrk="1" hangingPunct="1">
              <a:lnSpc>
                <a:spcPct val="80000"/>
              </a:lnSpc>
              <a:buClrTx/>
              <a:buSzTx/>
            </a:pPr>
            <a:r>
              <a:rPr sz="3300" kern="1200" dirty="0">
                <a:latin typeface="+mn-lt"/>
                <a:ea typeface="+mn-ea"/>
                <a:cs typeface="Times New Roman" panose="02020603050405020304" pitchFamily="18" charset="0"/>
              </a:rPr>
              <a:t>Bireylerle sosyal hizmet; bireyin daha tatmin edici insan ilişkileri geliştirmesi amacıyla bireyin gelişimi ve uyumu ile ilgilenmektedir. Bireyin uyumu ve gelişimi, toplumdaki kaynakları etkili bir şekilde kullanmasına bağlıdır. </a:t>
            </a:r>
            <a:endParaRPr sz="3300" kern="1200" dirty="0">
              <a:latin typeface="+mn-lt"/>
              <a:ea typeface="+mn-ea"/>
              <a:cs typeface="+mn-cs"/>
            </a:endParaRPr>
          </a:p>
          <a:p>
            <a:pPr defTabSz="685800" eaLnBrk="1" hangingPunct="1">
              <a:lnSpc>
                <a:spcPct val="80000"/>
              </a:lnSpc>
              <a:buClrTx/>
              <a:buSzTx/>
            </a:pPr>
            <a:endParaRPr sz="3300" kern="1200" dirty="0">
              <a:latin typeface="Calibri Light" panose="020F03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p>
            <a:pPr indent="287655" algn="ctr" defTabSz="685800" eaLnBrk="1" hangingPunct="1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2495550" algn="l"/>
              </a:tabLst>
            </a:pPr>
            <a:r>
              <a:rPr lang="tr-TR" altLang="tr-TR" sz="3600" b="1" dirty="0">
                <a:effectLst>
                  <a:outerShdw blurRad="38100" dist="38100" dir="2700000">
                    <a:srgbClr val="C0C0C0"/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Bireylerle Sosyal Hizmetin Bilgi Temeli</a:t>
            </a:r>
            <a:endParaRPr lang="tr-TR" altLang="tr-TR" sz="3600" dirty="0">
              <a:effectLst>
                <a:outerShdw blurRad="38100" dist="38100" dir="2700000">
                  <a:srgbClr val="C0C0C0"/>
                </a:outerShdw>
              </a:effectLst>
              <a:ea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457200" y="1844675"/>
            <a:ext cx="8229600" cy="4343400"/>
          </a:xfrm>
        </p:spPr>
        <p:txBody>
          <a:bodyPr vert="horz" wrap="square" lIns="91440" tIns="45720" rIns="91440" bIns="45720" numCol="1" rtlCol="0" anchor="t" anchorCtr="0" compatLnSpc="1"/>
          <a:p>
            <a:pPr marL="0" indent="0" eaLnBrk="1" hangingPunct="1">
              <a:buFontTx/>
              <a:buNone/>
            </a:pPr>
            <a:r>
              <a:rPr lang="tr-TR" altLang="tr-TR" sz="2800" b="1" u="sng" dirty="0">
                <a:effectLst>
                  <a:outerShdw blurRad="38100" dist="38100" dir="2700000">
                    <a:srgbClr val="C0C0C0"/>
                  </a:outerShdw>
                </a:effectLst>
                <a:latin typeface="Calibri Light" panose="020F0302020204030204" pitchFamily="34" charset="0"/>
                <a:cs typeface="Times New Roman" panose="02020603050405020304" pitchFamily="18" charset="0"/>
              </a:rPr>
              <a:t>Kavramlar;</a:t>
            </a:r>
            <a:endParaRPr lang="tr-TR" altLang="tr-TR" sz="2800" b="1" u="sng" dirty="0">
              <a:effectLst>
                <a:outerShdw blurRad="38100" dist="38100" dir="2700000">
                  <a:srgbClr val="C0C0C0"/>
                </a:outerShdw>
              </a:effectLst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Char char="•"/>
            </a:pPr>
            <a:r>
              <a:rPr lang="tr-TR" altLang="tr-TR" sz="2800" dirty="0">
                <a:effectLst>
                  <a:outerShdw blurRad="38100" dist="38100" dir="2700000">
                    <a:srgbClr val="C0C0C0"/>
                  </a:outerShdw>
                </a:effectLst>
                <a:latin typeface="Calibri Light" panose="020F0302020204030204" pitchFamily="34" charset="0"/>
                <a:cs typeface="Times New Roman" panose="02020603050405020304" pitchFamily="18" charset="0"/>
              </a:rPr>
              <a:t>bireyin yaşam deneyimi üzerinde çevrenin etkisi, </a:t>
            </a:r>
            <a:endParaRPr lang="tr-TR" altLang="tr-TR" sz="2800" dirty="0">
              <a:effectLst>
                <a:outerShdw blurRad="38100" dist="38100" dir="2700000">
                  <a:srgbClr val="C0C0C0"/>
                </a:outerShdw>
              </a:effectLst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Char char="•"/>
            </a:pPr>
            <a:r>
              <a:rPr lang="tr-TR" altLang="tr-TR" sz="2800" dirty="0">
                <a:effectLst>
                  <a:outerShdw blurRad="38100" dist="38100" dir="2700000">
                    <a:srgbClr val="C0C0C0"/>
                  </a:outerShdw>
                </a:effectLst>
                <a:latin typeface="Calibri Light" panose="020F0302020204030204" pitchFamily="34" charset="0"/>
                <a:cs typeface="Times New Roman" panose="02020603050405020304" pitchFamily="18" charset="0"/>
              </a:rPr>
              <a:t>temel duygusal ve fiziksel ihtiyaçların önemi, </a:t>
            </a:r>
            <a:endParaRPr lang="tr-TR" altLang="tr-TR" sz="2800" dirty="0">
              <a:effectLst>
                <a:outerShdw blurRad="38100" dist="38100" dir="2700000">
                  <a:srgbClr val="C0C0C0"/>
                </a:outerShdw>
              </a:effectLst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Char char="•"/>
            </a:pPr>
            <a:r>
              <a:rPr lang="tr-TR" altLang="tr-TR" sz="2800" dirty="0">
                <a:effectLst>
                  <a:outerShdw blurRad="38100" dist="38100" dir="2700000">
                    <a:srgbClr val="C0C0C0"/>
                  </a:outerShdw>
                </a:effectLst>
                <a:latin typeface="Calibri Light" panose="020F0302020204030204" pitchFamily="34" charset="0"/>
                <a:cs typeface="Times New Roman" panose="02020603050405020304" pitchFamily="18" charset="0"/>
              </a:rPr>
              <a:t>bu ihtiyaçların karşılanmamasından doğan sonuçlar, </a:t>
            </a:r>
            <a:endParaRPr lang="tr-TR" altLang="tr-TR" sz="2800" dirty="0">
              <a:effectLst>
                <a:outerShdw blurRad="38100" dist="38100" dir="2700000">
                  <a:srgbClr val="C0C0C0"/>
                </a:outerShdw>
              </a:effectLst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Char char="•"/>
            </a:pPr>
            <a:r>
              <a:rPr lang="tr-TR" altLang="tr-TR" sz="2800" dirty="0">
                <a:effectLst>
                  <a:outerShdw blurRad="38100" dist="38100" dir="2700000">
                    <a:srgbClr val="C0C0C0"/>
                  </a:outerShdw>
                </a:effectLst>
                <a:latin typeface="Calibri Light" panose="020F0302020204030204" pitchFamily="34" charset="0"/>
                <a:cs typeface="Times New Roman" panose="02020603050405020304" pitchFamily="18" charset="0"/>
              </a:rPr>
              <a:t>davranışların amacı ve </a:t>
            </a:r>
            <a:endParaRPr lang="tr-TR" altLang="tr-TR" sz="2800" dirty="0">
              <a:effectLst>
                <a:outerShdw blurRad="38100" dist="38100" dir="2700000">
                  <a:srgbClr val="C0C0C0"/>
                </a:outerShdw>
              </a:effectLst>
              <a:latin typeface="Calibri Light" panose="020F03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buChar char="•"/>
            </a:pPr>
            <a:r>
              <a:rPr lang="tr-TR" altLang="tr-TR" sz="2800" dirty="0">
                <a:effectLst>
                  <a:outerShdw blurRad="38100" dist="38100" dir="2700000">
                    <a:srgbClr val="C0C0C0"/>
                  </a:outerShdw>
                </a:effectLst>
                <a:latin typeface="Calibri Light" panose="020F0302020204030204" pitchFamily="34" charset="0"/>
                <a:cs typeface="Times New Roman" panose="02020603050405020304" pitchFamily="18" charset="0"/>
              </a:rPr>
              <a:t>insan hayatına sosyal ve kültürel faktörlerin etkisi</a:t>
            </a:r>
            <a:endParaRPr lang="tr-TR" altLang="tr-TR" sz="2800" dirty="0">
              <a:effectLst>
                <a:outerShdw blurRad="38100" dist="38100" dir="2700000">
                  <a:srgbClr val="C0C0C0"/>
                </a:outerShdw>
              </a:effectLst>
              <a:latin typeface="Calibri Light" panose="020F030202020403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eaLnBrk="1" hangingPunct="1"/>
            <a:r>
              <a:rPr lang="tr-TR" altLang="tr-TR" sz="3200" dirty="0"/>
              <a:t>Mesleki İlişkinin Ayırt Edici Özellikleri</a:t>
            </a:r>
            <a:endParaRPr lang="tr-TR" altLang="tr-TR" sz="3200" dirty="0"/>
          </a:p>
        </p:txBody>
      </p:sp>
      <p:sp>
        <p:nvSpPr>
          <p:cNvPr id="6147" name="2 İçerik Yer Tutucusu"/>
          <p:cNvSpPr>
            <a:spLocks noGrp="1"/>
          </p:cNvSpPr>
          <p:nvPr>
            <p:ph idx="1" hasCustomPrompt="1"/>
          </p:nvPr>
        </p:nvSpPr>
        <p:spPr>
          <a:ln/>
        </p:spPr>
        <p:txBody>
          <a:bodyPr vert="horz" wrap="square" lIns="91440" tIns="45720" rIns="91440" bIns="45720" anchor="t"/>
          <a:p>
            <a:pPr marL="457200" indent="-457200" eaLnBrk="1" hangingPunct="1">
              <a:buFontTx/>
              <a:buAutoNum type="arabicPeriod"/>
            </a:pPr>
            <a:r>
              <a:rPr lang="tr-TR" altLang="tr-TR" sz="2800" dirty="0"/>
              <a:t>Mesleki ilişki sürelidir</a:t>
            </a:r>
            <a:endParaRPr lang="tr-TR" altLang="tr-TR" sz="2800" dirty="0"/>
          </a:p>
          <a:p>
            <a:pPr marL="457200" indent="-457200" eaLnBrk="1" hangingPunct="1">
              <a:buFontTx/>
              <a:buAutoNum type="arabicPeriod"/>
            </a:pPr>
            <a:r>
              <a:rPr lang="tr-TR" altLang="tr-TR" sz="2800" dirty="0"/>
              <a:t>Sosyal hizmet uzmanına belli sorumluluklar yükler,</a:t>
            </a:r>
            <a:endParaRPr lang="tr-TR" altLang="tr-TR" sz="2800" dirty="0"/>
          </a:p>
          <a:p>
            <a:pPr marL="457200" indent="-457200" eaLnBrk="1" hangingPunct="1">
              <a:buFontTx/>
              <a:buAutoNum type="arabicPeriod"/>
            </a:pPr>
            <a:r>
              <a:rPr lang="tr-TR" altLang="tr-TR" sz="2800" dirty="0"/>
              <a:t>Mesleki ilişkinin belli bir amacı vardır,</a:t>
            </a:r>
            <a:endParaRPr lang="tr-TR" altLang="tr-TR" sz="2800" dirty="0"/>
          </a:p>
          <a:p>
            <a:pPr marL="457200" indent="-457200" eaLnBrk="1" hangingPunct="1">
              <a:buFontTx/>
              <a:buAutoNum type="arabicPeriod"/>
            </a:pPr>
            <a:r>
              <a:rPr lang="tr-TR" altLang="tr-TR" sz="2800" dirty="0"/>
              <a:t>Sosyal hizmet uzmanının yetkileri vardır.</a:t>
            </a:r>
            <a:endParaRPr lang="tr-TR" altLang="tr-TR" sz="2800" dirty="0"/>
          </a:p>
          <a:p>
            <a:pPr marL="457200" indent="-457200" eaLnBrk="1" hangingPunct="1">
              <a:buFontTx/>
              <a:buAutoNum type="arabicPeriod"/>
            </a:pPr>
            <a:r>
              <a:rPr lang="tr-TR" altLang="tr-TR" sz="2800" dirty="0"/>
              <a:t>Mesleki ilişki tedavi edicidir.</a:t>
            </a:r>
            <a:endParaRPr lang="tr-TR" altLang="tr-T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Unvan 1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tr-TR" altLang="tr-TR" dirty="0"/>
              <a:t>Bireylerle Sosyal Hizmetin İlkeleri</a:t>
            </a:r>
            <a:endParaRPr lang="tr-TR" altLang="tr-TR" dirty="0"/>
          </a:p>
        </p:txBody>
      </p:sp>
      <p:sp>
        <p:nvSpPr>
          <p:cNvPr id="7171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457200" y="2133600"/>
            <a:ext cx="3898900" cy="2879725"/>
          </a:xfrm>
          <a:ln/>
        </p:spPr>
        <p:txBody>
          <a:bodyPr vert="horz" wrap="square" lIns="91440" tIns="45720" rIns="91440" bIns="45720" anchor="t"/>
          <a:p>
            <a:pPr eaLnBrk="1" hangingPunct="1"/>
            <a:r>
              <a:rPr lang="tr-TR" altLang="tr-TR" dirty="0"/>
              <a:t>bireyselleştirme, </a:t>
            </a:r>
            <a:endParaRPr lang="tr-TR" altLang="tr-TR" dirty="0"/>
          </a:p>
          <a:p>
            <a:pPr eaLnBrk="1" hangingPunct="1"/>
            <a:r>
              <a:rPr lang="tr-TR" altLang="tr-TR" dirty="0"/>
              <a:t>anlamlı ilişki kurma, </a:t>
            </a:r>
            <a:endParaRPr lang="tr-TR" altLang="tr-TR" dirty="0"/>
          </a:p>
          <a:p>
            <a:pPr eaLnBrk="1" hangingPunct="1"/>
            <a:r>
              <a:rPr lang="tr-TR" altLang="tr-TR" dirty="0"/>
              <a:t>kabul etme, </a:t>
            </a:r>
            <a:endParaRPr lang="tr-TR" altLang="tr-TR" dirty="0"/>
          </a:p>
          <a:p>
            <a:pPr eaLnBrk="1" hangingPunct="1"/>
            <a:r>
              <a:rPr lang="tr-TR" altLang="tr-TR" dirty="0"/>
              <a:t>iletişim, </a:t>
            </a:r>
            <a:endParaRPr lang="tr-TR" altLang="tr-TR" dirty="0"/>
          </a:p>
          <a:p>
            <a:pPr eaLnBrk="1" hangingPunct="1"/>
            <a:r>
              <a:rPr lang="tr-TR" altLang="tr-TR" dirty="0"/>
              <a:t>duyguların amaçlı ifade edilmesi, </a:t>
            </a:r>
            <a:endParaRPr lang="tr-TR" altLang="tr-TR" dirty="0"/>
          </a:p>
          <a:p>
            <a:pPr eaLnBrk="1" hangingPunct="1"/>
            <a:r>
              <a:rPr lang="tr-TR" altLang="tr-TR" dirty="0"/>
              <a:t>kontrollü duygusal katılım,</a:t>
            </a:r>
            <a:endParaRPr lang="tr-TR" altLang="tr-TR" dirty="0"/>
          </a:p>
        </p:txBody>
      </p:sp>
      <p:sp>
        <p:nvSpPr>
          <p:cNvPr id="7172" name="İçerik Yer Tutucusu 2"/>
          <p:cNvSpPr txBox="1"/>
          <p:nvPr/>
        </p:nvSpPr>
        <p:spPr>
          <a:xfrm>
            <a:off x="3851275" y="2122488"/>
            <a:ext cx="4448175" cy="23955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171450" indent="-171450" algn="l" defTabSz="685800" rtl="0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defTabSz="685800" eaLnBrk="1" hangingPunct="1"/>
            <a:r>
              <a:rPr lang="tr-TR" altLang="tr-TR" dirty="0"/>
              <a:t>yargılayıcı olmayan tavır,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müracaatçının özerkliği,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sosyal hizmet uzmanın öz farkındalığı,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sosyal işlevsellik,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davranışları düzenleme,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sosyal öğrenme ve gizlilik </a:t>
            </a:r>
            <a:endParaRPr lang="tr-TR" altLang="tr-TR" dirty="0"/>
          </a:p>
          <a:p>
            <a:pPr marL="171450" lvl="0" indent="-171450" defTabSz="685800"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Unvan 1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tr-TR" altLang="tr-TR" dirty="0"/>
              <a:t>Bireylerle Sosyal Hizmetin Temel Varsayımları </a:t>
            </a:r>
            <a:endParaRPr lang="tr-TR" altLang="tr-TR" dirty="0"/>
          </a:p>
        </p:txBody>
      </p:sp>
      <p:sp>
        <p:nvSpPr>
          <p:cNvPr id="8195" name="İçerik Yer Tutucusu 2"/>
          <p:cNvSpPr>
            <a:spLocks noGrp="1"/>
          </p:cNvSpPr>
          <p:nvPr>
            <p:ph idx="1" hasCustomPrompt="1"/>
          </p:nvPr>
        </p:nvSpPr>
        <p:spPr>
          <a:ln/>
        </p:spPr>
        <p:txBody>
          <a:bodyPr vert="horz" wrap="square" lIns="91440" tIns="45720" rIns="91440" bIns="45720" anchor="t"/>
          <a:p>
            <a:pPr eaLnBrk="1" hangingPunct="1"/>
            <a:r>
              <a:rPr lang="tr-TR" altLang="tr-TR" dirty="0">
                <a:cs typeface="Times New Roman" panose="02020603050405020304" pitchFamily="18" charset="0"/>
              </a:rPr>
              <a:t>birey ve toplum birbirine bağımlı ve birbirini tamamlayıcıdır;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dirty="0">
                <a:cs typeface="Times New Roman" panose="02020603050405020304" pitchFamily="18" charset="0"/>
              </a:rPr>
              <a:t>toplumdaki değişik faktörler birey davranışı ve tutumlarını etkiler;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dirty="0">
                <a:cs typeface="Times New Roman" panose="02020603050405020304" pitchFamily="18" charset="0"/>
              </a:rPr>
              <a:t>bazı sorunlar psikolojik ve bazıları ise kişiler arasıdır;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eaLnBrk="1" hangingPunct="1"/>
            <a:r>
              <a:rPr lang="tr-TR" altLang="tr-TR" dirty="0">
                <a:cs typeface="Times New Roman" panose="02020603050405020304" pitchFamily="18" charset="0"/>
              </a:rPr>
              <a:t>bireyle sosyal hizmet sürecinde bilinçli ve kontrollü ilişkiler kurulması amaca hizmet eder; </a:t>
            </a:r>
            <a:endParaRPr lang="tr-TR" altLang="tr-TR" dirty="0">
              <a:cs typeface="Times New Roman" panose="02020603050405020304" pitchFamily="18" charset="0"/>
            </a:endParaRPr>
          </a:p>
          <a:p>
            <a:pPr eaLnBrk="1" hangingPunct="1"/>
            <a:endParaRPr lang="tr-TR" altLang="tr-TR" dirty="0"/>
          </a:p>
        </p:txBody>
      </p:sp>
      <p:sp>
        <p:nvSpPr>
          <p:cNvPr id="8196" name="İçerik Yer Tutucusu 2"/>
          <p:cNvSpPr txBox="1"/>
          <p:nvPr/>
        </p:nvSpPr>
        <p:spPr>
          <a:xfrm>
            <a:off x="598488" y="3644900"/>
            <a:ext cx="8075612" cy="19446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171450" indent="-171450" algn="l" defTabSz="685800" rtl="0" fontAlgn="base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71450" lvl="0" indent="-171450" defTabSz="685800" eaLnBrk="1" hangingPunct="1"/>
            <a:r>
              <a:rPr lang="tr-TR" altLang="tr-TR" dirty="0"/>
              <a:t>bireylerle sosyal hizmet;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kişinin enerjisini ve kapasitesini olumlu yöne yönlendirmesine yardım ederek sorunlarının çözülmesini sağlar; 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bireyle sosyal hizmet herkese ilerlemek için eşit hak verir;</a:t>
            </a:r>
            <a:endParaRPr lang="tr-TR" altLang="tr-TR" dirty="0"/>
          </a:p>
          <a:p>
            <a:pPr marL="171450" lvl="0" indent="-171450" defTabSz="685800" eaLnBrk="1" hangingPunct="1"/>
            <a:r>
              <a:rPr lang="tr-TR" altLang="tr-TR" dirty="0"/>
              <a:t>her ihtiyaç sahibi ve engelli insan için yardım sağlar.</a:t>
            </a:r>
            <a:endParaRPr lang="tr-TR" altLang="tr-TR" dirty="0"/>
          </a:p>
          <a:p>
            <a:pPr marL="171450" lvl="0" indent="-171450" defTabSz="685800" eaLnBrk="1" hangingPunct="1"/>
            <a:endParaRPr lang="tr-TR" alt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457200" y="333375"/>
            <a:ext cx="8229600" cy="5686425"/>
          </a:xfrm>
        </p:spPr>
        <p:txBody>
          <a:bodyPr vert="horz" lIns="91440" tIns="45720" rIns="91440" bIns="45720" rtlCol="0"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sz="1800" u="sng" dirty="0"/>
              <a:t>Felsefi varsayımlar şunlardır: </a:t>
            </a:r>
            <a:endParaRPr sz="1800" u="sng" dirty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sz="1800" u="sng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sz="2400" dirty="0"/>
              <a:t>• Her insan onuru ve değeri olan kişiler olarak değerlendirilmelidir. </a:t>
            </a: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sz="2400" dirty="0"/>
              <a:t>• İnsanlar birbirine bağımlıdır ve bu sosyal gruplar içindeki etkileşimlerinde görülür.</a:t>
            </a: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sz="2400" dirty="0"/>
              <a:t>• İnsan gelişimi ve ilerlemesi için ortak olan insan ihtiyaçları vardır. Ortak ihtiyaçların olması bireylerin biricikliğini yadsımaz.</a:t>
            </a: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sz="2400" dirty="0"/>
              <a:t>• Her birey kendi içinde büyüme ve başarılı olma potansiyeli taşır ve bu potansiyelin farkına varmak her bireyin hakkıdır. Yani insanlar değişme kapasitesine sahiptir.</a:t>
            </a: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r>
              <a:rPr sz="2400" dirty="0"/>
              <a:t>• Toplum, kendi potansiyellerini fark etmelerini sağlayacak araçlara sahip olmayan insanlara yardım etmekle yükümlüdür. </a:t>
            </a:r>
            <a:endParaRPr sz="2400" dirty="0"/>
          </a:p>
          <a:p>
            <a:pPr marL="0" indent="0" algn="just" eaLnBrk="1" hangingPunct="1">
              <a:lnSpc>
                <a:spcPct val="80000"/>
              </a:lnSpc>
              <a:buFontTx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Unvan 1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 eaLnBrk="1" hangingPunct="1"/>
            <a:r>
              <a:rPr lang="tr-TR" altLang="tr-TR" dirty="0"/>
              <a:t>İnsan Davranışlarının Nedenleri</a:t>
            </a:r>
            <a:endParaRPr lang="tr-TR" altLang="tr-TR" dirty="0"/>
          </a:p>
        </p:txBody>
      </p:sp>
      <p:graphicFrame>
        <p:nvGraphicFramePr>
          <p:cNvPr id="4" name="3 Diyagram"/>
          <p:cNvGraphicFramePr/>
          <p:nvPr/>
        </p:nvGraphicFramePr>
        <p:xfrm>
          <a:off x="395536" y="1628800"/>
          <a:ext cx="8496944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Unvan 1"/>
          <p:cNvSpPr>
            <a:spLocks noGrp="1"/>
          </p:cNvSpPr>
          <p:nvPr>
            <p:ph type="title" hasCustomPrompt="1"/>
          </p:nvPr>
        </p:nvSpPr>
        <p:spPr>
          <a:xfrm>
            <a:off x="457200" y="292100"/>
            <a:ext cx="8229600" cy="1049338"/>
          </a:xfrm>
          <a:ln/>
        </p:spPr>
        <p:txBody>
          <a:bodyPr vert="horz" wrap="square" lIns="91440" tIns="45720" rIns="91440" bIns="45720" anchor="ctr"/>
          <a:p>
            <a:pPr eaLnBrk="1" hangingPunct="1"/>
            <a:r>
              <a:rPr lang="tr-TR" altLang="tr-TR" sz="4000" dirty="0"/>
              <a:t>Bireylerle Sosyal Hizmetin Amaçları</a:t>
            </a:r>
            <a:endParaRPr lang="tr-TR" alt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611188" y="1484313"/>
            <a:ext cx="6624638" cy="4752975"/>
          </a:xfrm>
        </p:spPr>
        <p:txBody>
          <a:bodyPr vert="horz" lIns="91440" tIns="45720" rIns="91440" bIns="45720" rtlCol="0"/>
          <a:p>
            <a:pPr eaLnBrk="1" hangingPunct="1">
              <a:lnSpc>
                <a:spcPct val="80000"/>
              </a:lnSpc>
            </a:pPr>
            <a:r>
              <a:rPr sz="1900" dirty="0"/>
              <a:t>sosyal yıkımı engellemek,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müracaatçıyı güçlendirmek,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sosyal işlevselliği sağlamak,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olumlu teşvik sağlamak,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gelişme ve büyüme için fırsatlar yaratmak,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psikolojik zararları telafi etmek,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kendi kendini yönetme kapasitesini artırmak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sosyal katılımı artırmak ,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bireyin toplumla iyi bir uyum yakalaması,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bireyin içsel sorunlarının bulunması,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anlaşılması ve çözülmesi,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bireyin ego gücünün arttırılması,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sorunların önlenmesi ve 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r>
              <a:rPr sz="1900" dirty="0"/>
              <a:t>içsel kaynakların geliştirilmesi</a:t>
            </a:r>
            <a:endParaRPr sz="1900" dirty="0"/>
          </a:p>
          <a:p>
            <a:pPr eaLnBrk="1" hangingPunct="1">
              <a:lnSpc>
                <a:spcPct val="80000"/>
              </a:lnSpc>
            </a:pPr>
            <a:endParaRPr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4281</Words>
  <Application>WPS Presentation</Application>
  <PresentationFormat>Ekran Gösterisi (4:3)</PresentationFormat>
  <Paragraphs>110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Tahoma</vt:lpstr>
      <vt:lpstr>Calibri Light</vt:lpstr>
      <vt:lpstr>Calibri</vt:lpstr>
      <vt:lpstr>Times New Roman</vt:lpstr>
      <vt:lpstr>Microsoft YaHei</vt:lpstr>
      <vt:lpstr/>
      <vt:lpstr>Arial Unicode MS</vt:lpstr>
      <vt:lpstr>Segoe Print</vt:lpstr>
      <vt:lpstr>Office Teması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Company>vd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Sokak Çocukları ve Sosyal Hizmet</dc:title>
  <dc:creator>vd</dc:creator>
  <cp:lastModifiedBy>münevver göker</cp:lastModifiedBy>
  <cp:revision>51</cp:revision>
  <dcterms:created xsi:type="dcterms:W3CDTF">2002-05-28T08:24:13Z</dcterms:created>
  <dcterms:modified xsi:type="dcterms:W3CDTF">2020-04-28T20:20:08Z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