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871539-6BB3-438D-8130-824CD87FF5BF}" type="datetimeFigureOut">
              <a:rPr lang="tr-TR" smtClean="0"/>
              <a:t>25.01.2018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5B6F4-1C47-47D0-8379-1AA3ED11D020}" type="slidenum">
              <a:rPr lang="tr-TR" smtClean="0"/>
              <a:t>‹#›</a:t>
            </a:fld>
            <a:endParaRPr lang="tr-TR"/>
          </a:p>
        </p:txBody>
      </p:sp>
    </p:spTree>
    <p:extLst>
      <p:ext uri="{BB962C8B-B14F-4D97-AF65-F5344CB8AC3E}">
        <p14:creationId xmlns:p14="http://schemas.microsoft.com/office/powerpoint/2010/main" val="1889478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7BA67A7-98D5-42B9-A213-2EE0BBA6914A}"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1D04FB-F165-4D74-83AA-C01BC8AF518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A67A7-98D5-42B9-A213-2EE0BBA6914A}" type="datetimeFigureOut">
              <a:rPr lang="tr-TR" smtClean="0"/>
              <a:t>25.01.2018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D04FB-F165-4D74-83AA-C01BC8AF518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333375"/>
            <a:ext cx="7772400" cy="2014538"/>
          </a:xfrm>
        </p:spPr>
        <p:txBody>
          <a:bodyPr/>
          <a:lstStyle/>
          <a:p>
            <a:pPr eaLnBrk="1" hangingPunct="1"/>
            <a:r>
              <a:rPr lang="tr-TR" altLang="tr-TR" sz="3200" b="1" smtClean="0">
                <a:solidFill>
                  <a:srgbClr val="CC9900"/>
                </a:solidFill>
                <a:latin typeface="Times New Roman" panose="02020603050405020304" pitchFamily="18" charset="0"/>
              </a:rPr>
              <a:t>ÇEVRE POLİTİKALARI</a:t>
            </a:r>
            <a:endParaRPr lang="tr-TR" altLang="tr-TR" sz="3200" b="1" smtClean="0">
              <a:solidFill>
                <a:srgbClr val="FF0000"/>
              </a:solidFill>
              <a:latin typeface="Times New Roman" panose="02020603050405020304" pitchFamily="18" charset="0"/>
            </a:endParaRPr>
          </a:p>
        </p:txBody>
      </p:sp>
      <p:sp>
        <p:nvSpPr>
          <p:cNvPr id="2051" name="Rectangle 3"/>
          <p:cNvSpPr>
            <a:spLocks noGrp="1" noChangeArrowheads="1"/>
          </p:cNvSpPr>
          <p:nvPr>
            <p:ph type="subTitle" idx="1"/>
          </p:nvPr>
        </p:nvSpPr>
        <p:spPr>
          <a:xfrm>
            <a:off x="1476375" y="2997200"/>
            <a:ext cx="6335713" cy="1800225"/>
          </a:xfrm>
        </p:spPr>
        <p:txBody>
          <a:bodyPr rtlCol="0">
            <a:normAutofit fontScale="92500" lnSpcReduction="20000"/>
          </a:bodyPr>
          <a:lstStyle/>
          <a:p>
            <a:pPr eaLnBrk="1" fontAlgn="auto" hangingPunct="1">
              <a:spcAft>
                <a:spcPts val="0"/>
              </a:spcAft>
              <a:defRPr/>
            </a:pPr>
            <a:r>
              <a:rPr lang="tr-TR" sz="2400" b="1" dirty="0" smtClean="0">
                <a:solidFill>
                  <a:srgbClr val="3333CC"/>
                </a:solidFill>
                <a:latin typeface="Times New Roman" pitchFamily="18" charset="0"/>
                <a:cs typeface="Times New Roman" pitchFamily="18" charset="0"/>
              </a:rPr>
              <a:t>Prof. Dr. Nesrin ALGAN</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Ankara Üniversitesi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Siyasal Bilgiler Fakültesi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Siyaset Bilimi ve Kamu Yönetimi Bölümü</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 Kent, Çevre ve Yerel Yönetim  Politikaları Anabilim Dalı</a:t>
            </a:r>
            <a:endParaRPr lang="en-US" sz="2400" b="1" dirty="0" smtClean="0">
              <a:solidFill>
                <a:srgbClr val="3333CC"/>
              </a:solidFill>
              <a:latin typeface="Times New Roman" pitchFamily="18" charset="0"/>
              <a:cs typeface="Times New Roman" pitchFamily="18" charset="0"/>
            </a:endParaRPr>
          </a:p>
        </p:txBody>
      </p:sp>
      <p:pic>
        <p:nvPicPr>
          <p:cNvPr id="4100"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5157788"/>
            <a:ext cx="132397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539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a:xfrm>
            <a:off x="457200" y="704850"/>
            <a:ext cx="6346825" cy="1143000"/>
          </a:xfrm>
        </p:spPr>
        <p:txBody>
          <a:bodyPr>
            <a:normAutofit fontScale="90000"/>
          </a:bodyPr>
          <a:lstStyle/>
          <a:p>
            <a:pPr algn="ctr"/>
            <a:r>
              <a:rPr lang="tr-TR" sz="3600" b="1" smtClean="0">
                <a:solidFill>
                  <a:srgbClr val="FF0000"/>
                </a:solidFill>
                <a:latin typeface="Times New Roman" pitchFamily="18" charset="0"/>
              </a:rPr>
              <a:t>ÇEVRENİN YARGI YOLUYLA KORUNMASI</a:t>
            </a:r>
          </a:p>
        </p:txBody>
      </p:sp>
      <p:sp>
        <p:nvSpPr>
          <p:cNvPr id="67587" name="Rectangle 3"/>
          <p:cNvSpPr>
            <a:spLocks noGrp="1"/>
          </p:cNvSpPr>
          <p:nvPr>
            <p:ph type="body" idx="1"/>
          </p:nvPr>
        </p:nvSpPr>
        <p:spPr/>
        <p:txBody>
          <a:bodyPr>
            <a:normAutofit lnSpcReduction="10000"/>
          </a:bodyPr>
          <a:lstStyle/>
          <a:p>
            <a:pPr>
              <a:lnSpc>
                <a:spcPct val="80000"/>
              </a:lnSpc>
            </a:pPr>
            <a:r>
              <a:rPr lang="tr-TR" sz="1600" smtClean="0">
                <a:latin typeface="Times New Roman" pitchFamily="18" charset="0"/>
              </a:rPr>
              <a:t>Anayasal,</a:t>
            </a:r>
          </a:p>
          <a:p>
            <a:pPr>
              <a:lnSpc>
                <a:spcPct val="80000"/>
              </a:lnSpc>
            </a:pPr>
            <a:r>
              <a:rPr lang="tr-TR" sz="1600" smtClean="0">
                <a:latin typeface="Times New Roman" pitchFamily="18" charset="0"/>
              </a:rPr>
              <a:t>İdari,</a:t>
            </a:r>
          </a:p>
          <a:p>
            <a:pPr>
              <a:lnSpc>
                <a:spcPct val="80000"/>
              </a:lnSpc>
            </a:pPr>
            <a:r>
              <a:rPr lang="tr-TR" sz="1600" smtClean="0">
                <a:latin typeface="Times New Roman" pitchFamily="18" charset="0"/>
              </a:rPr>
              <a:t>Adli.</a:t>
            </a:r>
          </a:p>
          <a:p>
            <a:pPr>
              <a:lnSpc>
                <a:spcPct val="80000"/>
              </a:lnSpc>
              <a:buFont typeface="Wingdings 2" pitchFamily="18" charset="2"/>
              <a:buNone/>
            </a:pPr>
            <a:endParaRPr lang="tr-TR" sz="1600" smtClean="0">
              <a:latin typeface="Times New Roman" pitchFamily="18" charset="0"/>
            </a:endParaRPr>
          </a:p>
          <a:p>
            <a:pPr>
              <a:lnSpc>
                <a:spcPct val="80000"/>
              </a:lnSpc>
            </a:pPr>
            <a:r>
              <a:rPr lang="tr-TR" sz="1600" b="1" smtClean="0">
                <a:latin typeface="Times New Roman" pitchFamily="18" charset="0"/>
              </a:rPr>
              <a:t>Anayasa Mahkemesi Kararları.</a:t>
            </a:r>
          </a:p>
          <a:p>
            <a:pPr>
              <a:lnSpc>
                <a:spcPct val="80000"/>
              </a:lnSpc>
              <a:buFont typeface="Wingdings 2" pitchFamily="18" charset="2"/>
              <a:buNone/>
            </a:pPr>
            <a:endParaRPr lang="tr-TR" sz="1600" b="1" smtClean="0">
              <a:latin typeface="Times New Roman" pitchFamily="18" charset="0"/>
            </a:endParaRPr>
          </a:p>
          <a:p>
            <a:pPr>
              <a:lnSpc>
                <a:spcPct val="80000"/>
              </a:lnSpc>
            </a:pPr>
            <a:r>
              <a:rPr lang="tr-TR" sz="1600" b="1" smtClean="0">
                <a:latin typeface="Times New Roman" pitchFamily="18" charset="0"/>
              </a:rPr>
              <a:t>İdari Nitelikte Cezalar</a:t>
            </a:r>
            <a:r>
              <a:rPr lang="tr-TR" sz="1600" smtClean="0">
                <a:latin typeface="Times New Roman" pitchFamily="18" charset="0"/>
              </a:rPr>
              <a:t>: 2872 sayılı Çevre Kanunu ve bu kanuna istinaden yayımlanan yönetmeliklerde belirlenen usul ve esaslara aykırı olarak atık ve artıkları taşımak, depolamak, uzaklaştırmak, gürültüye neden olmak vb. suçlar nedeni ile uygulanan para cezaları ve faaliyetten men cezaları idari nitelikte cezalardır.İdari para cezaları Çevre Kanununun 20. Maddesinde, faaliyetlerin durdurulması ile ilgili cezalar ise Çevre Kanununun 15. Maddesinde düzenlenmiştir.</a:t>
            </a:r>
          </a:p>
          <a:p>
            <a:pPr>
              <a:lnSpc>
                <a:spcPct val="80000"/>
              </a:lnSpc>
            </a:pPr>
            <a:endParaRPr lang="tr-TR" sz="1600" b="1" smtClean="0">
              <a:latin typeface="Times New Roman" pitchFamily="18" charset="0"/>
            </a:endParaRPr>
          </a:p>
          <a:p>
            <a:pPr>
              <a:lnSpc>
                <a:spcPct val="80000"/>
              </a:lnSpc>
            </a:pPr>
            <a:r>
              <a:rPr lang="tr-TR" sz="1600" b="1" smtClean="0">
                <a:latin typeface="Times New Roman" pitchFamily="18" charset="0"/>
              </a:rPr>
              <a:t>Adli Nitelikteki Cezalar:</a:t>
            </a:r>
            <a:r>
              <a:rPr lang="tr-TR" sz="1600" smtClean="0">
                <a:latin typeface="Times New Roman" pitchFamily="18" charset="0"/>
              </a:rPr>
              <a:t> 5237 sayılı Türk Ceza Kanununun Çevreye Karşı Suçlar başlıklı 2. Bölümünde yeralan 181-182 ve 183. Maddeleri,  çevre kirliliğine neden olduğu tespit edilen gerçek ve tüzel kişilere uygulanacak adli para cezaları ve hapis cezalarını içermektedir. Bu nedenle çevre denetim görevlileri tarafından çevre kirliliğinin tespiti halinde idari nitelikte ceza uygulanmasını takiben, çevre kirliliğine neden olma fiilinin Türk Ceza Kanununun ilgili hükümleri kapsamında değerlendirilerek kamu davası açılması için Cumhuriyet Savcılıklarına suç duyurusunda bulunulmaktadır. </a:t>
            </a:r>
          </a:p>
          <a:p>
            <a:pPr>
              <a:lnSpc>
                <a:spcPct val="80000"/>
              </a:lnSpc>
            </a:pPr>
            <a:r>
              <a:rPr lang="tr-TR" sz="1600" smtClean="0">
                <a:latin typeface="Times New Roman" pitchFamily="18" charset="0"/>
              </a:rPr>
              <a:t>Kabahatler</a:t>
            </a:r>
          </a:p>
          <a:p>
            <a:pPr>
              <a:lnSpc>
                <a:spcPct val="80000"/>
              </a:lnSpc>
            </a:pPr>
            <a:r>
              <a:rPr lang="tr-TR" sz="1600" smtClean="0">
                <a:latin typeface="Times New Roman" pitchFamily="18" charset="0"/>
              </a:rPr>
              <a:t>İmar Kanunu</a:t>
            </a:r>
          </a:p>
        </p:txBody>
      </p:sp>
      <p:pic>
        <p:nvPicPr>
          <p:cNvPr id="6758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Ekran Gösterisi (4:3)</PresentationFormat>
  <Paragraphs>14</Paragraphs>
  <Slides>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vt:i4>
      </vt:variant>
    </vt:vector>
  </HeadingPairs>
  <TitlesOfParts>
    <vt:vector size="7" baseType="lpstr">
      <vt:lpstr>Arial</vt:lpstr>
      <vt:lpstr>Calibri</vt:lpstr>
      <vt:lpstr>Times New Roman</vt:lpstr>
      <vt:lpstr>Wingdings 2</vt:lpstr>
      <vt:lpstr>Ofis Teması</vt:lpstr>
      <vt:lpstr>ÇEVRE POLİTİKALARI</vt:lpstr>
      <vt:lpstr>ÇEVRENİN YARGI YOLUYLA KORUNMASI</vt:lpstr>
    </vt:vector>
  </TitlesOfParts>
  <Company>SBF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ÇEVRENİN YARGI YOLUYLA KORUNMASI</dc:title>
  <dc:creator>Nesrin ALGAN</dc:creator>
  <cp:lastModifiedBy>NESRIN ALGAN</cp:lastModifiedBy>
  <cp:revision>2</cp:revision>
  <dcterms:created xsi:type="dcterms:W3CDTF">2017-12-20T13:43:05Z</dcterms:created>
  <dcterms:modified xsi:type="dcterms:W3CDTF">2018-01-25T13:28:14Z</dcterms:modified>
</cp:coreProperties>
</file>