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1" r:id="rId6"/>
    <p:sldId id="262" r:id="rId7"/>
    <p:sldId id="263"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aşlıksız Bölüm" id="{2B82A130-64FA-4B42-AA4B-580213D4F413}">
          <p14:sldIdLst>
            <p14:sldId id="256"/>
            <p14:sldId id="257"/>
            <p14:sldId id="258"/>
            <p14:sldId id="259"/>
            <p14:sldId id="261"/>
            <p14:sldId id="262"/>
            <p14:sldId id="26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73" d="100"/>
          <a:sy n="73" d="100"/>
        </p:scale>
        <p:origin x="60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16.08.2020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324247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16.08.2020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56185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E8CDF72-C654-4683-8C6F-600FDF57AD6B}" type="datetimeFigureOut">
              <a:rPr lang="tr-TR" smtClean="0"/>
              <a:t>16.08.2020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66A7884-FB3D-4EED-A900-B921BD8315C5}"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2420879"/>
      </p:ext>
    </p:extLst>
  </p:cSld>
  <p:clrMap bg1="lt1" tx1="dk1" bg2="lt2" tx2="dk2" accent1="accent1" accent2="accent2" accent3="accent3" accent4="accent4" accent5="accent5" accent6="accent6" hlink="hlink" folHlink="folHlink"/>
  <p:sldLayoutIdLst>
    <p:sldLayoutId id="2147483674" r:id="rId1"/>
    <p:sldLayoutId id="2147483673" r:id="rId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F8D80EF-9E26-4FEC-ADA8-9FBA0B7F8E91}"/>
              </a:ext>
            </a:extLst>
          </p:cNvPr>
          <p:cNvSpPr>
            <a:spLocks noGrp="1"/>
          </p:cNvSpPr>
          <p:nvPr>
            <p:ph type="ctrTitle"/>
          </p:nvPr>
        </p:nvSpPr>
        <p:spPr>
          <a:xfrm>
            <a:off x="1097280" y="758952"/>
            <a:ext cx="10058400" cy="3892168"/>
          </a:xfrm>
        </p:spPr>
        <p:txBody>
          <a:bodyPr>
            <a:normAutofit/>
          </a:bodyPr>
          <a:lstStyle/>
          <a:p>
            <a:r>
              <a:rPr lang="tr-TR" dirty="0"/>
              <a:t>Roma Hukuku (6. hafta)</a:t>
            </a:r>
          </a:p>
        </p:txBody>
      </p:sp>
      <p:sp>
        <p:nvSpPr>
          <p:cNvPr id="10" name="Rectangle 9">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Alt Başlık 2">
            <a:extLst>
              <a:ext uri="{FF2B5EF4-FFF2-40B4-BE49-F238E27FC236}">
                <a16:creationId xmlns:a16="http://schemas.microsoft.com/office/drawing/2014/main" id="{96C05838-F8AC-4B31-AB17-C1C8E480E850}"/>
              </a:ext>
            </a:extLst>
          </p:cNvPr>
          <p:cNvSpPr>
            <a:spLocks noGrp="1"/>
          </p:cNvSpPr>
          <p:nvPr>
            <p:ph type="subTitle" idx="1"/>
          </p:nvPr>
        </p:nvSpPr>
        <p:spPr>
          <a:xfrm>
            <a:off x="1100051" y="5225240"/>
            <a:ext cx="10058400" cy="1143000"/>
          </a:xfrm>
        </p:spPr>
        <p:txBody>
          <a:bodyPr>
            <a:normAutofit/>
          </a:bodyPr>
          <a:lstStyle/>
          <a:p>
            <a:r>
              <a:rPr lang="tr-TR" b="1" dirty="0">
                <a:solidFill>
                  <a:srgbClr val="FFFFFF"/>
                </a:solidFill>
              </a:rPr>
              <a:t>Prof. Dr. Ahmet Nadi GÜNAL</a:t>
            </a:r>
          </a:p>
          <a:p>
            <a:r>
              <a:rPr lang="tr-TR" b="1" dirty="0">
                <a:solidFill>
                  <a:srgbClr val="FFFFFF"/>
                </a:solidFill>
              </a:rPr>
              <a:t>Arş. Gör. Alaz TARHAN</a:t>
            </a:r>
          </a:p>
        </p:txBody>
      </p:sp>
      <p:sp>
        <p:nvSpPr>
          <p:cNvPr id="12" name="Rectangle 11">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35172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C94AF0A2-D77F-47A6-9859-17B34878E3D6}"/>
              </a:ext>
            </a:extLst>
          </p:cNvPr>
          <p:cNvSpPr>
            <a:spLocks noGrp="1"/>
          </p:cNvSpPr>
          <p:nvPr>
            <p:ph type="title"/>
          </p:nvPr>
        </p:nvSpPr>
        <p:spPr/>
        <p:txBody>
          <a:bodyPr/>
          <a:lstStyle/>
          <a:p>
            <a:r>
              <a:rPr lang="tr-TR" dirty="0"/>
              <a:t>Hukuki İşlem Ehliyeti</a:t>
            </a:r>
          </a:p>
        </p:txBody>
      </p:sp>
      <p:sp>
        <p:nvSpPr>
          <p:cNvPr id="5" name="İçerik Yer Tutucusu 4">
            <a:extLst>
              <a:ext uri="{FF2B5EF4-FFF2-40B4-BE49-F238E27FC236}">
                <a16:creationId xmlns:a16="http://schemas.microsoft.com/office/drawing/2014/main" id="{27D7655A-D709-445A-B86A-D458248F592A}"/>
              </a:ext>
            </a:extLst>
          </p:cNvPr>
          <p:cNvSpPr>
            <a:spLocks noGrp="1"/>
          </p:cNvSpPr>
          <p:nvPr>
            <p:ph idx="1"/>
          </p:nvPr>
        </p:nvSpPr>
        <p:spPr/>
        <p:txBody>
          <a:bodyPr/>
          <a:lstStyle/>
          <a:p>
            <a:pPr algn="just"/>
            <a:r>
              <a:rPr lang="tr-TR" dirty="0"/>
              <a:t>Geçerli bir şekilde hukuki işlem yapabilme ehliyetine </a:t>
            </a:r>
            <a:r>
              <a:rPr lang="tr-TR" b="1" dirty="0"/>
              <a:t>hukuki işlem ehliyeti </a:t>
            </a:r>
            <a:r>
              <a:rPr lang="tr-TR" dirty="0"/>
              <a:t>denilmektedir.</a:t>
            </a:r>
          </a:p>
          <a:p>
            <a:pPr algn="just"/>
            <a:r>
              <a:rPr lang="tr-TR" dirty="0"/>
              <a:t>Hukuki fiiller yapabilme ehliyeti olan </a:t>
            </a:r>
            <a:r>
              <a:rPr lang="tr-TR" b="1" dirty="0"/>
              <a:t>fiil ehliyeti </a:t>
            </a:r>
            <a:r>
              <a:rPr lang="tr-TR" dirty="0"/>
              <a:t>ile birbiri yerine kullanılabilmekle birlikte hukuki işlem ehliyeti, fiil ehliyetini oluşturan iki ehliyetten birisini teşkil etmektedir. Fiil ehliyetini oluşturan bir diğer ehliyet ise, haksız fiillerden ötürü sorumlu tutulabilmeyi ifade eden </a:t>
            </a:r>
            <a:r>
              <a:rPr lang="tr-TR" b="1" dirty="0"/>
              <a:t>haksız fiil ehliyeti</a:t>
            </a:r>
            <a:r>
              <a:rPr lang="tr-TR" dirty="0"/>
              <a:t>dir.</a:t>
            </a:r>
          </a:p>
          <a:p>
            <a:pPr algn="just"/>
            <a:r>
              <a:rPr lang="tr-TR" dirty="0"/>
              <a:t>Türk Medeni Kanunu’na göre ergin ve ayırt etme gücüne sahip olup kısıtlı olmayan kimselerin hukuki işlem ehliyetine tam olarak sahip olmaktadır (TMK m. 10).</a:t>
            </a:r>
          </a:p>
        </p:txBody>
      </p:sp>
    </p:spTree>
    <p:extLst>
      <p:ext uri="{BB962C8B-B14F-4D97-AF65-F5344CB8AC3E}">
        <p14:creationId xmlns:p14="http://schemas.microsoft.com/office/powerpoint/2010/main" val="3678657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5A6EAB9F-8E31-4E51-8B37-012B9CA739C2}"/>
              </a:ext>
            </a:extLst>
          </p:cNvPr>
          <p:cNvSpPr>
            <a:spLocks noGrp="1"/>
          </p:cNvSpPr>
          <p:nvPr>
            <p:ph type="title"/>
          </p:nvPr>
        </p:nvSpPr>
        <p:spPr/>
        <p:txBody>
          <a:bodyPr/>
          <a:lstStyle/>
          <a:p>
            <a:r>
              <a:rPr lang="tr-TR" dirty="0"/>
              <a:t>Hukuki İşlem Ehliyeti</a:t>
            </a:r>
          </a:p>
        </p:txBody>
      </p:sp>
      <p:sp>
        <p:nvSpPr>
          <p:cNvPr id="5" name="İçerik Yer Tutucusu 4">
            <a:extLst>
              <a:ext uri="{FF2B5EF4-FFF2-40B4-BE49-F238E27FC236}">
                <a16:creationId xmlns:a16="http://schemas.microsoft.com/office/drawing/2014/main" id="{7FC4BE89-3503-43E2-85EF-0D8067DEC59D}"/>
              </a:ext>
            </a:extLst>
          </p:cNvPr>
          <p:cNvSpPr>
            <a:spLocks noGrp="1"/>
          </p:cNvSpPr>
          <p:nvPr>
            <p:ph idx="1"/>
          </p:nvPr>
        </p:nvSpPr>
        <p:spPr/>
        <p:txBody>
          <a:bodyPr/>
          <a:lstStyle/>
          <a:p>
            <a:pPr algn="just"/>
            <a:r>
              <a:rPr lang="tr-TR" dirty="0"/>
              <a:t>Roma Hukuku’nda ise hukuki işlem ehliyetine sahiplik dört bakımdan göz önünde tutulmaktaydı:</a:t>
            </a:r>
          </a:p>
          <a:p>
            <a:pPr algn="just"/>
            <a:r>
              <a:rPr lang="tr-TR" dirty="0"/>
              <a:t>1) </a:t>
            </a:r>
            <a:r>
              <a:rPr lang="tr-TR" b="1" dirty="0"/>
              <a:t>Yaş</a:t>
            </a:r>
          </a:p>
          <a:p>
            <a:pPr algn="just"/>
            <a:r>
              <a:rPr lang="tr-TR" dirty="0"/>
              <a:t>2) </a:t>
            </a:r>
            <a:r>
              <a:rPr lang="tr-TR" b="1" dirty="0"/>
              <a:t>Akıl hastalığı</a:t>
            </a:r>
          </a:p>
          <a:p>
            <a:pPr algn="just"/>
            <a:r>
              <a:rPr lang="tr-TR" dirty="0"/>
              <a:t>3) </a:t>
            </a:r>
            <a:r>
              <a:rPr lang="tr-TR" b="1" dirty="0"/>
              <a:t>İsraf</a:t>
            </a:r>
          </a:p>
          <a:p>
            <a:pPr algn="just"/>
            <a:r>
              <a:rPr lang="tr-TR" dirty="0"/>
              <a:t>4) </a:t>
            </a:r>
            <a:r>
              <a:rPr lang="tr-TR" b="1" dirty="0"/>
              <a:t>Cinsiyet</a:t>
            </a:r>
            <a:endParaRPr lang="tr-TR" dirty="0"/>
          </a:p>
        </p:txBody>
      </p:sp>
    </p:spTree>
    <p:extLst>
      <p:ext uri="{BB962C8B-B14F-4D97-AF65-F5344CB8AC3E}">
        <p14:creationId xmlns:p14="http://schemas.microsoft.com/office/powerpoint/2010/main" val="3307168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5A6EAB9F-8E31-4E51-8B37-012B9CA739C2}"/>
              </a:ext>
            </a:extLst>
          </p:cNvPr>
          <p:cNvSpPr>
            <a:spLocks noGrp="1"/>
          </p:cNvSpPr>
          <p:nvPr>
            <p:ph type="title"/>
          </p:nvPr>
        </p:nvSpPr>
        <p:spPr/>
        <p:txBody>
          <a:bodyPr/>
          <a:lstStyle/>
          <a:p>
            <a:r>
              <a:rPr lang="tr-TR" dirty="0"/>
              <a:t>Hukuki İşlem Ehliyeti</a:t>
            </a:r>
          </a:p>
        </p:txBody>
      </p:sp>
      <p:sp>
        <p:nvSpPr>
          <p:cNvPr id="5" name="İçerik Yer Tutucusu 4">
            <a:extLst>
              <a:ext uri="{FF2B5EF4-FFF2-40B4-BE49-F238E27FC236}">
                <a16:creationId xmlns:a16="http://schemas.microsoft.com/office/drawing/2014/main" id="{7FC4BE89-3503-43E2-85EF-0D8067DEC59D}"/>
              </a:ext>
            </a:extLst>
          </p:cNvPr>
          <p:cNvSpPr>
            <a:spLocks noGrp="1"/>
          </p:cNvSpPr>
          <p:nvPr>
            <p:ph idx="1"/>
          </p:nvPr>
        </p:nvSpPr>
        <p:spPr/>
        <p:txBody>
          <a:bodyPr/>
          <a:lstStyle/>
          <a:p>
            <a:pPr algn="just"/>
            <a:r>
              <a:rPr lang="tr-TR" b="1" dirty="0"/>
              <a:t>YAŞ</a:t>
            </a:r>
          </a:p>
          <a:p>
            <a:pPr algn="just"/>
            <a:r>
              <a:rPr lang="tr-TR" dirty="0"/>
              <a:t>Roma Hukuku’nda, M.Ö. 190 yılı civarında çıkarılan </a:t>
            </a:r>
            <a:r>
              <a:rPr lang="tr-TR" i="1" dirty="0"/>
              <a:t>lex </a:t>
            </a:r>
            <a:r>
              <a:rPr lang="tr-TR" i="1" dirty="0" err="1"/>
              <a:t>Plaetoria</a:t>
            </a:r>
            <a:r>
              <a:rPr lang="tr-TR" dirty="0" err="1"/>
              <a:t>’ya</a:t>
            </a:r>
            <a:r>
              <a:rPr lang="tr-TR" dirty="0"/>
              <a:t> göre erginlik yaşı 25 olarak saptanmıştır.</a:t>
            </a:r>
          </a:p>
          <a:p>
            <a:pPr algn="just"/>
            <a:r>
              <a:rPr lang="tr-TR" dirty="0"/>
              <a:t>25 yaşını dolduranlar, diğer şartları da sağladığı takdirde, hukuki işlem ehliyetine tam olarak sahip olurlardı.</a:t>
            </a:r>
          </a:p>
          <a:p>
            <a:pPr algn="just"/>
            <a:r>
              <a:rPr lang="tr-TR" dirty="0"/>
              <a:t>0-7 yaş arasındaki çocuklar (</a:t>
            </a:r>
            <a:r>
              <a:rPr lang="tr-TR" i="1" dirty="0" err="1"/>
              <a:t>infantes</a:t>
            </a:r>
            <a:r>
              <a:rPr lang="tr-TR" dirty="0"/>
              <a:t>), hukuki işlem ehliyetinden tamamen yoksun sayılmaktaydı.</a:t>
            </a:r>
          </a:p>
          <a:p>
            <a:pPr algn="just"/>
            <a:r>
              <a:rPr lang="tr-TR" dirty="0"/>
              <a:t>7-14 yaş arasındaki çocukluk yaşını geçirmiş olanlar (</a:t>
            </a:r>
            <a:r>
              <a:rPr lang="tr-TR" i="1" dirty="0" err="1"/>
              <a:t>impuberes</a:t>
            </a:r>
            <a:r>
              <a:rPr lang="tr-TR" i="1" dirty="0"/>
              <a:t> </a:t>
            </a:r>
            <a:r>
              <a:rPr lang="tr-TR" i="1" dirty="0" err="1"/>
              <a:t>infantia</a:t>
            </a:r>
            <a:r>
              <a:rPr lang="tr-TR" i="1" dirty="0"/>
              <a:t> </a:t>
            </a:r>
            <a:r>
              <a:rPr lang="tr-TR" i="1" dirty="0" err="1"/>
              <a:t>maiores</a:t>
            </a:r>
            <a:r>
              <a:rPr lang="tr-TR" dirty="0"/>
              <a:t>), birtakım hukuk işlemleri yapabilmekteydi. Bu bakımdan kısıtlı olarak hukuki işlem ehliyetine sahiplerdi.</a:t>
            </a:r>
          </a:p>
          <a:p>
            <a:pPr algn="just"/>
            <a:r>
              <a:rPr lang="tr-TR" dirty="0"/>
              <a:t>14-25 yaş arasındaki ergen küçükler (</a:t>
            </a:r>
            <a:r>
              <a:rPr lang="tr-TR" i="1" dirty="0" err="1"/>
              <a:t>puberes</a:t>
            </a:r>
            <a:r>
              <a:rPr lang="tr-TR" i="1" dirty="0"/>
              <a:t> </a:t>
            </a:r>
            <a:r>
              <a:rPr lang="tr-TR" i="1" dirty="0" err="1"/>
              <a:t>minores</a:t>
            </a:r>
            <a:r>
              <a:rPr lang="tr-TR" dirty="0"/>
              <a:t>), </a:t>
            </a:r>
            <a:r>
              <a:rPr lang="tr-TR" i="1" dirty="0"/>
              <a:t>lex </a:t>
            </a:r>
            <a:r>
              <a:rPr lang="tr-TR" i="1" dirty="0" err="1"/>
              <a:t>Plaetoria</a:t>
            </a:r>
            <a:r>
              <a:rPr lang="tr-TR" dirty="0"/>
              <a:t> öncesi hukuki işlem ehliyetine sahipti, bu kanunun çıkarılmasıyla birlikte, korunmaları güdüsüyle hukuki işlem ehliyetleri kısıtlanmıştır.</a:t>
            </a:r>
          </a:p>
        </p:txBody>
      </p:sp>
    </p:spTree>
    <p:extLst>
      <p:ext uri="{BB962C8B-B14F-4D97-AF65-F5344CB8AC3E}">
        <p14:creationId xmlns:p14="http://schemas.microsoft.com/office/powerpoint/2010/main" val="3070229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5A6EAB9F-8E31-4E51-8B37-012B9CA739C2}"/>
              </a:ext>
            </a:extLst>
          </p:cNvPr>
          <p:cNvSpPr>
            <a:spLocks noGrp="1"/>
          </p:cNvSpPr>
          <p:nvPr>
            <p:ph type="title"/>
          </p:nvPr>
        </p:nvSpPr>
        <p:spPr/>
        <p:txBody>
          <a:bodyPr/>
          <a:lstStyle/>
          <a:p>
            <a:r>
              <a:rPr lang="tr-TR" dirty="0"/>
              <a:t>Hukuki İşlem Ehliyeti</a:t>
            </a:r>
          </a:p>
        </p:txBody>
      </p:sp>
      <p:sp>
        <p:nvSpPr>
          <p:cNvPr id="5" name="İçerik Yer Tutucusu 4">
            <a:extLst>
              <a:ext uri="{FF2B5EF4-FFF2-40B4-BE49-F238E27FC236}">
                <a16:creationId xmlns:a16="http://schemas.microsoft.com/office/drawing/2014/main" id="{7FC4BE89-3503-43E2-85EF-0D8067DEC59D}"/>
              </a:ext>
            </a:extLst>
          </p:cNvPr>
          <p:cNvSpPr>
            <a:spLocks noGrp="1"/>
          </p:cNvSpPr>
          <p:nvPr>
            <p:ph idx="1"/>
          </p:nvPr>
        </p:nvSpPr>
        <p:spPr/>
        <p:txBody>
          <a:bodyPr/>
          <a:lstStyle/>
          <a:p>
            <a:pPr algn="just"/>
            <a:r>
              <a:rPr lang="tr-TR" b="1" dirty="0"/>
              <a:t>AKIL HASTALIĞI</a:t>
            </a:r>
            <a:endParaRPr lang="tr-TR" dirty="0"/>
          </a:p>
          <a:p>
            <a:pPr algn="just"/>
            <a:r>
              <a:rPr lang="tr-TR" dirty="0"/>
              <a:t>XII Levha Kanunu’na göre, akıl hastalığı (</a:t>
            </a:r>
            <a:r>
              <a:rPr lang="tr-TR" i="1" dirty="0" err="1"/>
              <a:t>furor</a:t>
            </a:r>
            <a:r>
              <a:rPr lang="tr-TR" dirty="0"/>
              <a:t>) veya yaşlılık nedeniyle düzgün düşünemeyen kişiler (</a:t>
            </a:r>
            <a:r>
              <a:rPr lang="tr-TR" i="1" dirty="0" err="1"/>
              <a:t>furiosus</a:t>
            </a:r>
            <a:r>
              <a:rPr lang="tr-TR" dirty="0"/>
              <a:t>) hukuki işlem ehliyetinden yoksundur.</a:t>
            </a:r>
          </a:p>
          <a:p>
            <a:pPr algn="just"/>
            <a:r>
              <a:rPr lang="tr-TR" dirty="0"/>
              <a:t>Bu kişilere, baba egemenliği altında olmadıkları takdirde kayyım (</a:t>
            </a:r>
            <a:r>
              <a:rPr lang="tr-TR" i="1" dirty="0" err="1"/>
              <a:t>curator</a:t>
            </a:r>
            <a:r>
              <a:rPr lang="tr-TR" dirty="0"/>
              <a:t>) tayin edilmekteydi.</a:t>
            </a:r>
          </a:p>
        </p:txBody>
      </p:sp>
    </p:spTree>
    <p:extLst>
      <p:ext uri="{BB962C8B-B14F-4D97-AF65-F5344CB8AC3E}">
        <p14:creationId xmlns:p14="http://schemas.microsoft.com/office/powerpoint/2010/main" val="2300499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5A6EAB9F-8E31-4E51-8B37-012B9CA739C2}"/>
              </a:ext>
            </a:extLst>
          </p:cNvPr>
          <p:cNvSpPr>
            <a:spLocks noGrp="1"/>
          </p:cNvSpPr>
          <p:nvPr>
            <p:ph type="title"/>
          </p:nvPr>
        </p:nvSpPr>
        <p:spPr/>
        <p:txBody>
          <a:bodyPr/>
          <a:lstStyle/>
          <a:p>
            <a:r>
              <a:rPr lang="tr-TR" dirty="0"/>
              <a:t>Hukuki İşlem Ehliyeti</a:t>
            </a:r>
          </a:p>
        </p:txBody>
      </p:sp>
      <p:sp>
        <p:nvSpPr>
          <p:cNvPr id="5" name="İçerik Yer Tutucusu 4">
            <a:extLst>
              <a:ext uri="{FF2B5EF4-FFF2-40B4-BE49-F238E27FC236}">
                <a16:creationId xmlns:a16="http://schemas.microsoft.com/office/drawing/2014/main" id="{7FC4BE89-3503-43E2-85EF-0D8067DEC59D}"/>
              </a:ext>
            </a:extLst>
          </p:cNvPr>
          <p:cNvSpPr>
            <a:spLocks noGrp="1"/>
          </p:cNvSpPr>
          <p:nvPr>
            <p:ph idx="1"/>
          </p:nvPr>
        </p:nvSpPr>
        <p:spPr/>
        <p:txBody>
          <a:bodyPr/>
          <a:lstStyle/>
          <a:p>
            <a:pPr algn="just"/>
            <a:r>
              <a:rPr lang="tr-TR" b="1" dirty="0"/>
              <a:t>İSRAF</a:t>
            </a:r>
          </a:p>
          <a:p>
            <a:pPr algn="just"/>
            <a:r>
              <a:rPr lang="tr-TR" dirty="0"/>
              <a:t>Müsriflerin (</a:t>
            </a:r>
            <a:r>
              <a:rPr lang="tr-TR" i="1" dirty="0" err="1"/>
              <a:t>prodigus</a:t>
            </a:r>
            <a:r>
              <a:rPr lang="tr-TR" dirty="0" err="1"/>
              <a:t>’un</a:t>
            </a:r>
            <a:r>
              <a:rPr lang="tr-TR" dirty="0"/>
              <a:t>), yani malvarlıklarını gereksiz ve yararsız olarak tüketen kişilerin, XII Levha Kanunu tarafından hukuki işlem ehliyetleri kısıtlanmıştır. Buna göre, müsrif olduğu tespit edilen kimselerin, mallarını serbestçe yönetme yetkileri ellerinden alınır ve bu kimselere kayyım tayin edilirdi.</a:t>
            </a:r>
          </a:p>
        </p:txBody>
      </p:sp>
    </p:spTree>
    <p:extLst>
      <p:ext uri="{BB962C8B-B14F-4D97-AF65-F5344CB8AC3E}">
        <p14:creationId xmlns:p14="http://schemas.microsoft.com/office/powerpoint/2010/main" val="9928134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5A6EAB9F-8E31-4E51-8B37-012B9CA739C2}"/>
              </a:ext>
            </a:extLst>
          </p:cNvPr>
          <p:cNvSpPr>
            <a:spLocks noGrp="1"/>
          </p:cNvSpPr>
          <p:nvPr>
            <p:ph type="title"/>
          </p:nvPr>
        </p:nvSpPr>
        <p:spPr/>
        <p:txBody>
          <a:bodyPr/>
          <a:lstStyle/>
          <a:p>
            <a:r>
              <a:rPr lang="tr-TR" dirty="0"/>
              <a:t>Hukuki İşlem Ehliyeti</a:t>
            </a:r>
          </a:p>
        </p:txBody>
      </p:sp>
      <p:sp>
        <p:nvSpPr>
          <p:cNvPr id="5" name="İçerik Yer Tutucusu 4">
            <a:extLst>
              <a:ext uri="{FF2B5EF4-FFF2-40B4-BE49-F238E27FC236}">
                <a16:creationId xmlns:a16="http://schemas.microsoft.com/office/drawing/2014/main" id="{7FC4BE89-3503-43E2-85EF-0D8067DEC59D}"/>
              </a:ext>
            </a:extLst>
          </p:cNvPr>
          <p:cNvSpPr>
            <a:spLocks noGrp="1"/>
          </p:cNvSpPr>
          <p:nvPr>
            <p:ph idx="1"/>
          </p:nvPr>
        </p:nvSpPr>
        <p:spPr/>
        <p:txBody>
          <a:bodyPr/>
          <a:lstStyle/>
          <a:p>
            <a:pPr algn="just"/>
            <a:r>
              <a:rPr lang="tr-TR" b="1" dirty="0"/>
              <a:t>CİNSİYET</a:t>
            </a:r>
            <a:endParaRPr lang="tr-TR" dirty="0"/>
          </a:p>
          <a:p>
            <a:pPr algn="just"/>
            <a:r>
              <a:rPr lang="tr-TR" dirty="0"/>
              <a:t>Roma Hukuku’nda kadınların kendi başlarına birçok hukuki işlemi yapamayacakları kabul edilmişti ve dolayısıyla hukuki işlem ehliyetleri kısıtlıydı.</a:t>
            </a:r>
          </a:p>
          <a:p>
            <a:pPr algn="just"/>
            <a:r>
              <a:rPr lang="tr-TR" dirty="0"/>
              <a:t>Nitekim </a:t>
            </a:r>
            <a:r>
              <a:rPr lang="tr-TR" i="1" dirty="0" err="1"/>
              <a:t>sui</a:t>
            </a:r>
            <a:r>
              <a:rPr lang="tr-TR" i="1" dirty="0"/>
              <a:t> </a:t>
            </a:r>
            <a:r>
              <a:rPr lang="tr-TR" i="1" dirty="0" err="1"/>
              <a:t>iuris</a:t>
            </a:r>
            <a:r>
              <a:rPr lang="tr-TR" i="1" dirty="0"/>
              <a:t> </a:t>
            </a:r>
            <a:r>
              <a:rPr lang="tr-TR" dirty="0"/>
              <a:t>kadınlara, yaşları ne olursa olsun vasi (</a:t>
            </a:r>
            <a:r>
              <a:rPr lang="tr-TR" i="1" dirty="0" err="1"/>
              <a:t>tutor</a:t>
            </a:r>
            <a:r>
              <a:rPr lang="tr-TR" dirty="0"/>
              <a:t>) tayin edilirdi.</a:t>
            </a:r>
          </a:p>
        </p:txBody>
      </p:sp>
    </p:spTree>
    <p:extLst>
      <p:ext uri="{BB962C8B-B14F-4D97-AF65-F5344CB8AC3E}">
        <p14:creationId xmlns:p14="http://schemas.microsoft.com/office/powerpoint/2010/main" val="1192404940"/>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1724</TotalTime>
  <Words>376</Words>
  <Application>Microsoft Office PowerPoint</Application>
  <PresentationFormat>Geniş ekran</PresentationFormat>
  <Paragraphs>31</Paragraphs>
  <Slides>7</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7</vt:i4>
      </vt:variant>
    </vt:vector>
  </HeadingPairs>
  <TitlesOfParts>
    <vt:vector size="10" baseType="lpstr">
      <vt:lpstr>Calibri</vt:lpstr>
      <vt:lpstr>Calibri Light</vt:lpstr>
      <vt:lpstr>Geçmişe bakış</vt:lpstr>
      <vt:lpstr>Roma Hukuku (6. hafta)</vt:lpstr>
      <vt:lpstr>Hukuki İşlem Ehliyeti</vt:lpstr>
      <vt:lpstr>Hukuki İşlem Ehliyeti</vt:lpstr>
      <vt:lpstr>Hukuki İşlem Ehliyeti</vt:lpstr>
      <vt:lpstr>Hukuki İşlem Ehliyeti</vt:lpstr>
      <vt:lpstr>Hukuki İşlem Ehliyeti</vt:lpstr>
      <vt:lpstr>Hukuki İşlem Ehliyeti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Hukuku (1. hafta)</dc:title>
  <dc:creator>Alaz Tarhan</dc:creator>
  <cp:lastModifiedBy>Alaz Tarhan</cp:lastModifiedBy>
  <cp:revision>28</cp:revision>
  <dcterms:created xsi:type="dcterms:W3CDTF">2020-07-31T15:00:01Z</dcterms:created>
  <dcterms:modified xsi:type="dcterms:W3CDTF">2020-08-15T22:59:38Z</dcterms:modified>
</cp:coreProperties>
</file>