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6" r:id="rId3"/>
    <p:sldId id="265" r:id="rId4"/>
    <p:sldId id="264" r:id="rId5"/>
    <p:sldId id="262" r:id="rId6"/>
    <p:sldId id="257" r:id="rId7"/>
    <p:sldId id="258" r:id="rId8"/>
    <p:sldId id="260" r:id="rId9"/>
    <p:sldId id="259" r:id="rId10"/>
    <p:sldId id="261"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802"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99577D82-1C7D-4F04-AF47-8906F3B46768}" type="datetimeFigureOut">
              <a:rPr lang="tr-TR" smtClean="0"/>
              <a:pPr/>
              <a:t>20.11.2017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90F885D-087D-4260-B008-8C5DCCF7F468}"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9577D82-1C7D-4F04-AF47-8906F3B46768}" type="datetimeFigureOut">
              <a:rPr lang="tr-TR" smtClean="0"/>
              <a:pPr/>
              <a:t>20.11.2017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90F885D-087D-4260-B008-8C5DCCF7F468}"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9577D82-1C7D-4F04-AF47-8906F3B46768}" type="datetimeFigureOut">
              <a:rPr lang="tr-TR" smtClean="0"/>
              <a:pPr/>
              <a:t>20.11.2017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90F885D-087D-4260-B008-8C5DCCF7F468}"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9577D82-1C7D-4F04-AF47-8906F3B46768}" type="datetimeFigureOut">
              <a:rPr lang="tr-TR" smtClean="0"/>
              <a:pPr/>
              <a:t>20.11.2017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90F885D-087D-4260-B008-8C5DCCF7F468}"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9577D82-1C7D-4F04-AF47-8906F3B46768}" type="datetimeFigureOut">
              <a:rPr lang="tr-TR" smtClean="0"/>
              <a:pPr/>
              <a:t>20.11.2017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90F885D-087D-4260-B008-8C5DCCF7F468}"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99577D82-1C7D-4F04-AF47-8906F3B46768}" type="datetimeFigureOut">
              <a:rPr lang="tr-TR" smtClean="0"/>
              <a:pPr/>
              <a:t>20.11.2017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90F885D-087D-4260-B008-8C5DCCF7F468}"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99577D82-1C7D-4F04-AF47-8906F3B46768}" type="datetimeFigureOut">
              <a:rPr lang="tr-TR" smtClean="0"/>
              <a:pPr/>
              <a:t>20.11.2017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90F885D-087D-4260-B008-8C5DCCF7F468}"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99577D82-1C7D-4F04-AF47-8906F3B46768}" type="datetimeFigureOut">
              <a:rPr lang="tr-TR" smtClean="0"/>
              <a:pPr/>
              <a:t>20.11.2017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90F885D-087D-4260-B008-8C5DCCF7F468}"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9577D82-1C7D-4F04-AF47-8906F3B46768}" type="datetimeFigureOut">
              <a:rPr lang="tr-TR" smtClean="0"/>
              <a:pPr/>
              <a:t>20.11.2017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90F885D-087D-4260-B008-8C5DCCF7F468}"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9577D82-1C7D-4F04-AF47-8906F3B46768}" type="datetimeFigureOut">
              <a:rPr lang="tr-TR" smtClean="0"/>
              <a:pPr/>
              <a:t>20.11.2017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90F885D-087D-4260-B008-8C5DCCF7F468}"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9577D82-1C7D-4F04-AF47-8906F3B46768}" type="datetimeFigureOut">
              <a:rPr lang="tr-TR" smtClean="0"/>
              <a:pPr/>
              <a:t>20.11.2017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90F885D-087D-4260-B008-8C5DCCF7F468}"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577D82-1C7D-4F04-AF47-8906F3B46768}" type="datetimeFigureOut">
              <a:rPr lang="tr-TR" smtClean="0"/>
              <a:pPr/>
              <a:t>20.11.2017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0F885D-087D-4260-B008-8C5DCCF7F468}"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ctr">
              <a:buNone/>
            </a:pPr>
            <a:endParaRPr lang="tr-TR" dirty="0" smtClean="0"/>
          </a:p>
          <a:p>
            <a:pPr algn="ctr">
              <a:buNone/>
            </a:pPr>
            <a:endParaRPr lang="tr-TR" dirty="0"/>
          </a:p>
          <a:p>
            <a:pPr algn="ctr">
              <a:buNone/>
            </a:pPr>
            <a:r>
              <a:rPr lang="tr-TR" dirty="0" smtClean="0"/>
              <a:t>EROZYON VE </a:t>
            </a:r>
            <a:r>
              <a:rPr lang="tr-TR" dirty="0" smtClean="0"/>
              <a:t>ÇÖLLEŞME</a:t>
            </a:r>
          </a:p>
          <a:p>
            <a:pPr>
              <a:buNone/>
            </a:pPr>
            <a:r>
              <a:rPr lang="tr-TR" b="1" dirty="0" smtClean="0"/>
              <a:t> </a:t>
            </a:r>
            <a:endParaRPr lang="tr-TR" dirty="0" smtClean="0"/>
          </a:p>
          <a:p>
            <a:pPr>
              <a:buNone/>
            </a:pPr>
            <a:r>
              <a:rPr lang="tr-TR" sz="1200" b="1" dirty="0" smtClean="0"/>
              <a:t>Kaynaklar:</a:t>
            </a:r>
          </a:p>
          <a:p>
            <a:pPr>
              <a:buNone/>
            </a:pPr>
            <a:r>
              <a:rPr lang="tr-TR" sz="1200" b="1" dirty="0" smtClean="0"/>
              <a:t>ÜLKEMİZDE </a:t>
            </a:r>
            <a:r>
              <a:rPr lang="tr-TR" sz="1200" b="1" dirty="0" smtClean="0"/>
              <a:t>2014 YILINA KADAR </a:t>
            </a:r>
            <a:r>
              <a:rPr lang="tr-TR" sz="1200" b="1" dirty="0" smtClean="0"/>
              <a:t>YAPILAN</a:t>
            </a:r>
            <a:r>
              <a:rPr lang="tr-TR" sz="1200" dirty="0" smtClean="0"/>
              <a:t> </a:t>
            </a:r>
            <a:r>
              <a:rPr lang="tr-TR" sz="1200" b="1" dirty="0" smtClean="0"/>
              <a:t>ÇÖLLEŞME ÇALIŞMALARI</a:t>
            </a:r>
          </a:p>
          <a:p>
            <a:pPr>
              <a:buNone/>
            </a:pPr>
            <a:r>
              <a:rPr lang="tr-TR" sz="1200" b="1" dirty="0" smtClean="0"/>
              <a:t>Yüksek lisans tezi Ahmet </a:t>
            </a:r>
            <a:r>
              <a:rPr lang="tr-TR" sz="1200" b="1" dirty="0" err="1" smtClean="0"/>
              <a:t>Küçükdöngül</a:t>
            </a:r>
            <a:endParaRPr lang="tr-TR" sz="1200" b="1" dirty="0" smtClean="0"/>
          </a:p>
          <a:p>
            <a:pPr>
              <a:buNone/>
            </a:pPr>
            <a:r>
              <a:rPr lang="tr-TR" sz="1200" b="1" dirty="0" smtClean="0"/>
              <a:t>ÇEM Genel </a:t>
            </a:r>
            <a:r>
              <a:rPr lang="tr-TR" sz="1200" b="1" dirty="0" err="1" smtClean="0"/>
              <a:t>Müd</a:t>
            </a:r>
            <a:r>
              <a:rPr lang="tr-TR" sz="1200" b="1" dirty="0" smtClean="0"/>
              <a:t>. </a:t>
            </a:r>
            <a:r>
              <a:rPr lang="tr-TR" sz="1200" b="1" smtClean="0"/>
              <a:t>Web sayfası</a:t>
            </a:r>
            <a:endParaRPr lang="tr-TR" sz="1200" dirty="0" smtClean="0"/>
          </a:p>
          <a:p>
            <a:pPr algn="ctr">
              <a:buNone/>
            </a:pP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a:t>Çölleşme riskinin en fazla olduğu bölgeler Kuzey Afrika, Ortadoğu ülkeleri, Avustralya, Güney Batı Çin ve Güney Amerika’nın batı kesimleridir. Bu bölgeler hâlihazırda önemli ölçekte çölleşme sorunlarıyla mücadele etmektedir. Akdeniz Bölgesi ile tropik ve </a:t>
            </a:r>
            <a:r>
              <a:rPr lang="tr-TR" dirty="0" err="1"/>
              <a:t>subtropik</a:t>
            </a:r>
            <a:r>
              <a:rPr lang="tr-TR" dirty="0"/>
              <a:t> bozkır ekosistemleri, kıyı ve mera alanları daha düşük olmakla beraber dünyada önemli ölçüde risk altındadır (</a:t>
            </a:r>
            <a:r>
              <a:rPr lang="tr-TR" dirty="0" err="1"/>
              <a:t>Núñez</a:t>
            </a:r>
            <a:r>
              <a:rPr lang="tr-TR" dirty="0"/>
              <a:t> M. ve </a:t>
            </a:r>
            <a:r>
              <a:rPr lang="tr-TR" dirty="0" err="1"/>
              <a:t>diğ</a:t>
            </a:r>
            <a:r>
              <a:rPr lang="tr-TR" dirty="0"/>
              <a:t>.).</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467544" y="620688"/>
            <a:ext cx="7920880" cy="4730080"/>
          </a:xfrm>
        </p:spPr>
        <p:txBody>
          <a:bodyPr>
            <a:normAutofit fontScale="25000" lnSpcReduction="20000"/>
          </a:bodyPr>
          <a:lstStyle/>
          <a:p>
            <a:pPr fontAlgn="t"/>
            <a:r>
              <a:rPr lang="tr-TR" sz="9600" b="1" dirty="0">
                <a:solidFill>
                  <a:srgbClr val="002060"/>
                </a:solidFill>
              </a:rPr>
              <a:t>Erozyon, toprağın çeşitli etkenlerle aşınıp, taşınıp, birikmesidir.</a:t>
            </a:r>
            <a:endParaRPr lang="tr-TR" sz="9600" dirty="0">
              <a:solidFill>
                <a:srgbClr val="002060"/>
              </a:solidFill>
            </a:endParaRPr>
          </a:p>
          <a:p>
            <a:pPr fontAlgn="t"/>
            <a:r>
              <a:rPr lang="tr-TR" sz="4900" dirty="0">
                <a:solidFill>
                  <a:srgbClr val="002060"/>
                </a:solidFill>
              </a:rPr>
              <a:t/>
            </a:r>
            <a:br>
              <a:rPr lang="tr-TR" sz="4900" dirty="0">
                <a:solidFill>
                  <a:srgbClr val="002060"/>
                </a:solidFill>
              </a:rPr>
            </a:br>
            <a:endParaRPr lang="tr-TR" sz="4900" dirty="0">
              <a:solidFill>
                <a:srgbClr val="002060"/>
              </a:solidFill>
            </a:endParaRPr>
          </a:p>
          <a:p>
            <a:pPr fontAlgn="t"/>
            <a:r>
              <a:rPr lang="tr-TR" sz="6400" dirty="0">
                <a:solidFill>
                  <a:srgbClr val="002060"/>
                </a:solidFill>
                <a:latin typeface="Arial" pitchFamily="34" charset="0"/>
                <a:cs typeface="Arial" pitchFamily="34" charset="0"/>
              </a:rPr>
              <a:t>Erozyon, tabiatın normal süreci içinde meydana geliyorsa buna normal erozyon denir ve jeolojik oluşumlar içinde cereyan eder. Şayet insanın tabiattaki toprak-su-bitki arasındaki dengeyi bozucu nitelikteki müdahaleleri sonucu meydana geliyorsa buna da hızlandırıcı erozyon denir.</a:t>
            </a:r>
          </a:p>
          <a:p>
            <a:pPr fontAlgn="t"/>
            <a:endParaRPr lang="tr-TR" sz="6400" dirty="0">
              <a:solidFill>
                <a:srgbClr val="002060"/>
              </a:solidFill>
              <a:latin typeface="Arial" pitchFamily="34" charset="0"/>
              <a:cs typeface="Arial" pitchFamily="34" charset="0"/>
            </a:endParaRPr>
          </a:p>
          <a:p>
            <a:pPr fontAlgn="t"/>
            <a:r>
              <a:rPr lang="tr-TR" sz="6400" dirty="0">
                <a:solidFill>
                  <a:srgbClr val="002060"/>
                </a:solidFill>
                <a:latin typeface="Arial" pitchFamily="34" charset="0"/>
                <a:cs typeface="Arial" pitchFamily="34" charset="0"/>
              </a:rPr>
              <a:t>Günümüzde dünya ülkelerinin pek çoğu erozyon tehlikesiyle karşı karşıyadır. Uzmanlarca yapılan araştırmalara göre; dünyada her yıl yaklaşık olarak ortalama 24 milyar ton toprak erozyonla kaybedilmektedir.</a:t>
            </a:r>
          </a:p>
          <a:p>
            <a:pPr fontAlgn="t"/>
            <a:endParaRPr lang="tr-TR" sz="6400" dirty="0">
              <a:solidFill>
                <a:srgbClr val="002060"/>
              </a:solidFill>
              <a:latin typeface="Arial" pitchFamily="34" charset="0"/>
              <a:cs typeface="Arial" pitchFamily="34" charset="0"/>
            </a:endParaRPr>
          </a:p>
          <a:p>
            <a:pPr fontAlgn="t"/>
            <a:r>
              <a:rPr lang="tr-TR" sz="6400" dirty="0">
                <a:solidFill>
                  <a:srgbClr val="002060"/>
                </a:solidFill>
                <a:latin typeface="Arial" pitchFamily="34" charset="0"/>
                <a:cs typeface="Arial" pitchFamily="34" charset="0"/>
              </a:rPr>
              <a:t>Dünyada erozyon sebebiyle 110 ülke çölleşme tehlikesi ile karşı karşıyadır. Birleşmiş Milletler Çevre Programı tarafından yapılan hesaplamalarla, dünyada çölleşme ve erozyonun önüne geçebilmek için yılda 42 milyar dolar harcanması gerektiği ortaya çıkmaktadır.</a:t>
            </a:r>
          </a:p>
          <a:p>
            <a:pPr fontAlgn="t"/>
            <a:r>
              <a:rPr lang="tr-TR" sz="6400" dirty="0">
                <a:solidFill>
                  <a:srgbClr val="002060"/>
                </a:solidFill>
                <a:latin typeface="Arial" pitchFamily="34" charset="0"/>
                <a:cs typeface="Arial" pitchFamily="34" charset="0"/>
              </a:rPr>
              <a:t>Özellikle ülkemizde tahribatı büyük boyutlara ulaşan su erozyonu, erozyon çeşitleri içerisinde en önemlisidir. Su erozyonundan sonra, diğer erozyon çeşitlerini; rüzgar erozyonu, çığ erozyonu, heyelanlar, dalga erozyonu ve buzul erozyonu şeklinde sıralayabiliriz.</a:t>
            </a:r>
          </a:p>
          <a:p>
            <a:pPr fontAlgn="t"/>
            <a:endParaRPr lang="tr-TR" sz="6400" dirty="0">
              <a:solidFill>
                <a:srgbClr val="002060"/>
              </a:solidFill>
              <a:latin typeface="Arial" pitchFamily="34" charset="0"/>
              <a:cs typeface="Arial" pitchFamily="34" charset="0"/>
            </a:endParaRPr>
          </a:p>
          <a:p>
            <a:pPr fontAlgn="t"/>
            <a:r>
              <a:rPr lang="tr-TR" sz="6400" dirty="0">
                <a:solidFill>
                  <a:srgbClr val="002060"/>
                </a:solidFill>
                <a:latin typeface="Arial" pitchFamily="34" charset="0"/>
                <a:cs typeface="Arial" pitchFamily="34" charset="0"/>
              </a:rPr>
              <a:t>Türkiye topraklarının arazi kullanım durumuna göre %31,1’ni tarım alanı, %18,6’sı mera ve otlak alanı, %27,6’sı orman alanı ve %1,6’sı ise iskân alanı ve %21,1’i diğer alanlar oluşturmaktadır. </a:t>
            </a:r>
          </a:p>
          <a:p>
            <a:r>
              <a:rPr lang="tr-TR" dirty="0" smtClean="0"/>
              <a:t/>
            </a:r>
            <a:br>
              <a:rPr lang="tr-TR" dirty="0" smtClean="0"/>
            </a:b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476672"/>
            <a:ext cx="8147248" cy="5001419"/>
          </a:xfrm>
        </p:spPr>
        <p:txBody>
          <a:bodyPr>
            <a:normAutofit fontScale="25000" lnSpcReduction="20000"/>
          </a:bodyPr>
          <a:lstStyle/>
          <a:p>
            <a:pPr fontAlgn="t"/>
            <a:r>
              <a:rPr lang="tr-TR" sz="6400" b="1" dirty="0"/>
              <a:t>YÜZEY EROZYONU İLE MÜCADELE</a:t>
            </a:r>
            <a:endParaRPr lang="tr-TR" sz="6400" dirty="0"/>
          </a:p>
          <a:p>
            <a:pPr fontAlgn="t">
              <a:buNone/>
            </a:pPr>
            <a:r>
              <a:rPr lang="tr-TR" sz="6400" b="1" dirty="0" smtClean="0"/>
              <a:t>1-Teraslama</a:t>
            </a:r>
            <a:endParaRPr lang="tr-TR" sz="6400" dirty="0"/>
          </a:p>
          <a:p>
            <a:pPr fontAlgn="t">
              <a:buNone/>
            </a:pPr>
            <a:r>
              <a:rPr lang="tr-TR" sz="6400" dirty="0" smtClean="0"/>
              <a:t>Teraslar</a:t>
            </a:r>
            <a:r>
              <a:rPr lang="tr-TR" sz="6400" dirty="0"/>
              <a:t>, arazi üzerinde, meyil ve bölge hidroliği gereklerine göre aralıkları belli edilen, toprak ve suyu satıh üzerinde tutmaya yarayan değişik şekilli, tesviye eğrilerine paralel (su tutucu) veya havzadan suyu erozyona sebep olmayacak şekilde dışarı boşaltan kanallardır. Teras ebatları ve aralıklarının tayininde ana prensip; yağış yoğunluğu, toprağın erozyona karşı hassasiyeti ve meyil derecesine göre; yüzeysel akışa dönüşüp, toprağı taşıma gücü kazanmadan, düşen yağmurun teraslarla önünün kesilmesi ve böylece toprak altına sızmasını temin etmekten ibarettir. </a:t>
            </a:r>
          </a:p>
          <a:p>
            <a:pPr fontAlgn="t">
              <a:buNone/>
            </a:pPr>
            <a:r>
              <a:rPr lang="tr-TR" sz="6400" b="1" dirty="0" smtClean="0"/>
              <a:t>OYUNTU </a:t>
            </a:r>
            <a:r>
              <a:rPr lang="tr-TR" sz="6400" b="1" dirty="0"/>
              <a:t>EROZYONU İLE MÜCADELE</a:t>
            </a:r>
            <a:r>
              <a:rPr lang="tr-TR" sz="6400" dirty="0"/>
              <a:t/>
            </a:r>
            <a:br>
              <a:rPr lang="tr-TR" sz="6400" dirty="0"/>
            </a:br>
            <a:r>
              <a:rPr lang="tr-TR" sz="6400" dirty="0"/>
              <a:t/>
            </a:r>
            <a:br>
              <a:rPr lang="tr-TR" sz="6400" dirty="0"/>
            </a:br>
            <a:r>
              <a:rPr lang="tr-TR" sz="6400" dirty="0"/>
              <a:t>Yüzey erozyonu devam etmesi halinde oyuntu erozyonuna dönüşür. Yüzeyden akan sular </a:t>
            </a:r>
            <a:r>
              <a:rPr lang="tr-TR" sz="6400" dirty="0" err="1"/>
              <a:t>kanalize</a:t>
            </a:r>
            <a:r>
              <a:rPr lang="tr-TR" sz="6400" dirty="0"/>
              <a:t> olunca oyulmalar meydana getirir ve böylece oyuntu erozyonu başlamış olur. Genel olarak, oyuntu erozyonunun başlamasını önlemek için yapılan masraflar ıslahı için yapılandan daha az ve ekonomiktir. Bir sel deresinde oyuntu erozyonuna maruz bulunan araziler, havza içinde pek fazla bir miktar teşkil etmiyorsa veya oyuntu erozyonu ile oluşan </a:t>
            </a:r>
            <a:r>
              <a:rPr lang="tr-TR" sz="6400" dirty="0" err="1"/>
              <a:t>sediment</a:t>
            </a:r>
            <a:r>
              <a:rPr lang="tr-TR" sz="6400" dirty="0"/>
              <a:t> miktarı havzanın tümünden gelen </a:t>
            </a:r>
            <a:r>
              <a:rPr lang="tr-TR" sz="6400" dirty="0" err="1"/>
              <a:t>sediment</a:t>
            </a:r>
            <a:r>
              <a:rPr lang="tr-TR" sz="6400" dirty="0"/>
              <a:t> miktarına oranla pek fazla değilse, bu arazilerde oyuntu erozyonunu önlemek için yoğun önlemler alınmasına gerek yoktur. Oyuntu erozyonuna maruz bulunan bu sahalarda havzada uygulanmakta olan diğer uygulamalar çerçevesinde çalışılır. </a:t>
            </a:r>
          </a:p>
          <a:p>
            <a:pPr fontAlgn="t"/>
            <a:r>
              <a:rPr lang="tr-TR" sz="6400" b="1" dirty="0" smtClean="0"/>
              <a:t>RÜZGÂR </a:t>
            </a:r>
            <a:r>
              <a:rPr lang="tr-TR" sz="6400" b="1" dirty="0"/>
              <a:t>EROZYONU ÖNLEME ÇALIŞMALARI</a:t>
            </a:r>
            <a:endParaRPr lang="tr-TR" sz="6400" dirty="0"/>
          </a:p>
          <a:p>
            <a:pPr fontAlgn="t"/>
            <a:r>
              <a:rPr lang="tr-TR" sz="6400" b="1" dirty="0" smtClean="0"/>
              <a:t>1- </a:t>
            </a:r>
            <a:r>
              <a:rPr lang="tr-TR" sz="6400" b="1" dirty="0"/>
              <a:t>İdari Önlemler</a:t>
            </a:r>
            <a:endParaRPr lang="tr-TR" sz="6400" dirty="0"/>
          </a:p>
          <a:p>
            <a:pPr fontAlgn="t"/>
            <a:r>
              <a:rPr lang="tr-TR" sz="6400" dirty="0"/>
              <a:t>Eğitim</a:t>
            </a:r>
          </a:p>
          <a:p>
            <a:pPr fontAlgn="t"/>
            <a:r>
              <a:rPr lang="tr-TR" sz="6400" dirty="0"/>
              <a:t>Tarım alanlarının kabiliyet sınıfına uygun kullanılması</a:t>
            </a:r>
          </a:p>
          <a:p>
            <a:pPr fontAlgn="t"/>
            <a:r>
              <a:rPr lang="tr-TR" sz="6400" dirty="0"/>
              <a:t>Meralarda otlatmanın bitki örtüsünü bozmayacak şekilde yapılması</a:t>
            </a:r>
          </a:p>
          <a:p>
            <a:pPr fontAlgn="t"/>
            <a:r>
              <a:rPr lang="tr-TR" sz="6400" dirty="0"/>
              <a:t>Tarla kenarlarındaki vejetasyonun korunması</a:t>
            </a:r>
          </a:p>
          <a:p>
            <a:pPr fontAlgn="t"/>
            <a:r>
              <a:rPr lang="tr-TR" sz="6400" dirty="0"/>
              <a:t>Tarım alanlarında anızların yakılmaması </a:t>
            </a:r>
          </a:p>
          <a:p>
            <a:r>
              <a:rPr lang="tr-TR" b="1" dirty="0" smtClean="0">
                <a:solidFill>
                  <a:srgbClr val="002060"/>
                </a:solidFill>
              </a:rPr>
              <a:t>ÇEM </a:t>
            </a:r>
            <a:r>
              <a:rPr lang="tr-TR" b="1" dirty="0" err="1" smtClean="0">
                <a:solidFill>
                  <a:srgbClr val="002060"/>
                </a:solidFill>
              </a:rPr>
              <a:t>GENEl</a:t>
            </a:r>
            <a:r>
              <a:rPr lang="tr-TR" b="1" dirty="0" smtClean="0">
                <a:solidFill>
                  <a:srgbClr val="002060"/>
                </a:solidFill>
              </a:rPr>
              <a:t> MÜDÜRLÜĞÜ WEB Sayfası</a:t>
            </a:r>
            <a:endParaRPr lang="tr-TR" b="1" dirty="0">
              <a:solidFill>
                <a:srgbClr val="00206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a:t>Ekosistemdeki bozulmalar insanoğlunu kuraklık, açlık, susuzluk, erozyon, sel taşkın hava kirliliği gibi birçok problemle karşı karşıya getirmektedir. Türkiye’nin içerisinde bulunduğu coğrafi konum, iklim, topografya ve toprak şartları, Türkiye’nin arazi/toprak bozulumuna ve kuraklığa karşı hassasiyetini arttırmaktadır. Türkiye açısından erozyonun sebeplerini incelediğimizde insan faktörü ön plana çıkmaktadır. Türkiye’nin coğrafi konumu, </a:t>
            </a:r>
            <a:r>
              <a:rPr lang="tr-TR" dirty="0" err="1"/>
              <a:t>topografik</a:t>
            </a:r>
            <a:r>
              <a:rPr lang="tr-TR" dirty="0"/>
              <a:t> yapısı, iklim şartları ise erozyonu arttırıcı etki yapmakta, erozyonla mücadeleyi zorlaştırmaktadır.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tr-TR" b="1" dirty="0"/>
              <a:t>Su erozyonu;</a:t>
            </a:r>
            <a:r>
              <a:rPr lang="tr-TR" dirty="0"/>
              <a:t> en yaygın görülen erozyon tarzıdır. Bilhassa eğimli arazilerde bitki örtüsünün zayıfladığı noktalarda su etkisi ile ortaya çıkan bu erozyon çeşidi, akış halindeki sulara bağlıdır. Su erozyonu hem maddi hem de manevi olarak en ağır kayıplar verilen erozyon türüdür.</a:t>
            </a:r>
          </a:p>
          <a:p>
            <a:r>
              <a:rPr lang="tr-TR" b="1" dirty="0"/>
              <a:t>Rüzgar erozyonu;</a:t>
            </a:r>
            <a:r>
              <a:rPr lang="tr-TR" dirty="0"/>
              <a:t> su erozyonundan sonra en sık karşılaşılan erozyondur. Rüzgarın hareketlerine bağlı olarak toprak hareketlerinin görülmesine rüzgar erozyonu adı verilir. Daha çok kurak iklimin hakim olduğu bölgelerde görülen rüzgar erozyonu verimsiz bir toprak düzeni sağlamaktadır.</a:t>
            </a:r>
          </a:p>
          <a:p>
            <a:r>
              <a:rPr lang="tr-TR" b="1" dirty="0"/>
              <a:t>Çığ erozyonu;</a:t>
            </a:r>
            <a:r>
              <a:rPr lang="tr-TR" dirty="0"/>
              <a:t> buz ve buzul etkisi ile kendini gösteren erozyondur. Tehlikeli olduğu kadar olumsuz sonuçlar doğurmaktadır.</a:t>
            </a:r>
          </a:p>
          <a:p>
            <a:r>
              <a:rPr lang="tr-TR" b="1" dirty="0"/>
              <a:t>Yer çekimi erozyonu;</a:t>
            </a:r>
            <a:r>
              <a:rPr lang="tr-TR" dirty="0"/>
              <a:t> bu tip erozyon ise kitle hareketlerine bağlı olarak ortaya çıkan erozyon çeşididir.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r>
              <a:rPr lang="tr-TR" dirty="0"/>
              <a:t>Dünyada her yıl, toprağın üst tabakasının 24 milyar tonu, başta erozyon olmak üzere çeşitli sebeplerle kaybedilirken, 6 milyar hektar alan çölleşmektedir</a:t>
            </a:r>
            <a:r>
              <a:rPr lang="tr-TR" dirty="0" smtClean="0"/>
              <a:t>.</a:t>
            </a:r>
          </a:p>
          <a:p>
            <a:r>
              <a:rPr lang="tr-TR" dirty="0" smtClean="0"/>
              <a:t> </a:t>
            </a:r>
            <a:r>
              <a:rPr lang="tr-TR" dirty="0"/>
              <a:t>Bu süreç dünyaya, 42 milyar dolardan fazla mali yük getirmekte, 110 ülkede yaşayan 1,2 milyar nüfusu doğrudan tehdit etmektedir. 135 milyon insan risk altındadır ve 10 milyon insan ekolojik göçmen olarak çölleşmiş bölgelerden göç etmiş durumdadır</a:t>
            </a:r>
            <a:r>
              <a:rPr lang="tr-TR" dirty="0" smtClean="0"/>
              <a:t>.</a:t>
            </a:r>
          </a:p>
          <a:p>
            <a:r>
              <a:rPr lang="tr-TR" dirty="0" smtClean="0"/>
              <a:t> </a:t>
            </a:r>
            <a:r>
              <a:rPr lang="tr-TR" dirty="0"/>
              <a:t>Geçimlerini toprağa bağımlı olarak sürdüren 2,6 milyarı aşkın insan da aynı kaderi paylaşmaktadır (UNCCD 1994). Bu verilerden çölleşmenin giderek artan bir problem haline dönüştüğü ve acil tedbir alınması gereken konulardan biri olduğu görülmektedir</a:t>
            </a:r>
            <a:r>
              <a:rPr lang="tr-TR" dirty="0" smtClean="0"/>
              <a:t>.</a:t>
            </a:r>
          </a:p>
          <a:p>
            <a:r>
              <a:rPr lang="tr-TR" dirty="0" smtClean="0"/>
              <a:t> </a:t>
            </a:r>
            <a:r>
              <a:rPr lang="tr-TR" dirty="0"/>
              <a:t>Çölleşme, iklim değişikliği ve küresel ısınma; önemi giderek anlaşılmaya başlanan sorunlardır. Son yıllarda ulusal ve uluslararası anlamda sorun analizleri yapılmakta ve çözüm yöntemleri geliştirilmektedir. En azından hangi aşamada olduğumuz ve mücadele konusunda nereden başlamamız gerektiği konularında ciddi adımlar atılmıştır.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47500" lnSpcReduction="20000"/>
          </a:bodyPr>
          <a:lstStyle/>
          <a:p>
            <a:r>
              <a:rPr lang="tr-TR" dirty="0"/>
              <a:t>Türkiye’nin arazi kullanım varlığına bakıldığında tarım arazisinin %31,1’lik değerle en fazla alanı kapladığı, bunu sırasıyla ormanlık alanlar (%27,6) ile mera alanlarının (%16,6) takip ettiği görülmektedir. Su alanları % 1,4’lük alanı kaplamakta, kalan %21,3’lük arazi ise diğer alanlardan oluşmaktadır (Anonim 2013a).</a:t>
            </a:r>
          </a:p>
          <a:p>
            <a:r>
              <a:rPr lang="tr-TR" dirty="0"/>
              <a:t>Arazi kullanımının en büyük bölümünü oluşturan tarım alanlarının %59’u, meraların %64’ü, orman arazilerinin %54’ü çeşitli şiddette erozyona maruz kalmaktadır. İç Anadolu Bölgesi başta olmak üzere bazı bölgelerdeki düşük yağış oranları, tarım alanlarındaki çoraklaşma, tuzlanma gibi nedenlerle verimliliğin azalması, ormanlar ve meralardaki tür çeşitliliğinin ve doğal yapının bozulması, yanlış arazi kullanımı uygulamalarından kaynaklanan betonlaşma, toprak kirliliği gibi arazi bozulumu sorunları topluca değerlendirildiğinde, çölleşmeye hafif derecede uğramış sorunlu alanlarla birlikte çeşitli etkilenme derecelerindeki alanlarımızın, Türkiye’nin toplam yüzölçümüne oranının yüzde 90’ların üzerinde olduğu görülmektedir (</a:t>
            </a:r>
            <a:r>
              <a:rPr lang="tr-TR" dirty="0" err="1"/>
              <a:t>Haliloğlu</a:t>
            </a:r>
            <a:r>
              <a:rPr lang="tr-TR" dirty="0"/>
              <a:t> M., 2010).</a:t>
            </a:r>
          </a:p>
          <a:p>
            <a:r>
              <a:rPr lang="tr-TR" dirty="0"/>
              <a:t/>
            </a:r>
            <a:br>
              <a:rPr lang="tr-TR" dirty="0"/>
            </a:br>
            <a:r>
              <a:rPr lang="tr-TR" b="1" dirty="0"/>
              <a:t> Çölleşme</a:t>
            </a:r>
            <a:r>
              <a:rPr lang="tr-TR" dirty="0"/>
              <a:t>: “kurak, yarı-kurak ve az yağışlı alanlarda, iklim değişiklikleri ve insan faaliyetleri de dâhil olmak üzere çeşitli faktörlerden kaynaklanan toprak bozulmasını ifade eder” şeklinde tanımlanmıştır (UNCCD 1994).</a:t>
            </a:r>
          </a:p>
          <a:p>
            <a:r>
              <a:rPr lang="tr-TR" dirty="0"/>
              <a:t>Popüler algının aksine, çölleşme, çöl ya da kum hareketleriyle oluşan arazi kaybı değildir. Çölleşme, kurak, yarı kurak ve kuru yarı nemli alanlardaki arazi bozulumunu ifade eder. Bu, kurak alanlarda arazi bozulması olarak anılacaktır, bu sıklıkla çöl şartları oluşturabilir (Anonim 2015b).</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b="1" dirty="0"/>
              <a:t>Arazi Bozulumu:</a:t>
            </a:r>
            <a:r>
              <a:rPr lang="tr-TR" dirty="0"/>
              <a:t> Doğal olaylar ve/veya insan aktiviteleri nedeniyle orijinal doğal ekolojik görevinin ve/veya uygun şekildeki ekonomik işlevinin sürdürülebilirliğinin çok uzun olamayacak kadar zarar görmesidir (UNCCD 1994).</a:t>
            </a:r>
          </a:p>
          <a:p>
            <a:r>
              <a:rPr lang="tr-TR" dirty="0"/>
              <a:t>Arazi bozulumu ve çölleşme kavramları birbiriyle iç içe girmiş kavramlardır. Her iki kavramında teknik detaylarına inildiğinde aynı anlamları ifade ettiği görülmektedir. Arazi bozulumu tanımında teknik olarak daha detaylı anlatılmıştır. Çölleşme; insan faaliyetleri ve iklim değişikliklerini ön planda tutarken, arazi bozulumun biraz daha detaylandırılarak rüzgâr ve/veya suyun etkisiyle oluşan toprak erozyonunu, toprağın fiziksel, kimyasal, biyolojik ve ekonomik özelliklerinin bozulmasını ve uzun süreli vejetasyon kaybını dikkate almıştır.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a:t>Türkiye’ de çölleşme konusunda yapılan çalışmalara baktığımız zaman; 2005 yılında yapılan “Çölleşme ile Mücadele ulusal eylem Programı” kapsamında yapılan çalışmalar, günümüze kadar düzenli bir şekilde kayıt altına alınmıştır. 2005 yılından 2012 yılına kadar kurumların yapmış olduğu çalışmalar, 2005 ulusal eylem programı kapsamında değerlendirilmiştir. Yeni strateji ve eylem planının yapılması nedeniyle 2012 yılından sonra kayıtlar; kurumlar bazında yıllık olarak ilgili tüm kurumlardan toplanmaktadır. Ülkemiz Ulusal Eylem Planı kapsamında kapmış olduğu düzenli olarak izlemektedir ve rapor hazırlanmaktadır.</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732</Words>
  <Application>Microsoft Office PowerPoint</Application>
  <PresentationFormat>Ekran Gösterisi (4:3)</PresentationFormat>
  <Paragraphs>48</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Slayt 1</vt:lpstr>
      <vt:lpstr>Slayt 2</vt:lpstr>
      <vt:lpstr>Slayt 3</vt:lpstr>
      <vt:lpstr>Slayt 4</vt:lpstr>
      <vt:lpstr>Slayt 5</vt:lpstr>
      <vt:lpstr>Slayt 6</vt:lpstr>
      <vt:lpstr>Slayt 7</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sonay</dc:creator>
  <cp:lastModifiedBy>sonay</cp:lastModifiedBy>
  <cp:revision>2</cp:revision>
  <dcterms:created xsi:type="dcterms:W3CDTF">2017-11-20T11:06:08Z</dcterms:created>
  <dcterms:modified xsi:type="dcterms:W3CDTF">2017-11-20T11:57:25Z</dcterms:modified>
</cp:coreProperties>
</file>