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4" r:id="rId3"/>
  </p:sldMasterIdLst>
  <p:notesMasterIdLst>
    <p:notesMasterId r:id="rId12"/>
  </p:notesMasterIdLst>
  <p:sldIdLst>
    <p:sldId id="423" r:id="rId4"/>
    <p:sldId id="427" r:id="rId5"/>
    <p:sldId id="439" r:id="rId6"/>
    <p:sldId id="440" r:id="rId7"/>
    <p:sldId id="438" r:id="rId8"/>
    <p:sldId id="443" r:id="rId9"/>
    <p:sldId id="441" r:id="rId10"/>
    <p:sldId id="442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CFD6B-7959-47A2-B35F-9BC3A42264C4}" type="datetimeFigureOut">
              <a:rPr lang="tr-TR" smtClean="0"/>
              <a:t>2.04.2018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77E9F-B426-43E0-ABF1-C906BD23C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82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A1D9-4D4E-4A0A-81DA-81BC4C2E5FE9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20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4514-D174-4F6C-8916-AED4E05CAFA3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16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6D60-7E3C-4F72-B021-8A17F43164AA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30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6631-CFE9-4575-96B5-1A344876E952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7877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306-D3A7-4E13-A8CC-6E4D1193DAA9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0779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F17A-2009-444F-8BD6-8939C9A7F7EF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83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2136-44ED-4CBF-B999-20CBB2DE784A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6220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852-FA0A-4ED6-AC85-7EFC4BE0E04C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680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56C0-BA3B-4E19-B234-9481D273A9D8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003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B3C4-C9F8-4B95-8847-E8DEA2F66C28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611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27D5-4337-4E0A-A5E3-E5F4C33696BC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332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8CBE-55CF-4527-99A5-2398F36758A7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048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95DA-6B9D-4944-B5B8-8302590B589A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63425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A7F-B7BC-4D12-AA4F-B3D00B7F0152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5780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0784-DD2A-4670-A878-6574EA86998F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9838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EB51-BF68-48FF-B736-33A2544EF56F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0689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F2EE-B09F-48E5-AD60-07D0F34ED7BB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9651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323C-6551-4097-9592-39E3CB964DE8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414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2F99-D3C8-49DC-A96E-E9F29000F763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1718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3E62-1C1A-4EA7-B837-492D66FC1312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7155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95DC-EE46-4675-A1ED-5AB8D4D5376C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938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58CC-1285-4936-A404-6A0E5C3124E0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83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1C3C-6AB7-40DE-B711-8491A8E23E59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266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4AA5-DB88-4D8F-9EE9-6BB4ED2D554C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0718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038A-1E5A-40B2-B907-469D74A85E01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86900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73A9-2770-446D-9CA6-588506EB2AC2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759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EDA9-54C5-4F9F-ACA7-CFEAF72D2528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15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B61D-1DE9-4868-A898-9E554212BBB6}" type="datetime1">
              <a:rPr lang="tr-TR" smtClean="0"/>
              <a:t>2.04.2018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9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89C0-2296-4357-BA6E-8799A9EA2615}" type="datetime1">
              <a:rPr lang="tr-TR" smtClean="0"/>
              <a:t>2.04.2018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65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A8FB-1BAB-404A-AED9-5DF0BEC0D95F}" type="datetime1">
              <a:rPr lang="tr-TR" smtClean="0"/>
              <a:t>2.04.2018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003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B3C2-149D-49C9-82A4-CE2519671329}" type="datetime1">
              <a:rPr lang="tr-TR" smtClean="0"/>
              <a:t>2.04.2018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36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69D-914B-4B14-B02E-27C8D814875A}" type="datetime1">
              <a:rPr lang="tr-TR" smtClean="0"/>
              <a:t>2.04.2018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3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592A-07A1-4C41-892F-741F36A3D060}" type="datetime1">
              <a:rPr lang="tr-TR" smtClean="0"/>
              <a:t>2.04.2018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92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180B2-3CEB-4C42-8772-F5D7257BDE3B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28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90F0DD-1A31-474E-A7C5-0C51706888DD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41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E1D173-86B1-4890-B736-972070C9207A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73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79549" y="1893194"/>
            <a:ext cx="10071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dirty="0" err="1" smtClean="0">
                <a:solidFill>
                  <a:prstClr val="black"/>
                </a:solidFill>
                <a:latin typeface="Vladimir Script" panose="03050402040407070305" pitchFamily="66" charset="0"/>
              </a:rPr>
              <a:t>Onbirinci</a:t>
            </a:r>
            <a:r>
              <a:rPr lang="tr-TR" sz="6000" dirty="0" smtClean="0">
                <a:solidFill>
                  <a:prstClr val="black"/>
                </a:solidFill>
                <a:latin typeface="Vladimir Script" panose="03050402040407070305" pitchFamily="66" charset="0"/>
              </a:rPr>
              <a:t> Hafta: </a:t>
            </a:r>
          </a:p>
          <a:p>
            <a:pPr algn="ctr"/>
            <a:r>
              <a:rPr lang="tr-TR" sz="6000" dirty="0" err="1" smtClean="0">
                <a:solidFill>
                  <a:prstClr val="black"/>
                </a:solidFill>
                <a:latin typeface="Vladimir Script" panose="03050402040407070305" pitchFamily="66" charset="0"/>
              </a:rPr>
              <a:t>Ilke</a:t>
            </a:r>
            <a:r>
              <a:rPr lang="tr-TR" sz="6000" dirty="0" smtClean="0">
                <a:solidFill>
                  <a:prstClr val="black"/>
                </a:solidFill>
                <a:latin typeface="Vladimir Script" panose="03050402040407070305" pitchFamily="66" charset="0"/>
              </a:rPr>
              <a:t> 5</a:t>
            </a:r>
            <a:r>
              <a:rPr lang="tr-TR" sz="6000" dirty="0">
                <a:solidFill>
                  <a:prstClr val="black"/>
                </a:solidFill>
                <a:latin typeface="Vladimir Script" panose="03050402040407070305" pitchFamily="66" charset="0"/>
              </a:rPr>
              <a:t>: Farklı </a:t>
            </a:r>
            <a:r>
              <a:rPr lang="tr-TR" sz="6000" dirty="0" err="1" smtClean="0">
                <a:solidFill>
                  <a:prstClr val="black"/>
                </a:solidFill>
                <a:latin typeface="Vladimir Script" panose="03050402040407070305" pitchFamily="66" charset="0"/>
              </a:rPr>
              <a:t>görüslere</a:t>
            </a:r>
            <a:r>
              <a:rPr lang="tr-TR" sz="6000" dirty="0" smtClean="0">
                <a:solidFill>
                  <a:prstClr val="black"/>
                </a:solidFill>
                <a:latin typeface="Vladimir Script" panose="03050402040407070305" pitchFamily="66" charset="0"/>
              </a:rPr>
              <a:t> </a:t>
            </a:r>
            <a:r>
              <a:rPr lang="tr-TR" sz="6000" dirty="0">
                <a:solidFill>
                  <a:prstClr val="black"/>
                </a:solidFill>
                <a:latin typeface="Vladimir Script" panose="03050402040407070305" pitchFamily="66" charset="0"/>
              </a:rPr>
              <a:t>değer </a:t>
            </a:r>
            <a:r>
              <a:rPr lang="tr-TR" sz="6000" dirty="0" smtClean="0">
                <a:solidFill>
                  <a:prstClr val="black"/>
                </a:solidFill>
                <a:latin typeface="Vladimir Script" panose="03050402040407070305" pitchFamily="66" charset="0"/>
              </a:rPr>
              <a:t>vermek</a:t>
            </a:r>
          </a:p>
          <a:p>
            <a:pPr algn="ctr"/>
            <a:r>
              <a:rPr lang="tr-TR" sz="6000" dirty="0" err="1" smtClean="0">
                <a:solidFill>
                  <a:prstClr val="black"/>
                </a:solidFill>
                <a:latin typeface="Vladimir Script" panose="03050402040407070305" pitchFamily="66" charset="0"/>
              </a:rPr>
              <a:t>Ilke</a:t>
            </a:r>
            <a:r>
              <a:rPr lang="tr-TR" sz="6000" dirty="0" smtClean="0">
                <a:solidFill>
                  <a:prstClr val="black"/>
                </a:solidFill>
                <a:latin typeface="Vladimir Script" panose="03050402040407070305" pitchFamily="66" charset="0"/>
              </a:rPr>
              <a:t> 6: </a:t>
            </a:r>
            <a:r>
              <a:rPr lang="tr-TR" sz="6000" dirty="0" err="1" smtClean="0">
                <a:solidFill>
                  <a:prstClr val="black"/>
                </a:solidFill>
                <a:latin typeface="Vladimir Script" panose="03050402040407070305" pitchFamily="66" charset="0"/>
              </a:rPr>
              <a:t>Ögrenmeye</a:t>
            </a:r>
            <a:r>
              <a:rPr lang="tr-TR" sz="6000" dirty="0" smtClean="0">
                <a:solidFill>
                  <a:prstClr val="black"/>
                </a:solidFill>
                <a:latin typeface="Vladimir Script" panose="03050402040407070305" pitchFamily="66" charset="0"/>
              </a:rPr>
              <a:t> etkin biçimde </a:t>
            </a:r>
            <a:r>
              <a:rPr lang="tr-TR" sz="6000" dirty="0" smtClean="0">
                <a:solidFill>
                  <a:prstClr val="black"/>
                </a:solidFill>
                <a:latin typeface="Vladimir Script" panose="03050402040407070305" pitchFamily="66" charset="0"/>
              </a:rPr>
              <a:t>katılmak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418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709" y="2260591"/>
            <a:ext cx="8628845" cy="391637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133725" y="1183373"/>
            <a:ext cx="8096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Farklı bakış açılarını yansızlıkla ele alma</a:t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1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133725" y="1183373"/>
            <a:ext cx="6357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srgbClr val="0070C0"/>
                </a:solidFill>
              </a:rPr>
              <a:t>Farklı görüşlere saygı gösterme</a:t>
            </a:r>
            <a:endParaRPr lang="tr-TR" sz="3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83" y="2343806"/>
            <a:ext cx="7010400" cy="3279228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09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133725" y="1183373"/>
            <a:ext cx="6357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srgbClr val="0070C0"/>
                </a:solidFill>
              </a:rPr>
              <a:t>Bilgiyi açıkça ve doğrulukla sunma</a:t>
            </a:r>
            <a:r>
              <a:rPr lang="tr-TR" sz="3200" dirty="0"/>
              <a:t/>
            </a:r>
            <a:br>
              <a:rPr lang="tr-TR" sz="3200" dirty="0"/>
            </a:br>
            <a:endParaRPr lang="tr-TR" sz="3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932" y="1933903"/>
            <a:ext cx="7683062" cy="4201423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79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Öğrenmeye Etkin Biçimde Katılma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47800"/>
            <a:ext cx="6096000" cy="4572000"/>
          </a:xfr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41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Çevre eğitimi- demokratik düşünce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219200" y="3394841"/>
            <a:ext cx="10363200" cy="1996966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0070C0"/>
                </a:solidFill>
              </a:rPr>
              <a:t>Çevre eğitiminin gelişmiş olduğu ülkelerin yönetim yapısına bakıldığında, 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rgbClr val="0070C0"/>
                </a:solidFill>
              </a:rPr>
              <a:t>çevre eğitiminin gelişmişliğinin </a:t>
            </a:r>
            <a:r>
              <a:rPr lang="tr-TR" dirty="0" err="1" smtClean="0">
                <a:solidFill>
                  <a:srgbClr val="0070C0"/>
                </a:solidFill>
              </a:rPr>
              <a:t>arkaplanında</a:t>
            </a:r>
            <a:r>
              <a:rPr lang="tr-TR" dirty="0" smtClean="0">
                <a:solidFill>
                  <a:srgbClr val="0070C0"/>
                </a:solidFill>
              </a:rPr>
              <a:t> demokrasi inancının bulunduğu söylenebilir.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50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Çevre okur-yazarlığının gelişimi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219200" y="3478924"/>
            <a:ext cx="10363200" cy="2540875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Soru sorma,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Bilgi arama,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Yanıt oluşturma.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64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Çevre okuryazarlığının gelişimi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219200" y="3237186"/>
            <a:ext cx="10363200" cy="2782614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Eleştirel düşünme,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Yaratıcı düşünme,</a:t>
            </a:r>
          </a:p>
          <a:p>
            <a:r>
              <a:rPr lang="tr-TR" dirty="0" err="1" smtClean="0">
                <a:solidFill>
                  <a:srgbClr val="0070C0"/>
                </a:solidFill>
              </a:rPr>
              <a:t>Kubaşık</a:t>
            </a:r>
            <a:r>
              <a:rPr lang="tr-TR" dirty="0" smtClean="0">
                <a:solidFill>
                  <a:srgbClr val="0070C0"/>
                </a:solidFill>
              </a:rPr>
              <a:t> öğrenme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58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isse Senedi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isse Senedi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129</Words>
  <Application>Microsoft Office PowerPoint</Application>
  <PresentationFormat>Geniş ekran</PresentationFormat>
  <Paragraphs>26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Perpetua</vt:lpstr>
      <vt:lpstr>Vladimir Script</vt:lpstr>
      <vt:lpstr>Wingdings 2</vt:lpstr>
      <vt:lpstr>Office Teması</vt:lpstr>
      <vt:lpstr>Hisse Senedi</vt:lpstr>
      <vt:lpstr>2_Hisse Senedi</vt:lpstr>
      <vt:lpstr>PowerPoint Sunusu</vt:lpstr>
      <vt:lpstr>PowerPoint Sunusu</vt:lpstr>
      <vt:lpstr>PowerPoint Sunusu</vt:lpstr>
      <vt:lpstr>PowerPoint Sunusu</vt:lpstr>
      <vt:lpstr>Öğrenmeye Etkin Biçimde Katılma</vt:lpstr>
      <vt:lpstr>Çevre eğitimi- demokratik düşünce</vt:lpstr>
      <vt:lpstr>Çevre okur-yazarlığının gelişimi</vt:lpstr>
      <vt:lpstr>Çevre okuryazarlığının gelişimi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Hedef: Çevre okuryazarı olmak</dc:title>
  <dc:creator>rm</dc:creator>
  <cp:lastModifiedBy>RM</cp:lastModifiedBy>
  <cp:revision>115</cp:revision>
  <dcterms:created xsi:type="dcterms:W3CDTF">2016-02-29T19:43:42Z</dcterms:created>
  <dcterms:modified xsi:type="dcterms:W3CDTF">2018-04-02T10:32:09Z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