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2" autoAdjust="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D35EE-0431-4DAA-9539-374DDC54E622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B956-ACD8-40E3-B097-C293A868686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D35EE-0431-4DAA-9539-374DDC54E622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B956-ACD8-40E3-B097-C293A868686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D35EE-0431-4DAA-9539-374DDC54E622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B956-ACD8-40E3-B097-C293A868686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D35EE-0431-4DAA-9539-374DDC54E622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B956-ACD8-40E3-B097-C293A868686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D35EE-0431-4DAA-9539-374DDC54E622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B956-ACD8-40E3-B097-C293A868686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D35EE-0431-4DAA-9539-374DDC54E622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B956-ACD8-40E3-B097-C293A868686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D35EE-0431-4DAA-9539-374DDC54E622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B956-ACD8-40E3-B097-C293A868686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D35EE-0431-4DAA-9539-374DDC54E622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B956-ACD8-40E3-B097-C293A868686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D35EE-0431-4DAA-9539-374DDC54E622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B956-ACD8-40E3-B097-C293A868686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D35EE-0431-4DAA-9539-374DDC54E622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B956-ACD8-40E3-B097-C293A868686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D35EE-0431-4DAA-9539-374DDC54E622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B956-ACD8-40E3-B097-C293A868686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D35EE-0431-4DAA-9539-374DDC54E622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5B956-ACD8-40E3-B097-C293A868686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944216"/>
          </a:xfrm>
        </p:spPr>
        <p:txBody>
          <a:bodyPr/>
          <a:lstStyle/>
          <a:p>
            <a:r>
              <a:rPr lang="tr-TR" dirty="0" smtClean="0"/>
              <a:t>4. Anonim </a:t>
            </a:r>
            <a:r>
              <a:rPr lang="tr-TR" dirty="0" err="1" smtClean="0"/>
              <a:t>Selçukname</a:t>
            </a:r>
            <a:r>
              <a:rPr lang="tr-TR" dirty="0" smtClean="0"/>
              <a:t> (Tarih-i </a:t>
            </a:r>
            <a:r>
              <a:rPr lang="tr-TR" dirty="0" err="1" smtClean="0"/>
              <a:t>Âl</a:t>
            </a:r>
            <a:r>
              <a:rPr lang="tr-TR" dirty="0" smtClean="0"/>
              <a:t>-i Selçuk)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683568" y="2564904"/>
            <a:ext cx="8064896" cy="3672408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chemeClr val="tx1"/>
                </a:solidFill>
              </a:rPr>
              <a:t>Selçuklu Hanedanı’na mensup bir şehzadeye hitaben kaleme alınmış olan eserin yazarı bilinmemektedir. 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Büyük </a:t>
            </a:r>
            <a:r>
              <a:rPr lang="tr-TR" dirty="0" err="1" smtClean="0">
                <a:solidFill>
                  <a:schemeClr val="tx1"/>
                </a:solidFill>
              </a:rPr>
              <a:t>Selçuklular’dan</a:t>
            </a:r>
            <a:r>
              <a:rPr lang="tr-TR" dirty="0" smtClean="0">
                <a:solidFill>
                  <a:schemeClr val="tx1"/>
                </a:solidFill>
              </a:rPr>
              <a:t> Anadolu </a:t>
            </a:r>
            <a:r>
              <a:rPr lang="tr-TR" dirty="0" err="1" smtClean="0">
                <a:solidFill>
                  <a:schemeClr val="tx1"/>
                </a:solidFill>
              </a:rPr>
              <a:t>Selçuklular’a</a:t>
            </a:r>
            <a:r>
              <a:rPr lang="tr-TR" dirty="0" smtClean="0">
                <a:solidFill>
                  <a:schemeClr val="tx1"/>
                </a:solidFill>
              </a:rPr>
              <a:t> değin uzanan eser, 1363 senesinde sona erer. </a:t>
            </a:r>
            <a:r>
              <a:rPr lang="tr-TR" dirty="0" smtClean="0"/>
              <a:t> 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512167"/>
          </a:xfrm>
        </p:spPr>
        <p:txBody>
          <a:bodyPr/>
          <a:lstStyle/>
          <a:p>
            <a:r>
              <a:rPr lang="tr-TR" dirty="0" smtClean="0"/>
              <a:t>5. Kadı </a:t>
            </a:r>
            <a:r>
              <a:rPr lang="tr-TR" dirty="0" err="1" smtClean="0"/>
              <a:t>Burhâneddin</a:t>
            </a:r>
            <a:r>
              <a:rPr lang="tr-TR" dirty="0" smtClean="0"/>
              <a:t>-i </a:t>
            </a:r>
            <a:r>
              <a:rPr lang="tr-TR" dirty="0" err="1" smtClean="0"/>
              <a:t>Anev</a:t>
            </a:r>
            <a:r>
              <a:rPr lang="tr-TR" dirty="0" err="1"/>
              <a:t>î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87624" y="1844824"/>
            <a:ext cx="6984776" cy="3793976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1212 senesinde yazımı tamamlanan tarihi eserinin başlığı, “</a:t>
            </a:r>
            <a:r>
              <a:rPr lang="tr-TR" dirty="0" err="1" smtClean="0">
                <a:solidFill>
                  <a:schemeClr val="tx1"/>
                </a:solidFill>
              </a:rPr>
              <a:t>Enisü’l</a:t>
            </a:r>
            <a:r>
              <a:rPr lang="tr-TR" dirty="0" smtClean="0">
                <a:solidFill>
                  <a:schemeClr val="tx1"/>
                </a:solidFill>
              </a:rPr>
              <a:t>-</a:t>
            </a:r>
            <a:r>
              <a:rPr lang="tr-TR" dirty="0" err="1" smtClean="0">
                <a:solidFill>
                  <a:schemeClr val="tx1"/>
                </a:solidFill>
              </a:rPr>
              <a:t>Kulûb”tur</a:t>
            </a:r>
            <a:r>
              <a:rPr lang="tr-TR" dirty="0" smtClean="0">
                <a:solidFill>
                  <a:schemeClr val="tx1"/>
                </a:solidFill>
              </a:rPr>
              <a:t>. 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Farsça kaleme alınmış ve Selçuklu Sultanı I. </a:t>
            </a:r>
            <a:r>
              <a:rPr lang="tr-TR" dirty="0" err="1" smtClean="0">
                <a:solidFill>
                  <a:schemeClr val="tx1"/>
                </a:solidFill>
              </a:rPr>
              <a:t>İzzeddin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Keykâvus’a</a:t>
            </a:r>
            <a:r>
              <a:rPr lang="tr-TR" dirty="0" smtClean="0">
                <a:solidFill>
                  <a:schemeClr val="tx1"/>
                </a:solidFill>
              </a:rPr>
              <a:t> sunulmuştur. 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Eserin Selçuklular ile ilgili bölümleri Fuat Köprülü tarafından tercüme edilmiştir.</a:t>
            </a:r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6. </a:t>
            </a:r>
            <a:r>
              <a:rPr lang="tr-TR" dirty="0" err="1" smtClean="0"/>
              <a:t>İzzeddin</a:t>
            </a:r>
            <a:r>
              <a:rPr lang="tr-TR" dirty="0" smtClean="0"/>
              <a:t> </a:t>
            </a:r>
            <a:r>
              <a:rPr lang="tr-TR" dirty="0" err="1" smtClean="0"/>
              <a:t>İbnü’l</a:t>
            </a:r>
            <a:r>
              <a:rPr lang="tr-TR" dirty="0" smtClean="0"/>
              <a:t>-</a:t>
            </a:r>
            <a:r>
              <a:rPr lang="tr-TR" dirty="0" err="1" smtClean="0"/>
              <a:t>Esîr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Büyük İslam alimi, tarihçisi </a:t>
            </a:r>
            <a:r>
              <a:rPr lang="tr-TR" dirty="0" err="1" smtClean="0"/>
              <a:t>İbnü’l</a:t>
            </a:r>
            <a:r>
              <a:rPr lang="tr-TR" dirty="0" smtClean="0"/>
              <a:t>-Esir, 1169 senesinde Cizre’de dünyaya geldi.</a:t>
            </a:r>
          </a:p>
          <a:p>
            <a:r>
              <a:rPr lang="tr-TR" dirty="0" smtClean="0"/>
              <a:t>Tecrübeli bir devlet adamı olan </a:t>
            </a:r>
            <a:r>
              <a:rPr lang="tr-TR" dirty="0" err="1" smtClean="0"/>
              <a:t>Ebü’l</a:t>
            </a:r>
            <a:r>
              <a:rPr lang="tr-TR" dirty="0" smtClean="0"/>
              <a:t>-Kerem </a:t>
            </a:r>
            <a:r>
              <a:rPr lang="tr-TR" dirty="0" err="1" smtClean="0"/>
              <a:t>Esîrüddin’in</a:t>
            </a:r>
            <a:r>
              <a:rPr lang="tr-TR" dirty="0" smtClean="0"/>
              <a:t> itibar kazanacak üç oğlundan birisi </a:t>
            </a:r>
            <a:r>
              <a:rPr lang="tr-TR" dirty="0" err="1" smtClean="0"/>
              <a:t>İzzeddin’dir</a:t>
            </a:r>
            <a:r>
              <a:rPr lang="tr-TR" dirty="0" smtClean="0"/>
              <a:t>. Diğer iki oğlunun adı </a:t>
            </a:r>
            <a:r>
              <a:rPr lang="tr-TR" dirty="0" err="1" smtClean="0"/>
              <a:t>Mecdüddin</a:t>
            </a:r>
            <a:r>
              <a:rPr lang="tr-TR" dirty="0" smtClean="0"/>
              <a:t> ve </a:t>
            </a:r>
            <a:r>
              <a:rPr lang="tr-TR" dirty="0" err="1" smtClean="0"/>
              <a:t>Ziyâeddin’dir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Mekke, Bağdat, Musul, </a:t>
            </a:r>
            <a:r>
              <a:rPr lang="tr-TR" dirty="0" err="1" smtClean="0"/>
              <a:t>Dımaşk</a:t>
            </a:r>
            <a:r>
              <a:rPr lang="tr-TR" dirty="0" smtClean="0"/>
              <a:t>, Halep, Kudüs ve Antakya gibi devrin gözde şehirlerinde bir çok vesileyle bulundu ve hem gözlemlerde bulundu hem de eğitim aldı.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60640"/>
          </a:xfrm>
        </p:spPr>
        <p:txBody>
          <a:bodyPr>
            <a:noAutofit/>
          </a:bodyPr>
          <a:lstStyle/>
          <a:p>
            <a:r>
              <a:rPr lang="tr-TR" sz="4000" dirty="0" smtClean="0"/>
              <a:t>Hayatının büyük kısmını Musul’da </a:t>
            </a:r>
            <a:r>
              <a:rPr lang="tr-TR" sz="4000" dirty="0" err="1" smtClean="0"/>
              <a:t>Atabeg</a:t>
            </a:r>
            <a:r>
              <a:rPr lang="tr-TR" sz="4000" dirty="0" smtClean="0"/>
              <a:t> </a:t>
            </a:r>
            <a:r>
              <a:rPr lang="tr-TR" sz="4000" dirty="0" err="1" smtClean="0"/>
              <a:t>Lülü’nün</a:t>
            </a:r>
            <a:r>
              <a:rPr lang="tr-TR" sz="4000" dirty="0" smtClean="0"/>
              <a:t> himayesinde geçirdi. Bu şehirde 1233 senesinde gerçekleşen vefatına kadar eser üretmeye ve öğrenci yetiştirmeyi sürdürdü. </a:t>
            </a:r>
          </a:p>
          <a:p>
            <a:r>
              <a:rPr lang="tr-TR" sz="4000" dirty="0" smtClean="0"/>
              <a:t>“El-Kamil </a:t>
            </a:r>
            <a:r>
              <a:rPr lang="tr-TR" sz="4000" dirty="0" err="1" smtClean="0"/>
              <a:t>fi’t</a:t>
            </a:r>
            <a:r>
              <a:rPr lang="tr-TR" sz="4000" dirty="0" smtClean="0"/>
              <a:t>-</a:t>
            </a:r>
            <a:r>
              <a:rPr lang="tr-TR" sz="4000" dirty="0" err="1" smtClean="0"/>
              <a:t>târîh</a:t>
            </a:r>
            <a:r>
              <a:rPr lang="tr-TR" sz="4000" dirty="0" smtClean="0"/>
              <a:t>” adlı tarihi eseriyle büyük </a:t>
            </a:r>
            <a:r>
              <a:rPr lang="tr-TR" sz="4000" dirty="0" err="1" smtClean="0"/>
              <a:t>hakketiği</a:t>
            </a:r>
            <a:r>
              <a:rPr lang="tr-TR" sz="4000" dirty="0" smtClean="0"/>
              <a:t> büyük bir üne kavuştu.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tr-TR" dirty="0" smtClean="0"/>
              <a:t>Genel bir tarih mahiyetinde 12. ciltten müteşekkil olan eser, 1231 senesine kadarki olayları nakletmektedir. </a:t>
            </a:r>
          </a:p>
          <a:p>
            <a:r>
              <a:rPr lang="tr-TR" dirty="0" err="1" smtClean="0"/>
              <a:t>Zengi</a:t>
            </a:r>
            <a:r>
              <a:rPr lang="tr-TR" dirty="0" smtClean="0"/>
              <a:t> Hanedanı’na </a:t>
            </a:r>
            <a:r>
              <a:rPr lang="tr-TR" dirty="0" err="1" smtClean="0"/>
              <a:t>bağlılıyla</a:t>
            </a:r>
            <a:r>
              <a:rPr lang="tr-TR" dirty="0" smtClean="0"/>
              <a:t> bilinen </a:t>
            </a:r>
            <a:r>
              <a:rPr lang="tr-TR" dirty="0" err="1" smtClean="0"/>
              <a:t>İbn</a:t>
            </a:r>
            <a:r>
              <a:rPr lang="tr-TR" dirty="0" err="1" smtClean="0"/>
              <a:t>ü’l</a:t>
            </a:r>
            <a:r>
              <a:rPr lang="tr-TR" dirty="0" smtClean="0"/>
              <a:t>-</a:t>
            </a:r>
            <a:r>
              <a:rPr lang="tr-TR" dirty="0" err="1" smtClean="0"/>
              <a:t>Esîr’in</a:t>
            </a:r>
            <a:r>
              <a:rPr lang="tr-TR" dirty="0" smtClean="0"/>
              <a:t> bu irtibatını eserine yansıttığı görülmektedir. </a:t>
            </a:r>
            <a:endParaRPr lang="tr-TR" dirty="0" smtClean="0"/>
          </a:p>
          <a:p>
            <a:r>
              <a:rPr lang="tr-TR" dirty="0" smtClean="0"/>
              <a:t>Kronolojinin hassasiyetle takibi ve farklı kaynakların karşılaştırılarak analize tabi tutulması, </a:t>
            </a:r>
            <a:r>
              <a:rPr lang="tr-TR" dirty="0" err="1" smtClean="0"/>
              <a:t>İbnü’l</a:t>
            </a:r>
            <a:r>
              <a:rPr lang="tr-TR" dirty="0" smtClean="0"/>
              <a:t>-</a:t>
            </a:r>
            <a:r>
              <a:rPr lang="tr-TR" dirty="0" err="1" smtClean="0"/>
              <a:t>Esîr’in</a:t>
            </a:r>
            <a:r>
              <a:rPr lang="tr-TR" dirty="0" smtClean="0"/>
              <a:t> ilmi yaklaşımını ve hakkettiği itibarı gözler önüne sermektedir.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7. </a:t>
            </a:r>
            <a:r>
              <a:rPr lang="tr-TR" dirty="0" err="1" smtClean="0"/>
              <a:t>Têvarih</a:t>
            </a:r>
            <a:r>
              <a:rPr lang="tr-TR" dirty="0" smtClean="0"/>
              <a:t>-i </a:t>
            </a:r>
            <a:r>
              <a:rPr lang="tr-TR" dirty="0"/>
              <a:t>Â</a:t>
            </a:r>
            <a:r>
              <a:rPr lang="tr-TR" dirty="0" smtClean="0"/>
              <a:t>li Selçuk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Yazıcızâde</a:t>
            </a:r>
            <a:r>
              <a:rPr lang="tr-TR" dirty="0" smtClean="0"/>
              <a:t> Ali, Osmanlı Sultanı II. Murat’ın emriyle 1436 senesinde </a:t>
            </a:r>
            <a:r>
              <a:rPr lang="tr-TR" dirty="0" err="1" smtClean="0"/>
              <a:t>İbn</a:t>
            </a:r>
            <a:r>
              <a:rPr lang="tr-TR" dirty="0" smtClean="0"/>
              <a:t> Bibi’nin “el-</a:t>
            </a:r>
            <a:r>
              <a:rPr lang="tr-TR" dirty="0" err="1" smtClean="0"/>
              <a:t>Evâmirü’l</a:t>
            </a:r>
            <a:r>
              <a:rPr lang="tr-TR" dirty="0" smtClean="0"/>
              <a:t>-</a:t>
            </a:r>
            <a:r>
              <a:rPr lang="tr-TR" dirty="0" err="1" smtClean="0"/>
              <a:t>Ala’iye</a:t>
            </a:r>
            <a:r>
              <a:rPr lang="tr-TR" dirty="0" smtClean="0"/>
              <a:t>” adlı eserini </a:t>
            </a:r>
            <a:r>
              <a:rPr lang="tr-TR" dirty="0" err="1" smtClean="0"/>
              <a:t>Türkçe’ye</a:t>
            </a:r>
            <a:r>
              <a:rPr lang="tr-TR" dirty="0" smtClean="0"/>
              <a:t> tercüme etmiştir. Tercüme faaliyeti sırasında </a:t>
            </a:r>
            <a:r>
              <a:rPr lang="tr-TR" dirty="0" err="1" smtClean="0"/>
              <a:t>Yazıcızâde’nin</a:t>
            </a:r>
            <a:r>
              <a:rPr lang="tr-TR" dirty="0" smtClean="0"/>
              <a:t> eklemeleri ve düzeltmeleri sayesinde eser, özgün bir vasıf kazanmıştır. Esere bu nitelikleri katan bilgiler; Selçuklu soyu, Oğuz boyları, </a:t>
            </a:r>
            <a:r>
              <a:rPr lang="tr-TR" dirty="0" err="1" smtClean="0"/>
              <a:t>Osmanlılar’ın</a:t>
            </a:r>
            <a:r>
              <a:rPr lang="tr-TR" dirty="0" smtClean="0"/>
              <a:t> Anadolu’ya intikali hakkındadır.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8. </a:t>
            </a:r>
            <a:r>
              <a:rPr lang="tr-TR" dirty="0" err="1" smtClean="0"/>
              <a:t>Selçuknâme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r>
              <a:rPr lang="tr-TR" dirty="0" err="1" smtClean="0"/>
              <a:t>Ahmed</a:t>
            </a:r>
            <a:r>
              <a:rPr lang="tr-TR" dirty="0" smtClean="0"/>
              <a:t> b. </a:t>
            </a:r>
            <a:r>
              <a:rPr lang="tr-TR" dirty="0" err="1" smtClean="0"/>
              <a:t>Mahmud’un</a:t>
            </a:r>
            <a:r>
              <a:rPr lang="tr-TR" dirty="0" smtClean="0"/>
              <a:t> kaleme aldığı eser, esas itibarıyla Büyük Selçuklular hakkında bilgiler sunmasına rağmen </a:t>
            </a:r>
            <a:r>
              <a:rPr lang="tr-TR" dirty="0"/>
              <a:t>A</a:t>
            </a:r>
            <a:r>
              <a:rPr lang="tr-TR" dirty="0" smtClean="0"/>
              <a:t>nadolu Selçuklular hakkında da bilgiler ihtiva etmektedir. </a:t>
            </a:r>
          </a:p>
          <a:p>
            <a:r>
              <a:rPr lang="tr-TR" dirty="0" smtClean="0"/>
              <a:t>Bu eser, Erdoğan </a:t>
            </a:r>
            <a:r>
              <a:rPr lang="tr-TR" dirty="0" err="1" smtClean="0"/>
              <a:t>Merçil</a:t>
            </a:r>
            <a:r>
              <a:rPr lang="tr-TR" dirty="0" smtClean="0"/>
              <a:t> tarafından yayına hazırlanmıştır.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9.</a:t>
            </a:r>
            <a:r>
              <a:rPr lang="tr-TR" dirty="0" err="1" smtClean="0"/>
              <a:t>Azîmî</a:t>
            </a:r>
            <a:r>
              <a:rPr lang="tr-TR" dirty="0" smtClean="0"/>
              <a:t> Tarihi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Azîmî</a:t>
            </a:r>
            <a:r>
              <a:rPr lang="tr-TR" dirty="0" smtClean="0"/>
              <a:t>, 1090 senesinde Halep şehrinde dünyaya geldi. </a:t>
            </a:r>
          </a:p>
          <a:p>
            <a:r>
              <a:rPr lang="tr-TR" dirty="0" smtClean="0"/>
              <a:t>Genel bir İslam Tarihi’nin özeti mahiyetinde bulunan eseri, 1143 senesine kadarki olayları kapsar. </a:t>
            </a:r>
          </a:p>
          <a:p>
            <a:r>
              <a:rPr lang="tr-TR" dirty="0" smtClean="0"/>
              <a:t>Anadolu’nun fethi ve Haçlılar ile mücadeleler hakkında bilgiler sunan eserin </a:t>
            </a:r>
            <a:r>
              <a:rPr lang="tr-TR" dirty="0" err="1" smtClean="0"/>
              <a:t>Türkçe’ye</a:t>
            </a:r>
            <a:r>
              <a:rPr lang="tr-TR" dirty="0" smtClean="0"/>
              <a:t> kısmi tercümesi Ali Sevim tarafından gerçekleştirilmiştir. 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368</Words>
  <Application>Microsoft Office PowerPoint</Application>
  <PresentationFormat>Ekran Gösterisi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4. Anonim Selçukname (Tarih-i Âl-i Selçuk)</vt:lpstr>
      <vt:lpstr>5. Kadı Burhâneddin-i Anevî</vt:lpstr>
      <vt:lpstr>6. İzzeddin İbnü’l-Esîr</vt:lpstr>
      <vt:lpstr>Slayt 4</vt:lpstr>
      <vt:lpstr>Slayt 5</vt:lpstr>
      <vt:lpstr>7. Têvarih-i Âli Selçuk</vt:lpstr>
      <vt:lpstr>8. Selçuknâme</vt:lpstr>
      <vt:lpstr>9.Azîmî Tarihi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Anonim Selçukname (Tarih-i Âl-i Selçuk)</dc:title>
  <dc:creator>admin</dc:creator>
  <cp:lastModifiedBy>admin</cp:lastModifiedBy>
  <cp:revision>5</cp:revision>
  <dcterms:created xsi:type="dcterms:W3CDTF">2020-05-07T14:16:43Z</dcterms:created>
  <dcterms:modified xsi:type="dcterms:W3CDTF">2020-05-07T14:59:08Z</dcterms:modified>
</cp:coreProperties>
</file>